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8"/>
  </p:notesMasterIdLst>
  <p:handoutMasterIdLst>
    <p:handoutMasterId r:id="rId19"/>
  </p:handoutMasterIdLst>
  <p:sldIdLst>
    <p:sldId id="770" r:id="rId2"/>
    <p:sldId id="881" r:id="rId3"/>
    <p:sldId id="884" r:id="rId4"/>
    <p:sldId id="923" r:id="rId5"/>
    <p:sldId id="924" r:id="rId6"/>
    <p:sldId id="915" r:id="rId7"/>
    <p:sldId id="887" r:id="rId8"/>
    <p:sldId id="926" r:id="rId9"/>
    <p:sldId id="908" r:id="rId10"/>
    <p:sldId id="901" r:id="rId11"/>
    <p:sldId id="903" r:id="rId12"/>
    <p:sldId id="902" r:id="rId13"/>
    <p:sldId id="904" r:id="rId14"/>
    <p:sldId id="906" r:id="rId15"/>
    <p:sldId id="917" r:id="rId16"/>
    <p:sldId id="909" r:id="rId17"/>
  </p:sldIdLst>
  <p:sldSz cx="9144000" cy="6858000" type="screen4x3"/>
  <p:notesSz cx="6805613" cy="9939338"/>
  <p:custShowLst>
    <p:custShow name="재구성한 쇼 1" id="0">
      <p:sldLst/>
    </p:custShow>
  </p:custShow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2FE111"/>
    <a:srgbClr val="4EC65C"/>
    <a:srgbClr val="DDED13"/>
    <a:srgbClr val="D2E1FF"/>
    <a:srgbClr val="0000FF"/>
    <a:srgbClr val="034EA2"/>
    <a:srgbClr val="FFFF99"/>
    <a:srgbClr val="FFFFFF"/>
    <a:srgbClr val="44B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5108" autoAdjust="0"/>
  </p:normalViewPr>
  <p:slideViewPr>
    <p:cSldViewPr>
      <p:cViewPr varScale="1">
        <p:scale>
          <a:sx n="120" d="100"/>
          <a:sy n="120" d="100"/>
        </p:scale>
        <p:origin x="133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2724"/>
    </p:cViewPr>
  </p:sorterViewPr>
  <p:notesViewPr>
    <p:cSldViewPr>
      <p:cViewPr varScale="1">
        <p:scale>
          <a:sx n="51" d="100"/>
          <a:sy n="51" d="100"/>
        </p:scale>
        <p:origin x="-1932" y="-102"/>
      </p:cViewPr>
      <p:guideLst>
        <p:guide orient="horz" pos="3131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F5C797-27B3-4B04-B2BA-ACA61F0858EB}" type="doc">
      <dgm:prSet loTypeId="urn:microsoft.com/office/officeart/2005/8/layout/radial6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254BCB-04ED-4CB3-8395-FF273D8A56C2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279D3D4D-3449-4088-8803-BA8C1D880A32}" type="parTrans" cxnId="{008397DB-7174-4325-ADB6-C53F50BE529B}">
      <dgm:prSet/>
      <dgm:spPr/>
      <dgm:t>
        <a:bodyPr/>
        <a:lstStyle/>
        <a:p>
          <a:pPr latinLnBrk="1"/>
          <a:endParaRPr lang="ko-KR" altLang="en-US"/>
        </a:p>
      </dgm:t>
    </dgm:pt>
    <dgm:pt modelId="{0980D8CD-FCB3-46AD-BAD1-FAF95EE951E8}" type="sibTrans" cxnId="{008397DB-7174-4325-ADB6-C53F50BE529B}">
      <dgm:prSet/>
      <dgm:spPr/>
      <dgm:t>
        <a:bodyPr/>
        <a:lstStyle/>
        <a:p>
          <a:pPr latinLnBrk="1"/>
          <a:endParaRPr lang="ko-KR" altLang="en-US"/>
        </a:p>
      </dgm:t>
    </dgm:pt>
    <dgm:pt modelId="{B9F64E9F-13BD-4BE3-8883-90A317237321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1A7F97B0-0E4C-4D4B-8784-8D8646EE1A15}" type="parTrans" cxnId="{0664C2AE-4F1C-41A5-A617-E71A4E989D68}">
      <dgm:prSet/>
      <dgm:spPr/>
      <dgm:t>
        <a:bodyPr/>
        <a:lstStyle/>
        <a:p>
          <a:pPr latinLnBrk="1"/>
          <a:endParaRPr lang="ko-KR" altLang="en-US"/>
        </a:p>
      </dgm:t>
    </dgm:pt>
    <dgm:pt modelId="{C4D7C687-A48C-46D6-804A-A0BDD5A8D2D1}" type="sibTrans" cxnId="{0664C2AE-4F1C-41A5-A617-E71A4E989D68}">
      <dgm:prSet/>
      <dgm:spPr/>
      <dgm:t>
        <a:bodyPr/>
        <a:lstStyle/>
        <a:p>
          <a:pPr latinLnBrk="1"/>
          <a:endParaRPr lang="ko-KR" altLang="en-US"/>
        </a:p>
      </dgm:t>
    </dgm:pt>
    <dgm:pt modelId="{E124AEC4-DF71-42FF-A317-613F69E0DF8A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FE0CEC61-F203-49AB-8A1D-FDDFF54716DF}" type="parTrans" cxnId="{B4E3F635-3EE3-4DED-9474-15ABE8DA592E}">
      <dgm:prSet/>
      <dgm:spPr/>
      <dgm:t>
        <a:bodyPr/>
        <a:lstStyle/>
        <a:p>
          <a:pPr latinLnBrk="1"/>
          <a:endParaRPr lang="ko-KR" altLang="en-US"/>
        </a:p>
      </dgm:t>
    </dgm:pt>
    <dgm:pt modelId="{C46319AB-98D3-4445-9735-FAFF5A9A7C4E}" type="sibTrans" cxnId="{B4E3F635-3EE3-4DED-9474-15ABE8DA592E}">
      <dgm:prSet/>
      <dgm:spPr/>
      <dgm:t>
        <a:bodyPr/>
        <a:lstStyle/>
        <a:p>
          <a:pPr latinLnBrk="1"/>
          <a:endParaRPr lang="ko-KR" altLang="en-US"/>
        </a:p>
      </dgm:t>
    </dgm:pt>
    <dgm:pt modelId="{AD0868FC-35BF-414D-A7D2-AD2D94CA99C8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5CF66959-F09A-49EA-A1B8-952A19D692CA}" type="parTrans" cxnId="{3E46D692-3E3C-4A2F-AA1A-9A6B2E659A4E}">
      <dgm:prSet/>
      <dgm:spPr/>
      <dgm:t>
        <a:bodyPr/>
        <a:lstStyle/>
        <a:p>
          <a:pPr latinLnBrk="1"/>
          <a:endParaRPr lang="ko-KR" altLang="en-US"/>
        </a:p>
      </dgm:t>
    </dgm:pt>
    <dgm:pt modelId="{5C9D725A-439D-4714-9EDA-F7B177B1EFEA}" type="sibTrans" cxnId="{3E46D692-3E3C-4A2F-AA1A-9A6B2E659A4E}">
      <dgm:prSet/>
      <dgm:spPr/>
      <dgm:t>
        <a:bodyPr/>
        <a:lstStyle/>
        <a:p>
          <a:pPr latinLnBrk="1"/>
          <a:endParaRPr lang="ko-KR" altLang="en-US"/>
        </a:p>
      </dgm:t>
    </dgm:pt>
    <dgm:pt modelId="{F33A8890-19AC-4CF6-B90E-ABF8B15F4713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9BA2E201-BE40-4235-999A-67A2429644D1}" type="parTrans" cxnId="{A2D29DD8-3DFF-4FFE-AB08-AF8B68E8980B}">
      <dgm:prSet/>
      <dgm:spPr/>
      <dgm:t>
        <a:bodyPr/>
        <a:lstStyle/>
        <a:p>
          <a:pPr latinLnBrk="1"/>
          <a:endParaRPr lang="ko-KR" altLang="en-US"/>
        </a:p>
      </dgm:t>
    </dgm:pt>
    <dgm:pt modelId="{3CA55F09-7F7A-4166-94D6-244716F96FE5}" type="sibTrans" cxnId="{A2D29DD8-3DFF-4FFE-AB08-AF8B68E8980B}">
      <dgm:prSet/>
      <dgm:spPr/>
      <dgm:t>
        <a:bodyPr/>
        <a:lstStyle/>
        <a:p>
          <a:pPr latinLnBrk="1"/>
          <a:endParaRPr lang="ko-KR" altLang="en-US"/>
        </a:p>
      </dgm:t>
    </dgm:pt>
    <dgm:pt modelId="{76FB46A0-D16D-481A-8D52-B3F79B35C2A7}" type="pres">
      <dgm:prSet presAssocID="{A6F5C797-27B3-4B04-B2BA-ACA61F0858E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3D927E7-06F2-477C-9676-C758810D13B9}" type="pres">
      <dgm:prSet presAssocID="{64254BCB-04ED-4CB3-8395-FF273D8A56C2}" presName="centerShape" presStyleLbl="node0" presStyleIdx="0" presStyleCnt="1" custScaleX="109846" custScaleY="110333" custLinFactNeighborX="-247" custLinFactNeighborY="1482"/>
      <dgm:spPr/>
    </dgm:pt>
    <dgm:pt modelId="{17E799DC-0E94-410D-B7F9-9EB193DE7D1F}" type="pres">
      <dgm:prSet presAssocID="{B9F64E9F-13BD-4BE3-8883-90A317237321}" presName="node" presStyleLbl="node1" presStyleIdx="0" presStyleCnt="4">
        <dgm:presLayoutVars>
          <dgm:bulletEnabled val="1"/>
        </dgm:presLayoutVars>
      </dgm:prSet>
      <dgm:spPr/>
    </dgm:pt>
    <dgm:pt modelId="{1AEEA90D-85BC-4C3A-BE05-1B1EB9D7079E}" type="pres">
      <dgm:prSet presAssocID="{B9F64E9F-13BD-4BE3-8883-90A317237321}" presName="dummy" presStyleCnt="0"/>
      <dgm:spPr/>
    </dgm:pt>
    <dgm:pt modelId="{6F03DBE8-99E4-4061-AFF0-0EA51F2B2008}" type="pres">
      <dgm:prSet presAssocID="{C4D7C687-A48C-46D6-804A-A0BDD5A8D2D1}" presName="sibTrans" presStyleLbl="sibTrans2D1" presStyleIdx="0" presStyleCnt="4" custScaleY="71728"/>
      <dgm:spPr/>
    </dgm:pt>
    <dgm:pt modelId="{BCD5CBB7-A131-4B68-B0BC-863FA9EC6604}" type="pres">
      <dgm:prSet presAssocID="{E124AEC4-DF71-42FF-A317-613F69E0DF8A}" presName="node" presStyleLbl="node1" presStyleIdx="1" presStyleCnt="4" custRadScaleRad="205633" custRadScaleInc="-130">
        <dgm:presLayoutVars>
          <dgm:bulletEnabled val="1"/>
        </dgm:presLayoutVars>
      </dgm:prSet>
      <dgm:spPr/>
    </dgm:pt>
    <dgm:pt modelId="{DC422F3C-189E-49A0-8AD7-E1FB0215D5F2}" type="pres">
      <dgm:prSet presAssocID="{E124AEC4-DF71-42FF-A317-613F69E0DF8A}" presName="dummy" presStyleCnt="0"/>
      <dgm:spPr/>
    </dgm:pt>
    <dgm:pt modelId="{BEF6E3A7-E01D-4E5E-A188-B81F5EE28131}" type="pres">
      <dgm:prSet presAssocID="{C46319AB-98D3-4445-9735-FAFF5A9A7C4E}" presName="sibTrans" presStyleLbl="sibTrans2D1" presStyleIdx="1" presStyleCnt="4" custScaleY="77166"/>
      <dgm:spPr/>
    </dgm:pt>
    <dgm:pt modelId="{7E57B0DD-D7E6-4F2A-BEC0-62253259D48F}" type="pres">
      <dgm:prSet presAssocID="{AD0868FC-35BF-414D-A7D2-AD2D94CA99C8}" presName="node" presStyleLbl="node1" presStyleIdx="2" presStyleCnt="4" custRadScaleRad="90532" custRadScaleInc="4050">
        <dgm:presLayoutVars>
          <dgm:bulletEnabled val="1"/>
        </dgm:presLayoutVars>
      </dgm:prSet>
      <dgm:spPr/>
    </dgm:pt>
    <dgm:pt modelId="{EBC02204-2244-4EDC-AB8B-3C462D70C295}" type="pres">
      <dgm:prSet presAssocID="{AD0868FC-35BF-414D-A7D2-AD2D94CA99C8}" presName="dummy" presStyleCnt="0"/>
      <dgm:spPr/>
    </dgm:pt>
    <dgm:pt modelId="{7446C4DD-306E-4B5C-9F4A-CE37A65BE282}" type="pres">
      <dgm:prSet presAssocID="{5C9D725A-439D-4714-9EDA-F7B177B1EFEA}" presName="sibTrans" presStyleLbl="sibTrans2D1" presStyleIdx="2" presStyleCnt="4" custScaleY="78730"/>
      <dgm:spPr/>
    </dgm:pt>
    <dgm:pt modelId="{5E94CFDD-0E61-447B-839D-A0A4933359B4}" type="pres">
      <dgm:prSet presAssocID="{F33A8890-19AC-4CF6-B90E-ABF8B15F4713}" presName="node" presStyleLbl="node1" presStyleIdx="3" presStyleCnt="4" custRadScaleRad="164731" custRadScaleInc="163">
        <dgm:presLayoutVars>
          <dgm:bulletEnabled val="1"/>
        </dgm:presLayoutVars>
      </dgm:prSet>
      <dgm:spPr/>
    </dgm:pt>
    <dgm:pt modelId="{81285952-1188-4A8E-9919-F7FAAC70F44C}" type="pres">
      <dgm:prSet presAssocID="{F33A8890-19AC-4CF6-B90E-ABF8B15F4713}" presName="dummy" presStyleCnt="0"/>
      <dgm:spPr/>
    </dgm:pt>
    <dgm:pt modelId="{E6D15BEE-6864-48F7-B166-60E6841F03EF}" type="pres">
      <dgm:prSet presAssocID="{3CA55F09-7F7A-4166-94D6-244716F96FE5}" presName="sibTrans" presStyleLbl="sibTrans2D1" presStyleIdx="3" presStyleCnt="4" custScaleY="74693"/>
      <dgm:spPr/>
    </dgm:pt>
  </dgm:ptLst>
  <dgm:cxnLst>
    <dgm:cxn modelId="{0A220201-F074-47B9-8853-FD380F7E732A}" type="presOf" srcId="{C4D7C687-A48C-46D6-804A-A0BDD5A8D2D1}" destId="{6F03DBE8-99E4-4061-AFF0-0EA51F2B2008}" srcOrd="0" destOrd="0" presId="urn:microsoft.com/office/officeart/2005/8/layout/radial6"/>
    <dgm:cxn modelId="{9DECCD0E-1D86-4F85-B065-E8B31BADD0A2}" type="presOf" srcId="{AD0868FC-35BF-414D-A7D2-AD2D94CA99C8}" destId="{7E57B0DD-D7E6-4F2A-BEC0-62253259D48F}" srcOrd="0" destOrd="0" presId="urn:microsoft.com/office/officeart/2005/8/layout/radial6"/>
    <dgm:cxn modelId="{B4E3F635-3EE3-4DED-9474-15ABE8DA592E}" srcId="{64254BCB-04ED-4CB3-8395-FF273D8A56C2}" destId="{E124AEC4-DF71-42FF-A317-613F69E0DF8A}" srcOrd="1" destOrd="0" parTransId="{FE0CEC61-F203-49AB-8A1D-FDDFF54716DF}" sibTransId="{C46319AB-98D3-4445-9735-FAFF5A9A7C4E}"/>
    <dgm:cxn modelId="{BEFA155C-6459-4E99-A93D-6C3F11BBA4CE}" type="presOf" srcId="{C46319AB-98D3-4445-9735-FAFF5A9A7C4E}" destId="{BEF6E3A7-E01D-4E5E-A188-B81F5EE28131}" srcOrd="0" destOrd="0" presId="urn:microsoft.com/office/officeart/2005/8/layout/radial6"/>
    <dgm:cxn modelId="{0D439361-664E-413A-AC0F-1850CC104BDF}" type="presOf" srcId="{3CA55F09-7F7A-4166-94D6-244716F96FE5}" destId="{E6D15BEE-6864-48F7-B166-60E6841F03EF}" srcOrd="0" destOrd="0" presId="urn:microsoft.com/office/officeart/2005/8/layout/radial6"/>
    <dgm:cxn modelId="{F99A1C6A-0870-4086-8720-4EE3E960E1E5}" type="presOf" srcId="{E124AEC4-DF71-42FF-A317-613F69E0DF8A}" destId="{BCD5CBB7-A131-4B68-B0BC-863FA9EC6604}" srcOrd="0" destOrd="0" presId="urn:microsoft.com/office/officeart/2005/8/layout/radial6"/>
    <dgm:cxn modelId="{FB8EBB50-3F95-48E6-A1E1-BC076EFF9032}" type="presOf" srcId="{F33A8890-19AC-4CF6-B90E-ABF8B15F4713}" destId="{5E94CFDD-0E61-447B-839D-A0A4933359B4}" srcOrd="0" destOrd="0" presId="urn:microsoft.com/office/officeart/2005/8/layout/radial6"/>
    <dgm:cxn modelId="{3E46D692-3E3C-4A2F-AA1A-9A6B2E659A4E}" srcId="{64254BCB-04ED-4CB3-8395-FF273D8A56C2}" destId="{AD0868FC-35BF-414D-A7D2-AD2D94CA99C8}" srcOrd="2" destOrd="0" parTransId="{5CF66959-F09A-49EA-A1B8-952A19D692CA}" sibTransId="{5C9D725A-439D-4714-9EDA-F7B177B1EFEA}"/>
    <dgm:cxn modelId="{500B3299-1355-4F61-9A1A-3CB5F0E3D04D}" type="presOf" srcId="{5C9D725A-439D-4714-9EDA-F7B177B1EFEA}" destId="{7446C4DD-306E-4B5C-9F4A-CE37A65BE282}" srcOrd="0" destOrd="0" presId="urn:microsoft.com/office/officeart/2005/8/layout/radial6"/>
    <dgm:cxn modelId="{0664C2AE-4F1C-41A5-A617-E71A4E989D68}" srcId="{64254BCB-04ED-4CB3-8395-FF273D8A56C2}" destId="{B9F64E9F-13BD-4BE3-8883-90A317237321}" srcOrd="0" destOrd="0" parTransId="{1A7F97B0-0E4C-4D4B-8784-8D8646EE1A15}" sibTransId="{C4D7C687-A48C-46D6-804A-A0BDD5A8D2D1}"/>
    <dgm:cxn modelId="{71A772CB-E159-4DE9-9F2A-8EAC1E7136B9}" type="presOf" srcId="{64254BCB-04ED-4CB3-8395-FF273D8A56C2}" destId="{D3D927E7-06F2-477C-9676-C758810D13B9}" srcOrd="0" destOrd="0" presId="urn:microsoft.com/office/officeart/2005/8/layout/radial6"/>
    <dgm:cxn modelId="{A2D29DD8-3DFF-4FFE-AB08-AF8B68E8980B}" srcId="{64254BCB-04ED-4CB3-8395-FF273D8A56C2}" destId="{F33A8890-19AC-4CF6-B90E-ABF8B15F4713}" srcOrd="3" destOrd="0" parTransId="{9BA2E201-BE40-4235-999A-67A2429644D1}" sibTransId="{3CA55F09-7F7A-4166-94D6-244716F96FE5}"/>
    <dgm:cxn modelId="{008397DB-7174-4325-ADB6-C53F50BE529B}" srcId="{A6F5C797-27B3-4B04-B2BA-ACA61F0858EB}" destId="{64254BCB-04ED-4CB3-8395-FF273D8A56C2}" srcOrd="0" destOrd="0" parTransId="{279D3D4D-3449-4088-8803-BA8C1D880A32}" sibTransId="{0980D8CD-FCB3-46AD-BAD1-FAF95EE951E8}"/>
    <dgm:cxn modelId="{310B6ADD-CE01-4C7F-ABB8-0DBEB8AFFCE0}" type="presOf" srcId="{B9F64E9F-13BD-4BE3-8883-90A317237321}" destId="{17E799DC-0E94-410D-B7F9-9EB193DE7D1F}" srcOrd="0" destOrd="0" presId="urn:microsoft.com/office/officeart/2005/8/layout/radial6"/>
    <dgm:cxn modelId="{72C351EC-16E8-4B93-9434-2F65E214141E}" type="presOf" srcId="{A6F5C797-27B3-4B04-B2BA-ACA61F0858EB}" destId="{76FB46A0-D16D-481A-8D52-B3F79B35C2A7}" srcOrd="0" destOrd="0" presId="urn:microsoft.com/office/officeart/2005/8/layout/radial6"/>
    <dgm:cxn modelId="{961C5C87-E7D4-4F0F-8FDD-020DC3A3B4D0}" type="presParOf" srcId="{76FB46A0-D16D-481A-8D52-B3F79B35C2A7}" destId="{D3D927E7-06F2-477C-9676-C758810D13B9}" srcOrd="0" destOrd="0" presId="urn:microsoft.com/office/officeart/2005/8/layout/radial6"/>
    <dgm:cxn modelId="{A7FD3AFD-EE34-4D81-BD28-55776A71BD3E}" type="presParOf" srcId="{76FB46A0-D16D-481A-8D52-B3F79B35C2A7}" destId="{17E799DC-0E94-410D-B7F9-9EB193DE7D1F}" srcOrd="1" destOrd="0" presId="urn:microsoft.com/office/officeart/2005/8/layout/radial6"/>
    <dgm:cxn modelId="{8B801FCA-FE56-4CC2-AB3D-2DD179AA4662}" type="presParOf" srcId="{76FB46A0-D16D-481A-8D52-B3F79B35C2A7}" destId="{1AEEA90D-85BC-4C3A-BE05-1B1EB9D7079E}" srcOrd="2" destOrd="0" presId="urn:microsoft.com/office/officeart/2005/8/layout/radial6"/>
    <dgm:cxn modelId="{A7704F3E-71E7-44A4-A8F5-ED35095EE8F8}" type="presParOf" srcId="{76FB46A0-D16D-481A-8D52-B3F79B35C2A7}" destId="{6F03DBE8-99E4-4061-AFF0-0EA51F2B2008}" srcOrd="3" destOrd="0" presId="urn:microsoft.com/office/officeart/2005/8/layout/radial6"/>
    <dgm:cxn modelId="{A13BF88A-C74C-4FB9-BA91-B9916347C3DB}" type="presParOf" srcId="{76FB46A0-D16D-481A-8D52-B3F79B35C2A7}" destId="{BCD5CBB7-A131-4B68-B0BC-863FA9EC6604}" srcOrd="4" destOrd="0" presId="urn:microsoft.com/office/officeart/2005/8/layout/radial6"/>
    <dgm:cxn modelId="{4D76881F-4F08-40B6-A93C-BA5DBC2627B5}" type="presParOf" srcId="{76FB46A0-D16D-481A-8D52-B3F79B35C2A7}" destId="{DC422F3C-189E-49A0-8AD7-E1FB0215D5F2}" srcOrd="5" destOrd="0" presId="urn:microsoft.com/office/officeart/2005/8/layout/radial6"/>
    <dgm:cxn modelId="{64495BEC-FC39-4DA2-A71C-C3C4672D284B}" type="presParOf" srcId="{76FB46A0-D16D-481A-8D52-B3F79B35C2A7}" destId="{BEF6E3A7-E01D-4E5E-A188-B81F5EE28131}" srcOrd="6" destOrd="0" presId="urn:microsoft.com/office/officeart/2005/8/layout/radial6"/>
    <dgm:cxn modelId="{82EB5990-1362-4E24-ACA2-C8A9C48AE326}" type="presParOf" srcId="{76FB46A0-D16D-481A-8D52-B3F79B35C2A7}" destId="{7E57B0DD-D7E6-4F2A-BEC0-62253259D48F}" srcOrd="7" destOrd="0" presId="urn:microsoft.com/office/officeart/2005/8/layout/radial6"/>
    <dgm:cxn modelId="{9E3BAE1F-D159-4178-9684-12D91326F70F}" type="presParOf" srcId="{76FB46A0-D16D-481A-8D52-B3F79B35C2A7}" destId="{EBC02204-2244-4EDC-AB8B-3C462D70C295}" srcOrd="8" destOrd="0" presId="urn:microsoft.com/office/officeart/2005/8/layout/radial6"/>
    <dgm:cxn modelId="{AE97F58C-6A55-494D-8630-FEA350E255D4}" type="presParOf" srcId="{76FB46A0-D16D-481A-8D52-B3F79B35C2A7}" destId="{7446C4DD-306E-4B5C-9F4A-CE37A65BE282}" srcOrd="9" destOrd="0" presId="urn:microsoft.com/office/officeart/2005/8/layout/radial6"/>
    <dgm:cxn modelId="{E64AEE23-D720-4579-B4DF-69BA04574972}" type="presParOf" srcId="{76FB46A0-D16D-481A-8D52-B3F79B35C2A7}" destId="{5E94CFDD-0E61-447B-839D-A0A4933359B4}" srcOrd="10" destOrd="0" presId="urn:microsoft.com/office/officeart/2005/8/layout/radial6"/>
    <dgm:cxn modelId="{462A0D6D-4817-4E07-A49D-1BC97D82321B}" type="presParOf" srcId="{76FB46A0-D16D-481A-8D52-B3F79B35C2A7}" destId="{81285952-1188-4A8E-9919-F7FAAC70F44C}" srcOrd="11" destOrd="0" presId="urn:microsoft.com/office/officeart/2005/8/layout/radial6"/>
    <dgm:cxn modelId="{244E796A-DCAD-47A4-90B5-90E9B4C0172A}" type="presParOf" srcId="{76FB46A0-D16D-481A-8D52-B3F79B35C2A7}" destId="{E6D15BEE-6864-48F7-B166-60E6841F03E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15BEE-6864-48F7-B166-60E6841F03EF}">
      <dsp:nvSpPr>
        <dsp:cNvPr id="0" name=""/>
        <dsp:cNvSpPr/>
      </dsp:nvSpPr>
      <dsp:spPr>
        <a:xfrm>
          <a:off x="1117695" y="504104"/>
          <a:ext cx="3494081" cy="2609834"/>
        </a:xfrm>
        <a:prstGeom prst="blockArc">
          <a:avLst>
            <a:gd name="adj1" fmla="val 9862404"/>
            <a:gd name="adj2" fmla="val 18790702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446C4DD-306E-4B5C-9F4A-CE37A65BE282}">
      <dsp:nvSpPr>
        <dsp:cNvPr id="0" name=""/>
        <dsp:cNvSpPr/>
      </dsp:nvSpPr>
      <dsp:spPr>
        <a:xfrm>
          <a:off x="1164918" y="1125321"/>
          <a:ext cx="3494081" cy="2750890"/>
        </a:xfrm>
        <a:prstGeom prst="blockArc">
          <a:avLst>
            <a:gd name="adj1" fmla="val 3024094"/>
            <a:gd name="adj2" fmla="val 11268958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EF6E3A7-E01D-4E5E-A188-B81F5EE28131}">
      <dsp:nvSpPr>
        <dsp:cNvPr id="0" name=""/>
        <dsp:cNvSpPr/>
      </dsp:nvSpPr>
      <dsp:spPr>
        <a:xfrm>
          <a:off x="3795927" y="1533712"/>
          <a:ext cx="3909703" cy="3016961"/>
        </a:xfrm>
        <a:prstGeom prst="blockArc">
          <a:avLst>
            <a:gd name="adj1" fmla="val 20170089"/>
            <a:gd name="adj2" fmla="val 9370089"/>
            <a:gd name="adj3" fmla="val 414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F03DBE8-99E4-4061-AFF0-0EA51F2B2008}">
      <dsp:nvSpPr>
        <dsp:cNvPr id="0" name=""/>
        <dsp:cNvSpPr/>
      </dsp:nvSpPr>
      <dsp:spPr>
        <a:xfrm>
          <a:off x="3793948" y="1306"/>
          <a:ext cx="3946420" cy="2830688"/>
        </a:xfrm>
        <a:prstGeom prst="blockArc">
          <a:avLst>
            <a:gd name="adj1" fmla="val 12369564"/>
            <a:gd name="adj2" fmla="val 1569564"/>
            <a:gd name="adj3" fmla="val 410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3D927E7-06F2-477C-9676-C758810D13B9}">
      <dsp:nvSpPr>
        <dsp:cNvPr id="0" name=""/>
        <dsp:cNvSpPr/>
      </dsp:nvSpPr>
      <dsp:spPr>
        <a:xfrm>
          <a:off x="3140500" y="1434242"/>
          <a:ext cx="1767034" cy="17748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800" kern="1200" dirty="0"/>
        </a:p>
      </dsp:txBody>
      <dsp:txXfrm>
        <a:off x="3399276" y="1694166"/>
        <a:ext cx="1249482" cy="1255021"/>
      </dsp:txXfrm>
    </dsp:sp>
    <dsp:sp modelId="{17E799DC-0E94-410D-B7F9-9EB193DE7D1F}">
      <dsp:nvSpPr>
        <dsp:cNvPr id="0" name=""/>
        <dsp:cNvSpPr/>
      </dsp:nvSpPr>
      <dsp:spPr>
        <a:xfrm>
          <a:off x="3469421" y="1566"/>
          <a:ext cx="1126053" cy="11260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400" kern="1200" dirty="0"/>
        </a:p>
      </dsp:txBody>
      <dsp:txXfrm>
        <a:off x="3634328" y="166473"/>
        <a:ext cx="796239" cy="796239"/>
      </dsp:txXfrm>
    </dsp:sp>
    <dsp:sp modelId="{BCD5CBB7-A131-4B68-B0BC-863FA9EC6604}">
      <dsp:nvSpPr>
        <dsp:cNvPr id="0" name=""/>
        <dsp:cNvSpPr/>
      </dsp:nvSpPr>
      <dsp:spPr>
        <a:xfrm>
          <a:off x="6938842" y="1705680"/>
          <a:ext cx="1126053" cy="11260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 dirty="0"/>
        </a:p>
      </dsp:txBody>
      <dsp:txXfrm>
        <a:off x="7103749" y="1870587"/>
        <a:ext cx="796239" cy="796239"/>
      </dsp:txXfrm>
    </dsp:sp>
    <dsp:sp modelId="{7E57B0DD-D7E6-4F2A-BEC0-62253259D48F}">
      <dsp:nvSpPr>
        <dsp:cNvPr id="0" name=""/>
        <dsp:cNvSpPr/>
      </dsp:nvSpPr>
      <dsp:spPr>
        <a:xfrm>
          <a:off x="3436662" y="3252653"/>
          <a:ext cx="1126053" cy="11260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3601569" y="3417560"/>
        <a:ext cx="796239" cy="796239"/>
      </dsp:txXfrm>
    </dsp:sp>
    <dsp:sp modelId="{5E94CFDD-0E61-447B-839D-A0A4933359B4}">
      <dsp:nvSpPr>
        <dsp:cNvPr id="0" name=""/>
        <dsp:cNvSpPr/>
      </dsp:nvSpPr>
      <dsp:spPr>
        <a:xfrm>
          <a:off x="658283" y="1705670"/>
          <a:ext cx="1126053" cy="11260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400" kern="1200" dirty="0"/>
        </a:p>
      </dsp:txBody>
      <dsp:txXfrm>
        <a:off x="823190" y="1870577"/>
        <a:ext cx="796239" cy="796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7735" cy="499113"/>
          </a:xfrm>
          <a:prstGeom prst="rect">
            <a:avLst/>
          </a:prstGeom>
        </p:spPr>
        <p:txBody>
          <a:bodyPr vert="horz" lIns="91342" tIns="45672" rIns="91342" bIns="4567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308" y="1"/>
            <a:ext cx="2947735" cy="499113"/>
          </a:xfrm>
          <a:prstGeom prst="rect">
            <a:avLst/>
          </a:prstGeom>
        </p:spPr>
        <p:txBody>
          <a:bodyPr vert="horz" lIns="91342" tIns="45672" rIns="91342" bIns="4567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9B7660B-3FE4-4336-95D9-F0CE00EDDE4C}" type="datetimeFigureOut">
              <a:rPr lang="ko-KR" altLang="en-US"/>
              <a:pPr>
                <a:defRPr/>
              </a:pPr>
              <a:t>2023-09-08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233"/>
            <a:ext cx="2947735" cy="497523"/>
          </a:xfrm>
          <a:prstGeom prst="rect">
            <a:avLst/>
          </a:prstGeom>
        </p:spPr>
        <p:txBody>
          <a:bodyPr vert="horz" lIns="91342" tIns="45672" rIns="91342" bIns="4567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308" y="9440233"/>
            <a:ext cx="2947735" cy="497523"/>
          </a:xfrm>
          <a:prstGeom prst="rect">
            <a:avLst/>
          </a:prstGeom>
        </p:spPr>
        <p:txBody>
          <a:bodyPr vert="horz" lIns="91342" tIns="45672" rIns="91342" bIns="4567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51EDB10-2997-4E4B-8BAF-4B3AFA35719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769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7735" cy="499113"/>
          </a:xfrm>
          <a:prstGeom prst="rect">
            <a:avLst/>
          </a:prstGeom>
        </p:spPr>
        <p:txBody>
          <a:bodyPr vert="horz" lIns="91342" tIns="45672" rIns="91342" bIns="4567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308" y="1"/>
            <a:ext cx="2947735" cy="499113"/>
          </a:xfrm>
          <a:prstGeom prst="rect">
            <a:avLst/>
          </a:prstGeom>
        </p:spPr>
        <p:txBody>
          <a:bodyPr vert="horz" lIns="91342" tIns="45672" rIns="91342" bIns="4567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3E61A54-0E96-443B-AF8A-E5F060D8B4CD}" type="datetimeFigureOut">
              <a:rPr lang="ko-KR" altLang="en-US"/>
              <a:pPr>
                <a:defRPr/>
              </a:pPr>
              <a:t>2023-09-08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9300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42" tIns="45672" rIns="91342" bIns="45672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7" y="4720912"/>
            <a:ext cx="5445120" cy="4472940"/>
          </a:xfrm>
          <a:prstGeom prst="rect">
            <a:avLst/>
          </a:prstGeom>
        </p:spPr>
        <p:txBody>
          <a:bodyPr vert="horz" lIns="91342" tIns="45672" rIns="91342" bIns="45672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8640"/>
            <a:ext cx="2947735" cy="499113"/>
          </a:xfrm>
          <a:prstGeom prst="rect">
            <a:avLst/>
          </a:prstGeom>
        </p:spPr>
        <p:txBody>
          <a:bodyPr vert="horz" lIns="91342" tIns="45672" rIns="91342" bIns="4567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308" y="9438640"/>
            <a:ext cx="2947735" cy="499113"/>
          </a:xfrm>
          <a:prstGeom prst="rect">
            <a:avLst/>
          </a:prstGeom>
        </p:spPr>
        <p:txBody>
          <a:bodyPr vert="horz" lIns="91342" tIns="45672" rIns="91342" bIns="4567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40CF8F-3351-4692-8CF0-FF58FECD6E4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391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슬라이드 커버 </a:t>
            </a:r>
            <a:r>
              <a:rPr lang="en-US" altLang="ko-KR" dirty="0"/>
              <a:t>04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F96CD-B97F-4C47-A5DF-BAAFF72CA53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279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40CF8F-3351-4692-8CF0-FF58FECD6E4C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30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/>
              <a:t>마지막 슬라이드입니다</a:t>
            </a:r>
            <a:r>
              <a:rPr lang="en-US" altLang="ko-KR" dirty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F96CD-B97F-4C47-A5DF-BAAFF72CA53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297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40CF8F-3351-4692-8CF0-FF58FECD6E4C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39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개인</a:t>
            </a:r>
            <a:r>
              <a:rPr lang="en-US" altLang="ko-KR" dirty="0"/>
              <a:t>, </a:t>
            </a:r>
            <a:r>
              <a:rPr lang="ko-KR" altLang="en-US" dirty="0"/>
              <a:t>한수원</a:t>
            </a:r>
            <a:r>
              <a:rPr lang="en-US" altLang="ko-KR" dirty="0"/>
              <a:t>(</a:t>
            </a:r>
            <a:r>
              <a:rPr lang="ko-KR" altLang="en-US" dirty="0"/>
              <a:t>연구 관련</a:t>
            </a:r>
            <a:r>
              <a:rPr lang="en-US" altLang="ko-KR" dirty="0"/>
              <a:t>) </a:t>
            </a:r>
            <a:r>
              <a:rPr lang="ko-KR" altLang="en-US" dirty="0"/>
              <a:t>측면에서의 기대효과 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83036">
              <a:defRPr/>
            </a:pPr>
            <a:fld id="{809F96CD-B97F-4C47-A5DF-BAAFF72CA531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883036">
                <a:defRPr/>
              </a:pPr>
              <a:t>16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0986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1116-AE48-4522-B53D-F5EBBF325CB1}" type="datetimeFigureOut">
              <a:rPr lang="ko-KR" altLang="en-US" smtClean="0"/>
              <a:pPr/>
              <a:t>2023-09-08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D3565-0B11-4F39-9448-5A352BADF4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51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imary Tex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198360" y="-315416"/>
            <a:ext cx="7886700" cy="1325563"/>
          </a:xfrm>
        </p:spPr>
        <p:txBody>
          <a:bodyPr>
            <a:normAutofit/>
          </a:bodyPr>
          <a:lstStyle>
            <a:lvl1pPr>
              <a:defRPr sz="3200" b="0" spc="-100" baseline="0">
                <a:solidFill>
                  <a:srgbClr val="00B0F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-23989" y="652964"/>
            <a:ext cx="9241467" cy="45719"/>
            <a:chOff x="-56644" y="730068"/>
            <a:chExt cx="4345423" cy="45719"/>
          </a:xfrm>
          <a:effectLst/>
        </p:grpSpPr>
        <p:sp>
          <p:nvSpPr>
            <p:cNvPr id="5" name="평행 사변형 4"/>
            <p:cNvSpPr/>
            <p:nvPr/>
          </p:nvSpPr>
          <p:spPr>
            <a:xfrm>
              <a:off x="210392" y="730068"/>
              <a:ext cx="2349927" cy="45719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/>
            <p:cNvSpPr/>
            <p:nvPr/>
          </p:nvSpPr>
          <p:spPr>
            <a:xfrm>
              <a:off x="2059489" y="730068"/>
              <a:ext cx="2229290" cy="45719"/>
            </a:xfrm>
            <a:prstGeom prst="parallelogram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평행 사변형 6"/>
            <p:cNvSpPr/>
            <p:nvPr/>
          </p:nvSpPr>
          <p:spPr>
            <a:xfrm>
              <a:off x="-56644" y="730068"/>
              <a:ext cx="291312" cy="45719"/>
            </a:xfrm>
            <a:prstGeom prst="parallelogram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5189" y="329888"/>
            <a:ext cx="1033712" cy="197306"/>
          </a:xfrm>
          <a:prstGeom prst="rect">
            <a:avLst/>
          </a:prstGeom>
        </p:spPr>
      </p:pic>
      <p:sp>
        <p:nvSpPr>
          <p:cNvPr id="10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323850" y="980728"/>
            <a:ext cx="8569325" cy="5328592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v"/>
              <a:defRPr lang="ko-KR" altLang="en-US" sz="2000" b="1" kern="1200" spc="-1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38163" indent="-273050">
              <a:lnSpc>
                <a:spcPct val="150000"/>
              </a:lnSpc>
              <a:buFont typeface="Wingdings" panose="05000000000000000000" pitchFamily="2" charset="2"/>
              <a:buChar char="Ø"/>
              <a:defRPr lang="en-US" altLang="ko-KR" sz="1800" b="1" kern="1200" spc="-100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714375" indent="-176213">
              <a:lnSpc>
                <a:spcPct val="150000"/>
              </a:lnSpc>
              <a:buFont typeface="Wingdings" panose="05000000000000000000" pitchFamily="2" charset="2"/>
              <a:buChar char="§"/>
              <a:defRPr lang="ko-KR" altLang="en-US" sz="1600" b="1" kern="1200" spc="-100" dirty="0" smtClean="0">
                <a:solidFill>
                  <a:srgbClr val="7030A0"/>
                </a:solidFill>
                <a:latin typeface="+mn-ea"/>
                <a:ea typeface="+mn-ea"/>
                <a:cs typeface="+mn-cs"/>
              </a:defRPr>
            </a:lvl3pPr>
            <a:lvl4pPr marL="898525" indent="-184150">
              <a:lnSpc>
                <a:spcPct val="150000"/>
              </a:lnSpc>
              <a:defRPr lang="ko-KR" altLang="en-US" sz="1400" b="1" kern="1200" spc="-100" dirty="0" smtClean="0">
                <a:solidFill>
                  <a:srgbClr val="00B050"/>
                </a:solidFill>
                <a:latin typeface="+mn-ea"/>
                <a:ea typeface="+mn-ea"/>
                <a:cs typeface="+mn-cs"/>
              </a:defRPr>
            </a:lvl4pPr>
            <a:lvl5pPr>
              <a:lnSpc>
                <a:spcPct val="15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슬라이드 번호 개체 틀 6"/>
          <p:cNvSpPr txBox="1">
            <a:spLocks/>
          </p:cNvSpPr>
          <p:nvPr userDrawn="1"/>
        </p:nvSpPr>
        <p:spPr>
          <a:xfrm>
            <a:off x="7000875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  </a:t>
            </a:r>
            <a:fld id="{DA4300CD-0301-480C-BBFA-A58F2FF8E3C1}" type="slidenum">
              <a:rPr kumimoji="0" lang="ko-KR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/>
                <a:cs typeface="+mn-cs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93476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7"/>
          <p:cNvSpPr>
            <a:spLocks noGrp="1"/>
          </p:cNvSpPr>
          <p:nvPr>
            <p:ph type="title"/>
          </p:nvPr>
        </p:nvSpPr>
        <p:spPr>
          <a:xfrm>
            <a:off x="198360" y="188907"/>
            <a:ext cx="7886700" cy="4640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 spc="-100" baseline="0">
                <a:solidFill>
                  <a:srgbClr val="00B0F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한수원 한돋움 Bold" panose="020B0600000101010101" pitchFamily="50" charset="-127"/>
                <a:ea typeface="한수원 한돋움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7" name="그룹 6"/>
          <p:cNvGrpSpPr/>
          <p:nvPr userDrawn="1"/>
        </p:nvGrpSpPr>
        <p:grpSpPr>
          <a:xfrm>
            <a:off x="-23989" y="652964"/>
            <a:ext cx="9241467" cy="45719"/>
            <a:chOff x="-56644" y="730068"/>
            <a:chExt cx="4345423" cy="45719"/>
          </a:xfrm>
          <a:effectLst/>
        </p:grpSpPr>
        <p:sp>
          <p:nvSpPr>
            <p:cNvPr id="8" name="평행 사변형 7"/>
            <p:cNvSpPr/>
            <p:nvPr/>
          </p:nvSpPr>
          <p:spPr>
            <a:xfrm>
              <a:off x="210392" y="730068"/>
              <a:ext cx="2349927" cy="45719"/>
            </a:xfrm>
            <a:prstGeom prst="parallelogram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/>
            <p:cNvSpPr/>
            <p:nvPr/>
          </p:nvSpPr>
          <p:spPr>
            <a:xfrm>
              <a:off x="2059489" y="730068"/>
              <a:ext cx="2229290" cy="45719"/>
            </a:xfrm>
            <a:prstGeom prst="parallelogram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평행 사변형 9"/>
            <p:cNvSpPr/>
            <p:nvPr/>
          </p:nvSpPr>
          <p:spPr>
            <a:xfrm>
              <a:off x="-56644" y="730068"/>
              <a:ext cx="291312" cy="45719"/>
            </a:xfrm>
            <a:prstGeom prst="parallelogram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5189" y="329888"/>
            <a:ext cx="1033712" cy="19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03FFE50F-DDBA-45EB-9894-3661DBA7A3B3}" type="datetimeFigureOut">
              <a:rPr lang="ko-KR" altLang="en-US" smtClean="0"/>
              <a:pPr/>
              <a:t>2023-09-08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DA4300CD-0301-480C-BBFA-A58F2FF8E3C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내용 개체 틀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9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345451" y="5517232"/>
            <a:ext cx="6453098" cy="461665"/>
            <a:chOff x="2411760" y="5713913"/>
            <a:chExt cx="6453098" cy="46166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1760" y="5816312"/>
              <a:ext cx="1591465" cy="30376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093847" y="5713913"/>
              <a:ext cx="4771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000" b="1" kern="0" dirty="0">
                  <a:solidFill>
                    <a:srgbClr val="034EA2"/>
                  </a:solidFill>
                  <a:latin typeface="+mn-ea"/>
                  <a:ea typeface="+mn-ea"/>
                </a:rPr>
                <a:t>방사선보건원 </a:t>
              </a:r>
              <a:r>
                <a:rPr lang="ko-KR" altLang="en-US" sz="2000" b="1" kern="0" spc="-100" dirty="0" err="1">
                  <a:solidFill>
                    <a:srgbClr val="034EA2"/>
                  </a:solidFill>
                  <a:latin typeface="+mn-ea"/>
                  <a:ea typeface="+mn-ea"/>
                </a:rPr>
                <a:t>보건의료부</a:t>
              </a:r>
              <a:r>
                <a:rPr lang="ko-KR" altLang="en-US" sz="2000" b="1" kern="0" spc="-100" dirty="0">
                  <a:solidFill>
                    <a:srgbClr val="034EA2"/>
                  </a:solidFill>
                  <a:latin typeface="+mn-ea"/>
                  <a:ea typeface="+mn-ea"/>
                </a:rPr>
                <a:t> </a:t>
              </a:r>
              <a:r>
                <a:rPr lang="ko-KR" altLang="en-US" sz="2000" b="1" kern="0" spc="-100" dirty="0" err="1">
                  <a:solidFill>
                    <a:srgbClr val="034EA2"/>
                  </a:solidFill>
                  <a:latin typeface="+mn-ea"/>
                  <a:ea typeface="+mn-ea"/>
                </a:rPr>
                <a:t>김상돈선임</a:t>
              </a:r>
              <a:endParaRPr lang="en-US" altLang="ko-KR" sz="2000" b="1" kern="0" spc="-100" dirty="0">
                <a:solidFill>
                  <a:srgbClr val="034EA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07140" y="3948060"/>
            <a:ext cx="8929718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2023. 9. 11. 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92943" y="1142984"/>
            <a:ext cx="7358114" cy="2071702"/>
            <a:chOff x="1023620" y="1222157"/>
            <a:chExt cx="6482080" cy="2524400"/>
          </a:xfrm>
        </p:grpSpPr>
        <p:sp>
          <p:nvSpPr>
            <p:cNvPr id="8" name="직사각형 7"/>
            <p:cNvSpPr/>
            <p:nvPr/>
          </p:nvSpPr>
          <p:spPr>
            <a:xfrm flipV="1">
              <a:off x="1023620" y="1222157"/>
              <a:ext cx="2160693" cy="887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flipV="1">
              <a:off x="3184313" y="1222157"/>
              <a:ext cx="2160693" cy="8870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flipV="1">
              <a:off x="5345007" y="1222157"/>
              <a:ext cx="2160693" cy="8870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flipV="1">
              <a:off x="1023620" y="3657848"/>
              <a:ext cx="2160693" cy="887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flipV="1">
              <a:off x="3184313" y="3657848"/>
              <a:ext cx="2160693" cy="8870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flipV="1">
              <a:off x="5345007" y="3657848"/>
              <a:ext cx="2160693" cy="8870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1450116"/>
            <a:ext cx="9143999" cy="14889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ko-KR" altLang="en-US" sz="3200" b="1" spc="-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상용망을 이용한 </a:t>
            </a:r>
            <a:endParaRPr lang="en-US" altLang="ko-KR" sz="3200" b="1" spc="-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ts val="6000"/>
              </a:lnSpc>
            </a:pPr>
            <a:r>
              <a:rPr lang="en-US" altLang="ko-KR" sz="3200" b="1" spc="-100" dirty="0">
                <a:latin typeface="HY견고딕" panose="02030600000101010101" pitchFamily="18" charset="-127"/>
                <a:ea typeface="HY견고딕" panose="02030600000101010101" pitchFamily="18" charset="-127"/>
              </a:rPr>
              <a:t>KHNP </a:t>
            </a:r>
            <a:r>
              <a:rPr lang="ko-KR" altLang="en-US" sz="3200" b="1" spc="-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원격협진</a:t>
            </a:r>
            <a:r>
              <a:rPr lang="en-US" altLang="ko-KR" sz="3200" b="1" spc="-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spc="-1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가능성 조사 연구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35C229-E82F-460E-BBEF-B5867DF20211}"/>
              </a:ext>
            </a:extLst>
          </p:cNvPr>
          <p:cNvSpPr txBox="1"/>
          <p:nvPr/>
        </p:nvSpPr>
        <p:spPr>
          <a:xfrm>
            <a:off x="892941" y="794118"/>
            <a:ext cx="339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사전기획조사연구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ko-KR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598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251520" y="836712"/>
            <a:ext cx="8712968" cy="5406117"/>
          </a:xfrm>
        </p:spPr>
        <p:txBody>
          <a:bodyPr>
            <a:noAutofit/>
          </a:bodyPr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ko-KR" spc="0" dirty="0">
                <a:latin typeface="+mn-ea"/>
                <a:ea typeface="+mn-ea"/>
                <a:cs typeface="Calibri" pitchFamily="34" charset="0"/>
              </a:rPr>
              <a:t>1. </a:t>
            </a:r>
            <a:r>
              <a:rPr lang="ko-KR" altLang="en-US" spc="0" dirty="0">
                <a:latin typeface="+mn-ea"/>
                <a:ea typeface="+mn-ea"/>
                <a:cs typeface="Calibri" pitchFamily="34" charset="0"/>
              </a:rPr>
              <a:t>예상주요성과물</a:t>
            </a:r>
            <a:endParaRPr lang="en-US" altLang="ko-KR" spc="0" dirty="0">
              <a:latin typeface="+mn-ea"/>
              <a:ea typeface="+mn-ea"/>
              <a:cs typeface="Calibri" pitchFamily="34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ko-KR" spc="0" dirty="0">
              <a:latin typeface="+mn-ea"/>
              <a:ea typeface="+mn-ea"/>
              <a:cs typeface="Calibri" pitchFamily="34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ko-KR" spc="0" dirty="0">
              <a:latin typeface="+mn-ea"/>
              <a:ea typeface="+mn-ea"/>
              <a:cs typeface="Calibri" pitchFamily="34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ko-KR" sz="1100" spc="0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8360" y="68527"/>
            <a:ext cx="7886700" cy="55767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Ⅴ</a:t>
            </a:r>
            <a:r>
              <a:rPr lang="en-US" altLang="ko-KR" b="0" dirty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dirty="0">
                <a:solidFill>
                  <a:srgbClr val="0000FF"/>
                </a:solidFill>
              </a:rPr>
              <a:t>기대성과 및 활용방안</a:t>
            </a:r>
            <a:endParaRPr lang="ko-KR" altLang="en-US" b="0" dirty="0">
              <a:solidFill>
                <a:srgbClr val="0000FF"/>
              </a:solidFill>
            </a:endParaRPr>
          </a:p>
        </p:txBody>
      </p:sp>
      <p:sp>
        <p:nvSpPr>
          <p:cNvPr id="8" name="슬라이드 번호 개체 틀 4"/>
          <p:cNvSpPr txBox="1">
            <a:spLocks/>
          </p:cNvSpPr>
          <p:nvPr/>
        </p:nvSpPr>
        <p:spPr>
          <a:xfrm>
            <a:off x="7000875" y="6356351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fld id="{F1078720-9D3A-4D99-8714-DE91EF76B20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52397"/>
              </p:ext>
            </p:extLst>
          </p:nvPr>
        </p:nvGraphicFramePr>
        <p:xfrm>
          <a:off x="556075" y="1432935"/>
          <a:ext cx="7976365" cy="4084297"/>
        </p:xfrm>
        <a:graphic>
          <a:graphicData uri="http://schemas.openxmlformats.org/drawingml/2006/table">
            <a:tbl>
              <a:tblPr/>
              <a:tblGrid>
                <a:gridCol w="459445">
                  <a:extLst>
                    <a:ext uri="{9D8B030D-6E8A-4147-A177-3AD203B41FA5}">
                      <a16:colId xmlns:a16="http://schemas.microsoft.com/office/drawing/2014/main" val="4229567351"/>
                    </a:ext>
                  </a:extLst>
                </a:gridCol>
                <a:gridCol w="4097601">
                  <a:extLst>
                    <a:ext uri="{9D8B030D-6E8A-4147-A177-3AD203B41FA5}">
                      <a16:colId xmlns:a16="http://schemas.microsoft.com/office/drawing/2014/main" val="4134050890"/>
                    </a:ext>
                  </a:extLst>
                </a:gridCol>
                <a:gridCol w="672351">
                  <a:extLst>
                    <a:ext uri="{9D8B030D-6E8A-4147-A177-3AD203B41FA5}">
                      <a16:colId xmlns:a16="http://schemas.microsoft.com/office/drawing/2014/main" val="3085983439"/>
                    </a:ext>
                  </a:extLst>
                </a:gridCol>
                <a:gridCol w="971174">
                  <a:extLst>
                    <a:ext uri="{9D8B030D-6E8A-4147-A177-3AD203B41FA5}">
                      <a16:colId xmlns:a16="http://schemas.microsoft.com/office/drawing/2014/main" val="3722218351"/>
                    </a:ext>
                  </a:extLst>
                </a:gridCol>
                <a:gridCol w="1775794">
                  <a:extLst>
                    <a:ext uri="{9D8B030D-6E8A-4147-A177-3AD203B41FA5}">
                      <a16:colId xmlns:a16="http://schemas.microsoft.com/office/drawing/2014/main" val="3946721381"/>
                    </a:ext>
                  </a:extLst>
                </a:gridCol>
              </a:tblGrid>
              <a:tr h="8103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-50" dirty="0">
                          <a:solidFill>
                            <a:schemeClr val="bg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번호</a:t>
                      </a:r>
                    </a:p>
                  </a:txBody>
                  <a:tcPr marL="63103" marR="63103" marT="17446" marB="17446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-50" dirty="0">
                          <a:solidFill>
                            <a:schemeClr val="bg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성과물</a:t>
                      </a:r>
                    </a:p>
                  </a:txBody>
                  <a:tcPr marL="63103" marR="63103" marT="17446" marB="174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-50" dirty="0">
                          <a:solidFill>
                            <a:schemeClr val="bg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형태</a:t>
                      </a:r>
                    </a:p>
                  </a:txBody>
                  <a:tcPr marL="63103" marR="63103" marT="17446" marB="174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-50" dirty="0">
                          <a:solidFill>
                            <a:schemeClr val="bg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예상</a:t>
                      </a:r>
                      <a:endParaRPr lang="en-US" altLang="ko-KR" sz="1200" b="0" kern="0" spc="-50" dirty="0">
                        <a:solidFill>
                          <a:schemeClr val="bg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-50" dirty="0">
                          <a:solidFill>
                            <a:schemeClr val="bg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시점</a:t>
                      </a:r>
                    </a:p>
                  </a:txBody>
                  <a:tcPr marL="63103" marR="63103" marT="17446" marB="174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-50" dirty="0">
                          <a:solidFill>
                            <a:schemeClr val="bg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활용방안</a:t>
                      </a:r>
                    </a:p>
                  </a:txBody>
                  <a:tcPr marL="63103" marR="63103" marT="17446" marB="174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094921"/>
                  </a:ext>
                </a:extLst>
              </a:tr>
              <a:tr h="10996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3103" marR="63103" marT="17446" marB="17446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2080" marR="20066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원격협진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규제 현황 및 최신 동향 결과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보고서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’24.6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95250" marR="17145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한수원 맞춤형</a:t>
                      </a:r>
                      <a:endParaRPr lang="en-US" altLang="ko-KR" sz="1200" kern="0" spc="-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5250" marR="17145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원격의료 도입 시</a:t>
                      </a:r>
                      <a:endParaRPr lang="en-US" altLang="ko-KR" sz="1200" kern="0" spc="-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5250" marR="17145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기반 자료 활용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103" marR="63103" marT="17446" marB="174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836072"/>
                  </a:ext>
                </a:extLst>
              </a:tr>
              <a:tr h="11050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103" marR="63103" marT="17446" marB="17446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2080" marR="20066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사내 네트워크 구축 현황 및 네트워크 구성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안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보고서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’25.6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796968"/>
                  </a:ext>
                </a:extLst>
              </a:tr>
              <a:tr h="10692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103" marR="63103" marT="17446" marB="17446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2080" marR="20066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상용망을 이용한 </a:t>
                      </a:r>
                      <a:r>
                        <a:rPr lang="ko-KR" altLang="en-US" sz="1400" kern="0" spc="-5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원격협진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가능성 조사 보고서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보고서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’25.12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75673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97025" y="1562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4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251520" y="908720"/>
            <a:ext cx="8892480" cy="5616624"/>
          </a:xfrm>
        </p:spPr>
        <p:txBody>
          <a:bodyPr>
            <a:noAutofit/>
          </a:bodyPr>
          <a:lstStyle/>
          <a:p>
            <a:pPr>
              <a:lnSpc>
                <a:spcPts val="2500"/>
              </a:lnSpc>
            </a:pPr>
            <a:r>
              <a:rPr lang="en-US" altLang="ko-KR" spc="0" dirty="0">
                <a:latin typeface="+mn-ea"/>
                <a:cs typeface="Calibri" pitchFamily="34" charset="0"/>
              </a:rPr>
              <a:t>2. </a:t>
            </a:r>
            <a:r>
              <a:rPr lang="ko-KR" altLang="en-US" spc="0" dirty="0">
                <a:latin typeface="+mn-ea"/>
                <a:cs typeface="Calibri" pitchFamily="34" charset="0"/>
              </a:rPr>
              <a:t>기대성과</a:t>
            </a:r>
            <a:r>
              <a:rPr lang="en-US" altLang="ko-KR" spc="0" dirty="0">
                <a:latin typeface="+mn-ea"/>
                <a:cs typeface="Calibri" pitchFamily="34" charset="0"/>
              </a:rPr>
              <a:t> </a:t>
            </a:r>
          </a:p>
          <a:p>
            <a:pPr>
              <a:lnSpc>
                <a:spcPts val="2500"/>
              </a:lnSpc>
            </a:pPr>
            <a:endParaRPr lang="en-US" altLang="ko-KR" dirty="0"/>
          </a:p>
          <a:p>
            <a:pPr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기술적 기여도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b="0" dirty="0"/>
              <a:t>  - </a:t>
            </a:r>
            <a:r>
              <a:rPr lang="ko-KR" altLang="en-US" b="0" dirty="0"/>
              <a:t>상용망을 이용한 </a:t>
            </a:r>
            <a:r>
              <a:rPr lang="ko-KR" altLang="en-US" b="0" dirty="0" err="1"/>
              <a:t>원격협진</a:t>
            </a:r>
            <a:r>
              <a:rPr lang="ko-KR" altLang="en-US" b="0" dirty="0"/>
              <a:t> 가능성 조사 및 보완 사항 검토</a:t>
            </a:r>
          </a:p>
          <a:p>
            <a:pPr>
              <a:lnSpc>
                <a:spcPts val="2500"/>
              </a:lnSpc>
              <a:buNone/>
            </a:pPr>
            <a:endParaRPr lang="en-US" altLang="ko-KR" spc="0" dirty="0">
              <a:cs typeface="Calibri" pitchFamily="34" charset="0"/>
            </a:endParaRPr>
          </a:p>
          <a:p>
            <a:pPr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경제적 기여도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b="0" dirty="0"/>
              <a:t>  - </a:t>
            </a:r>
            <a:r>
              <a:rPr lang="ko-KR" altLang="en-US" b="0" dirty="0" err="1"/>
              <a:t>원격협진</a:t>
            </a:r>
            <a:r>
              <a:rPr lang="ko-KR" altLang="en-US" b="0" dirty="0"/>
              <a:t> 도입 시 단계적 도입전략 수립을 통한 효율적인 예산 투입</a:t>
            </a:r>
            <a:endParaRPr lang="en-US" altLang="ko-KR" b="0" dirty="0"/>
          </a:p>
          <a:p>
            <a:pPr>
              <a:lnSpc>
                <a:spcPts val="2500"/>
              </a:lnSpc>
              <a:buNone/>
            </a:pPr>
            <a:endParaRPr lang="en-US" altLang="ko-KR" spc="0" dirty="0">
              <a:cs typeface="Calibri" pitchFamily="34" charset="0"/>
            </a:endParaRPr>
          </a:p>
          <a:p>
            <a:pPr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기타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b="0" dirty="0"/>
              <a:t>  - </a:t>
            </a:r>
            <a:r>
              <a:rPr lang="ko-KR" altLang="en-US" b="0" dirty="0" err="1"/>
              <a:t>비대면</a:t>
            </a:r>
            <a:r>
              <a:rPr lang="ko-KR" altLang="en-US" b="0" dirty="0"/>
              <a:t> 원격의료 준비를 통한 미래 전염병 대응력 강화</a:t>
            </a:r>
          </a:p>
          <a:p>
            <a:pPr>
              <a:lnSpc>
                <a:spcPts val="2500"/>
              </a:lnSpc>
              <a:buNone/>
            </a:pPr>
            <a:endParaRPr lang="en-US" altLang="ko-KR" spc="0" dirty="0">
              <a:cs typeface="Calibri" pitchFamily="34" charset="0"/>
            </a:endParaRPr>
          </a:p>
          <a:p>
            <a:pPr>
              <a:lnSpc>
                <a:spcPts val="2500"/>
              </a:lnSpc>
              <a:buNone/>
            </a:pPr>
            <a:endParaRPr lang="en-US" altLang="ko-KR" spc="0" dirty="0">
              <a:cs typeface="Calibri" pitchFamily="34" charset="0"/>
            </a:endParaRPr>
          </a:p>
          <a:p>
            <a:pPr marL="0" indent="0">
              <a:lnSpc>
                <a:spcPts val="2500"/>
              </a:lnSpc>
              <a:buNone/>
            </a:pPr>
            <a:endParaRPr lang="en-US" altLang="ko-KR" sz="2000" spc="0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8360" y="68527"/>
            <a:ext cx="7886700" cy="55767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Ⅴ</a:t>
            </a:r>
            <a:r>
              <a:rPr lang="en-US" altLang="ko-KR" dirty="0">
                <a:solidFill>
                  <a:srgbClr val="0000FF"/>
                </a:solidFill>
              </a:rPr>
              <a:t>. </a:t>
            </a:r>
            <a:r>
              <a:rPr lang="ko-KR" altLang="en-US" dirty="0">
                <a:solidFill>
                  <a:srgbClr val="0000FF"/>
                </a:solidFill>
              </a:rPr>
              <a:t>기대성과 및 활용방안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442850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251520" y="908720"/>
            <a:ext cx="8892480" cy="2880320"/>
          </a:xfrm>
        </p:spPr>
        <p:txBody>
          <a:bodyPr>
            <a:no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US" altLang="ko-KR" spc="0" dirty="0">
                <a:latin typeface="+mn-ea"/>
                <a:ea typeface="+mn-ea"/>
                <a:cs typeface="Calibri" pitchFamily="34" charset="0"/>
              </a:rPr>
              <a:t>3. </a:t>
            </a:r>
            <a:r>
              <a:rPr lang="ko-KR" altLang="en-US" spc="0" dirty="0">
                <a:latin typeface="+mn-ea"/>
                <a:ea typeface="+mn-ea"/>
                <a:cs typeface="Calibri" pitchFamily="34" charset="0"/>
              </a:rPr>
              <a:t>활용방안</a:t>
            </a:r>
            <a:endParaRPr lang="en-US" altLang="ko-KR" spc="0" dirty="0">
              <a:latin typeface="+mn-ea"/>
              <a:ea typeface="+mn-ea"/>
              <a:cs typeface="Calibri" pitchFamily="34" charset="0"/>
            </a:endParaRPr>
          </a:p>
          <a:p>
            <a:pPr marL="0" indent="0">
              <a:buNone/>
            </a:pPr>
            <a:r>
              <a:rPr lang="ko-KR" altLang="en-US" sz="1900" dirty="0"/>
              <a:t>  </a:t>
            </a:r>
            <a:r>
              <a:rPr lang="en-US" altLang="ko-KR" sz="1900" b="0" dirty="0"/>
              <a:t>- </a:t>
            </a:r>
            <a:r>
              <a:rPr lang="ko-KR" altLang="en-US" sz="1900" b="0" dirty="0"/>
              <a:t>한수원 원격의료 도입 시 기반 자료로 활용</a:t>
            </a:r>
            <a:endParaRPr lang="en-US" altLang="ko-KR" sz="1900" b="0" dirty="0"/>
          </a:p>
          <a:p>
            <a:pPr marL="0" indent="0">
              <a:buNone/>
            </a:pPr>
            <a:r>
              <a:rPr lang="en-US" altLang="ko-KR" sz="1900" b="0" dirty="0"/>
              <a:t>  - </a:t>
            </a:r>
            <a:r>
              <a:rPr lang="ko-KR" altLang="en-US" sz="1900" b="0" dirty="0" err="1"/>
              <a:t>격오지</a:t>
            </a:r>
            <a:r>
              <a:rPr lang="ko-KR" altLang="en-US" sz="1900" b="0" dirty="0"/>
              <a:t> 사업소 맞춤형 </a:t>
            </a:r>
            <a:r>
              <a:rPr lang="ko-KR" altLang="en-US" sz="1900" b="0" dirty="0" err="1"/>
              <a:t>원격협진</a:t>
            </a:r>
            <a:r>
              <a:rPr lang="ko-KR" altLang="en-US" sz="1900" b="0" dirty="0"/>
              <a:t> 도입 </a:t>
            </a:r>
            <a:endParaRPr lang="en-US" altLang="ko-KR" sz="1900" b="0" dirty="0"/>
          </a:p>
          <a:p>
            <a:pPr marL="0" indent="0">
              <a:buNone/>
            </a:pPr>
            <a:r>
              <a:rPr lang="en-US" altLang="ko-KR" sz="1900" b="0"/>
              <a:t>- </a:t>
            </a:r>
            <a:r>
              <a:rPr lang="ko-KR" altLang="en-US" sz="1900" b="0" dirty="0"/>
              <a:t>한수원 맞춤형 디지털 헬스케어 실현</a:t>
            </a:r>
            <a:endParaRPr lang="en-US" altLang="ko-KR" sz="1900" b="0" dirty="0">
              <a:solidFill>
                <a:srgbClr val="C00000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8360" y="68527"/>
            <a:ext cx="7886700" cy="55767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Ⅴ</a:t>
            </a:r>
            <a:r>
              <a:rPr lang="en-US" altLang="ko-KR" dirty="0">
                <a:solidFill>
                  <a:srgbClr val="0000FF"/>
                </a:solidFill>
              </a:rPr>
              <a:t>. </a:t>
            </a:r>
            <a:r>
              <a:rPr lang="ko-KR" altLang="en-US" dirty="0">
                <a:solidFill>
                  <a:srgbClr val="0000FF"/>
                </a:solidFill>
              </a:rPr>
              <a:t>기대성과 및 활용방안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462982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0808" y="2758198"/>
            <a:ext cx="3163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IB_K820Medium" panose="02020603020101020101" pitchFamily="18" charset="-127"/>
                <a:ea typeface="IB_K820Medium" panose="02020603020101020101" pitchFamily="18" charset="-127"/>
              </a:rPr>
              <a:t>TEXT</a:t>
            </a:r>
            <a:endParaRPr lang="ko-KR" altLang="en-US" sz="3200" b="1">
              <a:solidFill>
                <a:schemeClr val="bg1"/>
              </a:solidFill>
              <a:latin typeface="IB_K820Medium" panose="02020603020101020101" pitchFamily="18" charset="-127"/>
              <a:ea typeface="IB_K820Mediu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040363"/>
            <a:ext cx="2616200" cy="2169975"/>
          </a:xfrm>
          <a:prstGeom prst="rect">
            <a:avLst/>
          </a:prstGeom>
          <a:pattFill prst="ltUpDiag">
            <a:fgClr>
              <a:srgbClr val="00569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87052" y="2040363"/>
            <a:ext cx="2656948" cy="2169975"/>
          </a:xfrm>
          <a:prstGeom prst="rect">
            <a:avLst/>
          </a:prstGeom>
          <a:pattFill prst="ltUpDiag">
            <a:fgClr>
              <a:srgbClr val="00569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8565" y="5067618"/>
            <a:ext cx="2986635" cy="5700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79712" y="2617518"/>
            <a:ext cx="5077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034EA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 &amp; A</a:t>
            </a:r>
            <a:endParaRPr lang="ko-KR" altLang="en-US" sz="6000" b="1" dirty="0">
              <a:solidFill>
                <a:srgbClr val="034EA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712744" y="4121629"/>
            <a:ext cx="3624994" cy="88709"/>
            <a:chOff x="2712744" y="3972099"/>
            <a:chExt cx="2788173" cy="88711"/>
          </a:xfrm>
        </p:grpSpPr>
        <p:sp>
          <p:nvSpPr>
            <p:cNvPr id="14" name="직사각형 13"/>
            <p:cNvSpPr/>
            <p:nvPr/>
          </p:nvSpPr>
          <p:spPr>
            <a:xfrm flipV="1">
              <a:off x="2712744" y="3972099"/>
              <a:ext cx="929391" cy="8871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flipV="1">
              <a:off x="3642135" y="3972099"/>
              <a:ext cx="929391" cy="887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flipV="1">
              <a:off x="4571526" y="3972099"/>
              <a:ext cx="929391" cy="887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712744" y="2040361"/>
            <a:ext cx="3624994" cy="88709"/>
            <a:chOff x="2712744" y="3972099"/>
            <a:chExt cx="2788173" cy="88711"/>
          </a:xfrm>
        </p:grpSpPr>
        <p:sp>
          <p:nvSpPr>
            <p:cNvPr id="19" name="직사각형 18"/>
            <p:cNvSpPr/>
            <p:nvPr/>
          </p:nvSpPr>
          <p:spPr>
            <a:xfrm flipV="1">
              <a:off x="2712744" y="3972099"/>
              <a:ext cx="929391" cy="8871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flipV="1">
              <a:off x="3642135" y="3972099"/>
              <a:ext cx="929391" cy="887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 flipV="1">
              <a:off x="4571526" y="3972099"/>
              <a:ext cx="929391" cy="887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043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8360" y="68527"/>
            <a:ext cx="7886700" cy="557678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별첨 </a:t>
            </a:r>
            <a:r>
              <a:rPr lang="en-US" altLang="ko-KR" dirty="0">
                <a:solidFill>
                  <a:srgbClr val="0000FF"/>
                </a:solidFill>
              </a:rPr>
              <a:t>2. </a:t>
            </a:r>
            <a:r>
              <a:rPr lang="ko-KR" altLang="en-US" dirty="0" err="1">
                <a:solidFill>
                  <a:srgbClr val="0000FF"/>
                </a:solidFill>
              </a:rPr>
              <a:t>자체분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err="1">
                <a:solidFill>
                  <a:srgbClr val="0000FF"/>
                </a:solidFill>
              </a:rPr>
              <a:t>과제비</a:t>
            </a:r>
            <a:r>
              <a:rPr lang="ko-KR" altLang="en-US" dirty="0">
                <a:solidFill>
                  <a:srgbClr val="0000FF"/>
                </a:solidFill>
              </a:rPr>
              <a:t> 내역</a:t>
            </a:r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23528" y="908720"/>
            <a:ext cx="8712968" cy="540611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ko-KR" altLang="en-US" spc="0" dirty="0">
                <a:latin typeface="+mn-ea"/>
                <a:ea typeface="+mn-ea"/>
                <a:cs typeface="Calibri" pitchFamily="34" charset="0"/>
              </a:rPr>
              <a:t>자체분과제비 </a:t>
            </a:r>
            <a:r>
              <a:rPr lang="en-US" altLang="ko-KR" spc="0" dirty="0">
                <a:latin typeface="+mn-ea"/>
                <a:ea typeface="+mn-ea"/>
                <a:cs typeface="Calibri" pitchFamily="34" charset="0"/>
              </a:rPr>
              <a:t>: 48,280 </a:t>
            </a:r>
            <a:r>
              <a:rPr lang="ko-KR" altLang="en-US" spc="0" dirty="0">
                <a:latin typeface="+mn-ea"/>
                <a:ea typeface="+mn-ea"/>
                <a:cs typeface="Calibri" pitchFamily="34" charset="0"/>
              </a:rPr>
              <a:t>천원</a:t>
            </a:r>
            <a:endParaRPr lang="en-US" altLang="ko-KR" spc="0" dirty="0">
              <a:latin typeface="+mn-ea"/>
              <a:ea typeface="+mn-ea"/>
              <a:cs typeface="Calibri" pitchFamily="34" charset="0"/>
            </a:endParaRPr>
          </a:p>
          <a:p>
            <a:pPr lvl="1">
              <a:spcBef>
                <a:spcPts val="0"/>
              </a:spcBef>
            </a:pPr>
            <a:r>
              <a:rPr lang="ko-KR" altLang="en-US" spc="0" dirty="0" err="1">
                <a:cs typeface="Calibri" pitchFamily="34" charset="0"/>
              </a:rPr>
              <a:t>비용분</a:t>
            </a:r>
            <a:r>
              <a:rPr lang="en-US" altLang="ko-KR" spc="0" dirty="0">
                <a:cs typeface="Calibri" pitchFamily="34" charset="0"/>
              </a:rPr>
              <a:t> </a:t>
            </a:r>
            <a:r>
              <a:rPr lang="en-US" altLang="ko-KR" spc="0" dirty="0">
                <a:latin typeface="+mn-ea"/>
                <a:ea typeface="+mn-ea"/>
                <a:cs typeface="Calibri" pitchFamily="34" charset="0"/>
              </a:rPr>
              <a:t>: </a:t>
            </a:r>
            <a:r>
              <a:rPr lang="ko-KR" altLang="en-US" spc="0" dirty="0">
                <a:cs typeface="Calibri" pitchFamily="34" charset="0"/>
              </a:rPr>
              <a:t>여비</a:t>
            </a:r>
            <a:r>
              <a:rPr lang="en-US" altLang="ko-KR" spc="0" dirty="0">
                <a:cs typeface="Calibri" pitchFamily="34" charset="0"/>
              </a:rPr>
              <a:t>, </a:t>
            </a:r>
            <a:r>
              <a:rPr lang="ko-KR" altLang="en-US" spc="0" dirty="0">
                <a:cs typeface="Calibri" pitchFamily="34" charset="0"/>
              </a:rPr>
              <a:t>교육훈련 및 전문가 </a:t>
            </a:r>
            <a:r>
              <a:rPr lang="ko-KR" altLang="en-US" spc="0" dirty="0" err="1">
                <a:cs typeface="Calibri" pitchFamily="34" charset="0"/>
              </a:rPr>
              <a:t>초청비</a:t>
            </a:r>
            <a:r>
              <a:rPr lang="en-US" altLang="ko-KR" spc="0" dirty="0">
                <a:cs typeface="Calibri" pitchFamily="34" charset="0"/>
              </a:rPr>
              <a:t>, </a:t>
            </a:r>
            <a:r>
              <a:rPr lang="ko-KR" altLang="en-US" spc="0" dirty="0">
                <a:cs typeface="Calibri" pitchFamily="34" charset="0"/>
              </a:rPr>
              <a:t>기타</a:t>
            </a:r>
            <a:r>
              <a:rPr lang="ko-KR" altLang="en-US" spc="0" dirty="0">
                <a:latin typeface="+mn-ea"/>
                <a:ea typeface="+mn-ea"/>
                <a:cs typeface="Calibri" pitchFamily="34" charset="0"/>
              </a:rPr>
              <a:t> </a:t>
            </a:r>
            <a:endParaRPr lang="en-US" altLang="ko-KR" spc="0" dirty="0">
              <a:cs typeface="Calibri" pitchFamily="34" charset="0"/>
            </a:endParaRPr>
          </a:p>
          <a:p>
            <a:pPr lvl="3">
              <a:spcBef>
                <a:spcPts val="0"/>
              </a:spcBef>
            </a:pPr>
            <a:r>
              <a:rPr lang="ko-KR" altLang="en-US" sz="1600" spc="0" dirty="0" err="1">
                <a:solidFill>
                  <a:srgbClr val="7030A0"/>
                </a:solidFill>
                <a:cs typeface="Calibri" pitchFamily="34" charset="0"/>
              </a:rPr>
              <a:t>국내여비</a:t>
            </a:r>
            <a:r>
              <a:rPr lang="en-US" altLang="ko-KR" sz="1600" spc="0" dirty="0">
                <a:solidFill>
                  <a:srgbClr val="7030A0"/>
                </a:solidFill>
                <a:cs typeface="Calibri" pitchFamily="34" charset="0"/>
              </a:rPr>
              <a:t>(14,400</a:t>
            </a:r>
            <a:r>
              <a:rPr lang="ko-KR" altLang="en-US" sz="1600" spc="0" dirty="0">
                <a:solidFill>
                  <a:srgbClr val="7030A0"/>
                </a:solidFill>
                <a:cs typeface="Calibri" pitchFamily="34" charset="0"/>
              </a:rPr>
              <a:t>천원</a:t>
            </a:r>
            <a:r>
              <a:rPr lang="en-US" altLang="ko-KR" sz="1600" spc="0" dirty="0">
                <a:solidFill>
                  <a:srgbClr val="7030A0"/>
                </a:solidFill>
                <a:cs typeface="Calibri" pitchFamily="34" charset="0"/>
              </a:rPr>
              <a:t>)</a:t>
            </a:r>
          </a:p>
          <a:p>
            <a:pPr lvl="3">
              <a:spcBef>
                <a:spcPts val="0"/>
              </a:spcBef>
            </a:pPr>
            <a:r>
              <a:rPr lang="ko-KR" altLang="en-US" sz="1600" spc="0" dirty="0">
                <a:solidFill>
                  <a:srgbClr val="7030A0"/>
                </a:solidFill>
                <a:cs typeface="Calibri" pitchFamily="34" charset="0"/>
              </a:rPr>
              <a:t>전문가 </a:t>
            </a:r>
            <a:r>
              <a:rPr lang="ko-KR" altLang="en-US" sz="1600" spc="0" dirty="0" err="1">
                <a:solidFill>
                  <a:srgbClr val="7030A0"/>
                </a:solidFill>
                <a:cs typeface="Calibri" pitchFamily="34" charset="0"/>
              </a:rPr>
              <a:t>활용비</a:t>
            </a:r>
            <a:r>
              <a:rPr lang="en-US" altLang="ko-KR" sz="1600" spc="0" dirty="0">
                <a:solidFill>
                  <a:srgbClr val="7030A0"/>
                </a:solidFill>
                <a:cs typeface="Calibri" pitchFamily="34" charset="0"/>
              </a:rPr>
              <a:t>(25,500</a:t>
            </a:r>
            <a:r>
              <a:rPr lang="ko-KR" altLang="en-US" sz="1600" spc="0" dirty="0">
                <a:solidFill>
                  <a:srgbClr val="7030A0"/>
                </a:solidFill>
                <a:cs typeface="Calibri" pitchFamily="34" charset="0"/>
              </a:rPr>
              <a:t>천원</a:t>
            </a:r>
            <a:r>
              <a:rPr lang="en-US" altLang="ko-KR" sz="1600" spc="0" dirty="0">
                <a:solidFill>
                  <a:srgbClr val="7030A0"/>
                </a:solidFill>
                <a:cs typeface="Calibri" pitchFamily="34" charset="0"/>
              </a:rPr>
              <a:t>)</a:t>
            </a:r>
          </a:p>
          <a:p>
            <a:pPr lvl="3">
              <a:spcBef>
                <a:spcPts val="0"/>
              </a:spcBef>
            </a:pPr>
            <a:r>
              <a:rPr lang="ko-KR" altLang="en-US" sz="1600" spc="0" dirty="0">
                <a:solidFill>
                  <a:srgbClr val="7030A0"/>
                </a:solidFill>
                <a:cs typeface="Calibri" pitchFamily="34" charset="0"/>
              </a:rPr>
              <a:t>기술정보활동비</a:t>
            </a:r>
            <a:r>
              <a:rPr lang="en-US" altLang="ko-KR" sz="1600" spc="0" dirty="0">
                <a:solidFill>
                  <a:srgbClr val="7030A0"/>
                </a:solidFill>
                <a:cs typeface="Calibri" pitchFamily="34" charset="0"/>
              </a:rPr>
              <a:t>(7,200</a:t>
            </a:r>
            <a:r>
              <a:rPr lang="ko-KR" altLang="en-US" sz="1600" spc="0" dirty="0">
                <a:solidFill>
                  <a:srgbClr val="7030A0"/>
                </a:solidFill>
                <a:cs typeface="Calibri" pitchFamily="34" charset="0"/>
              </a:rPr>
              <a:t>천원</a:t>
            </a:r>
            <a:r>
              <a:rPr lang="en-US" altLang="ko-KR" sz="1600" spc="0" dirty="0">
                <a:solidFill>
                  <a:srgbClr val="7030A0"/>
                </a:solidFill>
                <a:cs typeface="Calibri" pitchFamily="34" charset="0"/>
              </a:rPr>
              <a:t>)</a:t>
            </a:r>
          </a:p>
          <a:p>
            <a:pPr lvl="3">
              <a:spcBef>
                <a:spcPts val="0"/>
              </a:spcBef>
            </a:pPr>
            <a:r>
              <a:rPr lang="ko-KR" altLang="en-US" sz="1600" spc="0" dirty="0">
                <a:solidFill>
                  <a:srgbClr val="7030A0"/>
                </a:solidFill>
                <a:cs typeface="Calibri" pitchFamily="34" charset="0"/>
              </a:rPr>
              <a:t>기타</a:t>
            </a:r>
            <a:r>
              <a:rPr lang="en-US" altLang="ko-KR" sz="1600" spc="0" dirty="0">
                <a:solidFill>
                  <a:srgbClr val="7030A0"/>
                </a:solidFill>
                <a:cs typeface="Calibri" pitchFamily="34" charset="0"/>
              </a:rPr>
              <a:t>(</a:t>
            </a:r>
            <a:r>
              <a:rPr lang="ko-KR" altLang="en-US" sz="1600" spc="0" dirty="0">
                <a:solidFill>
                  <a:srgbClr val="7030A0"/>
                </a:solidFill>
                <a:cs typeface="Calibri" pitchFamily="34" charset="0"/>
              </a:rPr>
              <a:t>인쇄비 등 </a:t>
            </a:r>
            <a:r>
              <a:rPr lang="en-US" altLang="ko-KR" sz="1600" spc="0" dirty="0">
                <a:solidFill>
                  <a:srgbClr val="7030A0"/>
                </a:solidFill>
                <a:cs typeface="Calibri" pitchFamily="34" charset="0"/>
              </a:rPr>
              <a:t>1,180</a:t>
            </a:r>
            <a:r>
              <a:rPr lang="ko-KR" altLang="en-US" sz="1600" spc="0" dirty="0">
                <a:solidFill>
                  <a:srgbClr val="7030A0"/>
                </a:solidFill>
                <a:cs typeface="Calibri" pitchFamily="34" charset="0"/>
              </a:rPr>
              <a:t>천원</a:t>
            </a:r>
            <a:r>
              <a:rPr lang="en-US" altLang="ko-KR" sz="1600" spc="0" dirty="0">
                <a:solidFill>
                  <a:srgbClr val="7030A0"/>
                </a:solidFill>
                <a:cs typeface="Calibri" pitchFamily="34" charset="0"/>
              </a:rPr>
              <a:t>)</a:t>
            </a:r>
          </a:p>
          <a:p>
            <a:pPr lvl="3">
              <a:spcBef>
                <a:spcPts val="0"/>
              </a:spcBef>
            </a:pPr>
            <a:endParaRPr lang="en-US" altLang="ko-KR" spc="0" dirty="0">
              <a:cs typeface="Calibri" pitchFamily="34" charset="0"/>
            </a:endParaRPr>
          </a:p>
          <a:p>
            <a:pPr lvl="1">
              <a:spcBef>
                <a:spcPts val="0"/>
              </a:spcBef>
            </a:pPr>
            <a:r>
              <a:rPr lang="ko-KR" altLang="en-US" spc="0" dirty="0" err="1">
                <a:cs typeface="Calibri" pitchFamily="34" charset="0"/>
              </a:rPr>
              <a:t>투자분</a:t>
            </a:r>
            <a:r>
              <a:rPr lang="ko-KR" altLang="en-US" spc="0" dirty="0">
                <a:cs typeface="Calibri" pitchFamily="34" charset="0"/>
              </a:rPr>
              <a:t> </a:t>
            </a:r>
            <a:r>
              <a:rPr lang="en-US" altLang="ko-KR" spc="0" dirty="0">
                <a:cs typeface="Calibri" pitchFamily="34" charset="0"/>
              </a:rPr>
              <a:t>:  0 </a:t>
            </a:r>
            <a:r>
              <a:rPr lang="ko-KR" altLang="en-US" spc="0" dirty="0">
                <a:cs typeface="Calibri" pitchFamily="34" charset="0"/>
              </a:rPr>
              <a:t>억원 </a:t>
            </a:r>
            <a:endParaRPr lang="en-US" altLang="ko-KR" sz="1600" spc="0" dirty="0">
              <a:solidFill>
                <a:srgbClr val="7030A0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374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1C3E6-7894-4673-A50D-64AA7494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4</a:t>
            </a:r>
            <a:r>
              <a:rPr lang="ko-KR" altLang="en-US" dirty="0">
                <a:effectLst/>
              </a:rPr>
              <a:t>차 산업 및 정부정책 연계 검토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39064" y="2276872"/>
            <a:ext cx="8443813" cy="4191190"/>
            <a:chOff x="353900" y="3918480"/>
            <a:chExt cx="8443813" cy="2621590"/>
          </a:xfrm>
        </p:grpSpPr>
        <p:grpSp>
          <p:nvGrpSpPr>
            <p:cNvPr id="149" name="그룹 63"/>
            <p:cNvGrpSpPr/>
            <p:nvPr/>
          </p:nvGrpSpPr>
          <p:grpSpPr>
            <a:xfrm>
              <a:off x="4237203" y="5169865"/>
              <a:ext cx="4560510" cy="228245"/>
              <a:chOff x="5077303" y="2670169"/>
              <a:chExt cx="4839449" cy="424233"/>
            </a:xfrm>
          </p:grpSpPr>
          <p:grpSp>
            <p:nvGrpSpPr>
              <p:cNvPr id="150" name="Group 16"/>
              <p:cNvGrpSpPr>
                <a:grpSpLocks/>
              </p:cNvGrpSpPr>
              <p:nvPr/>
            </p:nvGrpSpPr>
            <p:grpSpPr bwMode="auto">
              <a:xfrm>
                <a:off x="5077303" y="2670169"/>
                <a:ext cx="4839449" cy="424233"/>
                <a:chOff x="43" y="2629"/>
                <a:chExt cx="1796" cy="306"/>
              </a:xfrm>
            </p:grpSpPr>
            <p:sp>
              <p:nvSpPr>
                <p:cNvPr id="152" name="AutoShape 17"/>
                <p:cNvSpPr>
                  <a:spLocks noChangeArrowheads="1"/>
                </p:cNvSpPr>
                <p:nvPr/>
              </p:nvSpPr>
              <p:spPr bwMode="auto">
                <a:xfrm>
                  <a:off x="43" y="2629"/>
                  <a:ext cx="1796" cy="306"/>
                </a:xfrm>
                <a:prstGeom prst="roundRect">
                  <a:avLst>
                    <a:gd name="adj" fmla="val 8505"/>
                  </a:avLst>
                </a:prstGeom>
                <a:pattFill prst="dkUpDiag">
                  <a:fgClr>
                    <a:srgbClr val="006699"/>
                  </a:fgClr>
                  <a:bgClr>
                    <a:srgbClr val="003366"/>
                  </a:bgClr>
                </a:patt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auto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sz="700" kern="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53" name="AutoShape 18"/>
                <p:cNvSpPr>
                  <a:spLocks noChangeArrowheads="1"/>
                </p:cNvSpPr>
                <p:nvPr/>
              </p:nvSpPr>
              <p:spPr bwMode="auto">
                <a:xfrm>
                  <a:off x="142" y="2636"/>
                  <a:ext cx="1673" cy="88"/>
                </a:xfrm>
                <a:prstGeom prst="roundRect">
                  <a:avLst>
                    <a:gd name="adj" fmla="val 27120"/>
                  </a:avLst>
                </a:prstGeom>
                <a:gradFill rotWithShape="1">
                  <a:gsLst>
                    <a:gs pos="0">
                      <a:srgbClr val="FFFFFF">
                        <a:alpha val="64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auto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sz="700" kern="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51" name="모서리가 둥근 직사각형 150"/>
              <p:cNvSpPr/>
              <p:nvPr/>
            </p:nvSpPr>
            <p:spPr bwMode="auto">
              <a:xfrm>
                <a:off x="5263369" y="2688415"/>
                <a:ext cx="4653383" cy="401404"/>
              </a:xfrm>
              <a:prstGeom prst="round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wrap="none" anchor="ctr"/>
              <a:lstStyle/>
              <a:p>
                <a:pPr marL="123825" indent="-123825" algn="ctr" defTabSz="912813" fontAlgn="auto">
                  <a:spcBef>
                    <a:spcPts val="0"/>
                  </a:spcBef>
                  <a:spcAft>
                    <a:spcPct val="20000"/>
                  </a:spcAft>
                  <a:buClr>
                    <a:srgbClr val="808080"/>
                  </a:buClr>
                  <a:buSzPct val="90000"/>
                  <a:defRPr/>
                </a:pPr>
                <a:r>
                  <a:rPr lang="en-US" altLang="ko-KR" sz="700" b="1" kern="0" spc="-5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r>
                  <a:rPr lang="ko-KR" altLang="en-US" sz="700" b="1" kern="0" spc="-5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차 산업혁명 기술개발 </a:t>
                </a:r>
                <a:r>
                  <a:rPr lang="ko-KR" altLang="en-US" sz="700" b="1" kern="0" spc="-50" dirty="0" err="1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로드맵</a:t>
                </a:r>
                <a:r>
                  <a:rPr lang="en-US" altLang="ko-KR" sz="700" b="1" kern="0" spc="-5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(Energy 4.0 Digital KHNP 2025&amp;2031)</a:t>
                </a:r>
                <a:endParaRPr lang="ko-KR" altLang="en-US" sz="700" b="1" kern="0" spc="-50" dirty="0">
                  <a:ln w="127">
                    <a:noFill/>
                  </a:ln>
                  <a:gradFill>
                    <a:gsLst>
                      <a:gs pos="0">
                        <a:srgbClr val="FFFFFF"/>
                      </a:gs>
                      <a:gs pos="39999">
                        <a:srgbClr val="FFFF00"/>
                      </a:gs>
                      <a:gs pos="70000">
                        <a:srgbClr val="FFC000"/>
                      </a:gs>
                      <a:gs pos="100000">
                        <a:srgbClr val="FF9900"/>
                      </a:gs>
                    </a:gsLst>
                    <a:lin ang="5400000" scaled="0"/>
                  </a:gradFill>
                  <a:effectLst>
                    <a:outerShdw blurRad="101600" dist="38100" dir="5400000" algn="t" rotWithShape="0">
                      <a:prstClr val="black">
                        <a:alpha val="89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54" name="그룹 63"/>
            <p:cNvGrpSpPr/>
            <p:nvPr/>
          </p:nvGrpSpPr>
          <p:grpSpPr>
            <a:xfrm>
              <a:off x="4237204" y="4673211"/>
              <a:ext cx="3119506" cy="228245"/>
              <a:chOff x="5077303" y="2670169"/>
              <a:chExt cx="4839449" cy="424233"/>
            </a:xfrm>
          </p:grpSpPr>
          <p:grpSp>
            <p:nvGrpSpPr>
              <p:cNvPr id="155" name="Group 16"/>
              <p:cNvGrpSpPr>
                <a:grpSpLocks/>
              </p:cNvGrpSpPr>
              <p:nvPr/>
            </p:nvGrpSpPr>
            <p:grpSpPr bwMode="auto">
              <a:xfrm>
                <a:off x="5077303" y="2670169"/>
                <a:ext cx="4839449" cy="424233"/>
                <a:chOff x="43" y="2629"/>
                <a:chExt cx="1796" cy="306"/>
              </a:xfrm>
            </p:grpSpPr>
            <p:sp>
              <p:nvSpPr>
                <p:cNvPr id="157" name="AutoShape 17"/>
                <p:cNvSpPr>
                  <a:spLocks noChangeArrowheads="1"/>
                </p:cNvSpPr>
                <p:nvPr/>
              </p:nvSpPr>
              <p:spPr bwMode="auto">
                <a:xfrm>
                  <a:off x="43" y="2629"/>
                  <a:ext cx="1796" cy="306"/>
                </a:xfrm>
                <a:prstGeom prst="roundRect">
                  <a:avLst>
                    <a:gd name="adj" fmla="val 8505"/>
                  </a:avLst>
                </a:prstGeom>
                <a:pattFill prst="dkUpDiag">
                  <a:fgClr>
                    <a:srgbClr val="006699"/>
                  </a:fgClr>
                  <a:bgClr>
                    <a:srgbClr val="003366"/>
                  </a:bgClr>
                </a:patt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auto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sz="700" kern="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58" name="AutoShape 18"/>
                <p:cNvSpPr>
                  <a:spLocks noChangeArrowheads="1"/>
                </p:cNvSpPr>
                <p:nvPr/>
              </p:nvSpPr>
              <p:spPr bwMode="auto">
                <a:xfrm>
                  <a:off x="142" y="2636"/>
                  <a:ext cx="1673" cy="88"/>
                </a:xfrm>
                <a:prstGeom prst="roundRect">
                  <a:avLst>
                    <a:gd name="adj" fmla="val 27120"/>
                  </a:avLst>
                </a:prstGeom>
                <a:gradFill rotWithShape="1">
                  <a:gsLst>
                    <a:gs pos="0">
                      <a:srgbClr val="FFFFFF">
                        <a:alpha val="64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auto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sz="700" kern="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56" name="모서리가 둥근 직사각형 155"/>
              <p:cNvSpPr/>
              <p:nvPr/>
            </p:nvSpPr>
            <p:spPr bwMode="auto">
              <a:xfrm>
                <a:off x="5263369" y="2688415"/>
                <a:ext cx="4653383" cy="401404"/>
              </a:xfrm>
              <a:prstGeom prst="round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wrap="none" anchor="ctr"/>
              <a:lstStyle/>
              <a:p>
                <a:pPr marL="123825" indent="-123825" algn="ctr" defTabSz="912813" fontAlgn="auto">
                  <a:spcBef>
                    <a:spcPts val="0"/>
                  </a:spcBef>
                  <a:spcAft>
                    <a:spcPct val="20000"/>
                  </a:spcAft>
                  <a:buClr>
                    <a:srgbClr val="808080"/>
                  </a:buClr>
                  <a:buSzPct val="90000"/>
                  <a:defRPr/>
                </a:pPr>
                <a:r>
                  <a:rPr lang="ko-KR" altLang="en-US" sz="700" b="1" kern="0" spc="-5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디지털 뉴딜</a:t>
                </a:r>
                <a:r>
                  <a:rPr lang="en-US" altLang="ko-KR" sz="700" b="1" kern="0" spc="-5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(Digital New Deal)(</a:t>
                </a:r>
                <a:r>
                  <a:rPr lang="ko-KR" altLang="en-US" sz="700" b="1" kern="0" spc="-50" dirty="0" err="1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기획재정부</a:t>
                </a:r>
                <a:r>
                  <a:rPr lang="en-US" altLang="ko-KR" sz="700" b="1" kern="0" spc="-5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’25)</a:t>
                </a:r>
                <a:endParaRPr lang="ko-KR" altLang="en-US" sz="700" b="1" kern="0" spc="-50" dirty="0">
                  <a:ln w="127">
                    <a:noFill/>
                  </a:ln>
                  <a:gradFill>
                    <a:gsLst>
                      <a:gs pos="0">
                        <a:srgbClr val="FFFFFF"/>
                      </a:gs>
                      <a:gs pos="39999">
                        <a:srgbClr val="FFFF00"/>
                      </a:gs>
                      <a:gs pos="70000">
                        <a:srgbClr val="FFC000"/>
                      </a:gs>
                      <a:gs pos="100000">
                        <a:srgbClr val="FF9900"/>
                      </a:gs>
                    </a:gsLst>
                    <a:lin ang="5400000" scaled="0"/>
                  </a:gradFill>
                  <a:effectLst>
                    <a:outerShdw blurRad="101600" dist="38100" dir="5400000" algn="t" rotWithShape="0">
                      <a:prstClr val="black">
                        <a:alpha val="89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3CA20EDF-4BC3-4A40-B257-3926602DD2FE}"/>
                </a:ext>
              </a:extLst>
            </p:cNvPr>
            <p:cNvSpPr/>
            <p:nvPr/>
          </p:nvSpPr>
          <p:spPr bwMode="auto">
            <a:xfrm>
              <a:off x="1898990" y="5729419"/>
              <a:ext cx="6852768" cy="358801"/>
            </a:xfrm>
            <a:prstGeom prst="rect">
              <a:avLst/>
            </a:prstGeom>
            <a:solidFill>
              <a:srgbClr val="E6E0EC"/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marL="90488" indent="-90488" algn="ctr">
                <a:lnSpc>
                  <a:spcPct val="120000"/>
                </a:lnSpc>
              </a:pPr>
              <a:endPara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60" name="그룹 63">
              <a:extLst>
                <a:ext uri="{FF2B5EF4-FFF2-40B4-BE49-F238E27FC236}">
                  <a16:creationId xmlns:a16="http://schemas.microsoft.com/office/drawing/2014/main" id="{30F88E1F-6707-400A-AB61-315662E2EFDF}"/>
                </a:ext>
              </a:extLst>
            </p:cNvPr>
            <p:cNvGrpSpPr/>
            <p:nvPr/>
          </p:nvGrpSpPr>
          <p:grpSpPr>
            <a:xfrm>
              <a:off x="3106996" y="4426224"/>
              <a:ext cx="1856729" cy="228245"/>
              <a:chOff x="5071913" y="2689578"/>
              <a:chExt cx="4513407" cy="424233"/>
            </a:xfrm>
          </p:grpSpPr>
          <p:grpSp>
            <p:nvGrpSpPr>
              <p:cNvPr id="161" name="Group 16">
                <a:extLst>
                  <a:ext uri="{FF2B5EF4-FFF2-40B4-BE49-F238E27FC236}">
                    <a16:creationId xmlns:a16="http://schemas.microsoft.com/office/drawing/2014/main" id="{8F719309-EE94-473C-9672-6421BD6CE1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71913" y="2689578"/>
                <a:ext cx="4513407" cy="424233"/>
                <a:chOff x="41" y="2643"/>
                <a:chExt cx="1675" cy="306"/>
              </a:xfrm>
            </p:grpSpPr>
            <p:sp>
              <p:nvSpPr>
                <p:cNvPr id="163" name="AutoShape 17">
                  <a:extLst>
                    <a:ext uri="{FF2B5EF4-FFF2-40B4-BE49-F238E27FC236}">
                      <a16:creationId xmlns:a16="http://schemas.microsoft.com/office/drawing/2014/main" id="{74AE78B8-5E90-4C39-9D4F-00D333518C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" y="2643"/>
                  <a:ext cx="1675" cy="306"/>
                </a:xfrm>
                <a:prstGeom prst="roundRect">
                  <a:avLst>
                    <a:gd name="adj" fmla="val 8505"/>
                  </a:avLst>
                </a:prstGeom>
                <a:pattFill prst="dkUpDiag">
                  <a:fgClr>
                    <a:srgbClr val="006699"/>
                  </a:fgClr>
                  <a:bgClr>
                    <a:srgbClr val="003366"/>
                  </a:bgClr>
                </a:patt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auto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sz="700" b="1" kern="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64" name="AutoShape 18">
                  <a:extLst>
                    <a:ext uri="{FF2B5EF4-FFF2-40B4-BE49-F238E27FC236}">
                      <a16:creationId xmlns:a16="http://schemas.microsoft.com/office/drawing/2014/main" id="{9AD48ABE-370A-4BAB-B644-3DF03149B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" y="2648"/>
                  <a:ext cx="1670" cy="87"/>
                </a:xfrm>
                <a:prstGeom prst="roundRect">
                  <a:avLst>
                    <a:gd name="adj" fmla="val 27120"/>
                  </a:avLst>
                </a:prstGeom>
                <a:gradFill rotWithShape="1">
                  <a:gsLst>
                    <a:gs pos="0">
                      <a:srgbClr val="FFFFFF">
                        <a:alpha val="64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auto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sz="700" b="1" kern="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62" name="모서리가 둥근 직사각형 5">
                <a:extLst>
                  <a:ext uri="{FF2B5EF4-FFF2-40B4-BE49-F238E27FC236}">
                    <a16:creationId xmlns:a16="http://schemas.microsoft.com/office/drawing/2014/main" id="{043C940D-BB59-4790-AAC4-B1C5F7C2EE7E}"/>
                  </a:ext>
                </a:extLst>
              </p:cNvPr>
              <p:cNvSpPr/>
              <p:nvPr/>
            </p:nvSpPr>
            <p:spPr bwMode="auto">
              <a:xfrm>
                <a:off x="5083576" y="2718650"/>
                <a:ext cx="4488272" cy="390895"/>
              </a:xfrm>
              <a:prstGeom prst="round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wrap="none" anchor="ctr"/>
              <a:lstStyle/>
              <a:p>
                <a:pPr marL="123825" indent="-123825" algn="ctr" defTabSz="912813" fontAlgn="auto">
                  <a:lnSpc>
                    <a:spcPct val="70000"/>
                  </a:lnSpc>
                  <a:spcBef>
                    <a:spcPts val="0"/>
                  </a:spcBef>
                  <a:spcAft>
                    <a:spcPct val="20000"/>
                  </a:spcAft>
                  <a:buClr>
                    <a:srgbClr val="808080"/>
                  </a:buClr>
                  <a:buSzPct val="90000"/>
                  <a:defRPr/>
                </a:pPr>
                <a:r>
                  <a:rPr lang="en-US" altLang="ko-KR" sz="700" b="1" kern="0" spc="-7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CDM </a:t>
                </a:r>
                <a:r>
                  <a:rPr lang="ko-KR" altLang="en-US" sz="700" b="1" kern="0" spc="-7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기반 </a:t>
                </a:r>
                <a:r>
                  <a:rPr lang="ko-KR" altLang="en-US" sz="700" b="1" kern="0" spc="-70" dirty="0" err="1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분산형</a:t>
                </a:r>
                <a:r>
                  <a:rPr lang="ko-KR" altLang="en-US" sz="700" b="1" kern="0" spc="-7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바이오헬스데이터</a:t>
                </a:r>
                <a:r>
                  <a:rPr lang="en-US" altLang="ko-KR" sz="700" b="1" kern="0" spc="-7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700" b="1" kern="0" spc="-7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플랫폼</a:t>
                </a:r>
                <a:endParaRPr lang="en-US" altLang="ko-KR" sz="700" b="1" kern="0" spc="-70" dirty="0">
                  <a:ln w="127">
                    <a:noFill/>
                  </a:ln>
                  <a:gradFill>
                    <a:gsLst>
                      <a:gs pos="0">
                        <a:srgbClr val="FFFFFF"/>
                      </a:gs>
                      <a:gs pos="39999">
                        <a:srgbClr val="FFFF00"/>
                      </a:gs>
                      <a:gs pos="70000">
                        <a:srgbClr val="FFC000"/>
                      </a:gs>
                      <a:gs pos="100000">
                        <a:srgbClr val="FF9900"/>
                      </a:gs>
                    </a:gsLst>
                    <a:lin ang="5400000" scaled="0"/>
                  </a:gradFill>
                  <a:effectLst>
                    <a:outerShdw blurRad="101600" dist="38100" dir="5400000" algn="t" rotWithShape="0">
                      <a:prstClr val="black">
                        <a:alpha val="89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123825" indent="-123825" algn="ctr" defTabSz="912813" fontAlgn="auto">
                  <a:lnSpc>
                    <a:spcPct val="70000"/>
                  </a:lnSpc>
                  <a:spcBef>
                    <a:spcPts val="0"/>
                  </a:spcBef>
                  <a:spcAft>
                    <a:spcPct val="20000"/>
                  </a:spcAft>
                  <a:buClr>
                    <a:srgbClr val="808080"/>
                  </a:buClr>
                  <a:buSzPct val="90000"/>
                  <a:defRPr/>
                </a:pPr>
                <a:r>
                  <a:rPr lang="en-US" altLang="ko-KR" sz="700" b="1" kern="0" spc="-7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700" b="1" kern="0" spc="-7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산업통상자원부</a:t>
                </a:r>
                <a:r>
                  <a:rPr lang="en-US" altLang="ko-KR" sz="700" b="1" kern="0" spc="-7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’22)</a:t>
                </a:r>
                <a:endParaRPr lang="ko-KR" altLang="en-US" sz="700" b="1" kern="0" spc="-70" dirty="0">
                  <a:ln w="127">
                    <a:noFill/>
                  </a:ln>
                  <a:gradFill>
                    <a:gsLst>
                      <a:gs pos="0">
                        <a:srgbClr val="FFFFFF"/>
                      </a:gs>
                      <a:gs pos="39999">
                        <a:srgbClr val="FFFF00"/>
                      </a:gs>
                      <a:gs pos="70000">
                        <a:srgbClr val="FFC000"/>
                      </a:gs>
                      <a:gs pos="100000">
                        <a:srgbClr val="FF9900"/>
                      </a:gs>
                    </a:gsLst>
                    <a:lin ang="5400000" scaled="0"/>
                  </a:gradFill>
                  <a:effectLst>
                    <a:outerShdw blurRad="101600" dist="38100" dir="5400000" algn="t" rotWithShape="0">
                      <a:prstClr val="black">
                        <a:alpha val="89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65" name="그룹 63">
              <a:extLst>
                <a:ext uri="{FF2B5EF4-FFF2-40B4-BE49-F238E27FC236}">
                  <a16:creationId xmlns:a16="http://schemas.microsoft.com/office/drawing/2014/main" id="{E893BF27-F77B-4078-B0CA-0FF2118C2950}"/>
                </a:ext>
              </a:extLst>
            </p:cNvPr>
            <p:cNvGrpSpPr/>
            <p:nvPr/>
          </p:nvGrpSpPr>
          <p:grpSpPr>
            <a:xfrm>
              <a:off x="1898483" y="4922334"/>
              <a:ext cx="926031" cy="228245"/>
              <a:chOff x="4454856" y="2670122"/>
              <a:chExt cx="5461896" cy="424280"/>
            </a:xfrm>
          </p:grpSpPr>
          <p:grpSp>
            <p:nvGrpSpPr>
              <p:cNvPr id="166" name="Group 16">
                <a:extLst>
                  <a:ext uri="{FF2B5EF4-FFF2-40B4-BE49-F238E27FC236}">
                    <a16:creationId xmlns:a16="http://schemas.microsoft.com/office/drawing/2014/main" id="{B9D8A1D9-0DCB-4CA8-990C-5584D6600D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4856" y="2670169"/>
                <a:ext cx="5461896" cy="424233"/>
                <a:chOff x="-188" y="2629"/>
                <a:chExt cx="2027" cy="306"/>
              </a:xfrm>
            </p:grpSpPr>
            <p:sp>
              <p:nvSpPr>
                <p:cNvPr id="168" name="AutoShape 17">
                  <a:extLst>
                    <a:ext uri="{FF2B5EF4-FFF2-40B4-BE49-F238E27FC236}">
                      <a16:creationId xmlns:a16="http://schemas.microsoft.com/office/drawing/2014/main" id="{05C0D260-EC88-4DE8-956E-287D87F163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88" y="2629"/>
                  <a:ext cx="2027" cy="306"/>
                </a:xfrm>
                <a:prstGeom prst="roundRect">
                  <a:avLst>
                    <a:gd name="adj" fmla="val 8505"/>
                  </a:avLst>
                </a:prstGeom>
                <a:pattFill prst="dkUpDiag">
                  <a:fgClr>
                    <a:srgbClr val="006699"/>
                  </a:fgClr>
                  <a:bgClr>
                    <a:srgbClr val="003366"/>
                  </a:bgClr>
                </a:patt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auto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sz="700" b="1" kern="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69" name="AutoShape 18">
                  <a:extLst>
                    <a:ext uri="{FF2B5EF4-FFF2-40B4-BE49-F238E27FC236}">
                      <a16:creationId xmlns:a16="http://schemas.microsoft.com/office/drawing/2014/main" id="{48054652-81EE-4088-94F6-98EF38D16D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88" y="2633"/>
                  <a:ext cx="2026" cy="87"/>
                </a:xfrm>
                <a:prstGeom prst="roundRect">
                  <a:avLst>
                    <a:gd name="adj" fmla="val 27120"/>
                  </a:avLst>
                </a:prstGeom>
                <a:gradFill rotWithShape="1">
                  <a:gsLst>
                    <a:gs pos="0">
                      <a:srgbClr val="FFFFFF">
                        <a:alpha val="64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auto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sz="700" b="1" kern="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67" name="모서리가 둥근 직사각형 11">
                <a:extLst>
                  <a:ext uri="{FF2B5EF4-FFF2-40B4-BE49-F238E27FC236}">
                    <a16:creationId xmlns:a16="http://schemas.microsoft.com/office/drawing/2014/main" id="{20A28F7A-CA4B-40C1-8E5D-1393AD287411}"/>
                  </a:ext>
                </a:extLst>
              </p:cNvPr>
              <p:cNvSpPr/>
              <p:nvPr/>
            </p:nvSpPr>
            <p:spPr bwMode="auto">
              <a:xfrm>
                <a:off x="4454856" y="2670122"/>
                <a:ext cx="5461896" cy="424280"/>
              </a:xfrm>
              <a:prstGeom prst="round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wrap="none" tIns="90000" bIns="72000" anchor="ctr"/>
              <a:lstStyle/>
              <a:p>
                <a:pPr marL="123825" indent="-123825" algn="ctr" defTabSz="912813" fontAlgn="auto">
                  <a:lnSpc>
                    <a:spcPct val="70000"/>
                  </a:lnSpc>
                  <a:spcBef>
                    <a:spcPts val="0"/>
                  </a:spcBef>
                  <a:spcAft>
                    <a:spcPct val="20000"/>
                  </a:spcAft>
                  <a:buClr>
                    <a:srgbClr val="808080"/>
                  </a:buClr>
                  <a:buSzPct val="90000"/>
                  <a:defRPr/>
                </a:pPr>
                <a:r>
                  <a:rPr lang="ko-KR" altLang="en-US" sz="700" b="1" kern="0" spc="-10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헬스케어 데이터 통합 및</a:t>
                </a:r>
                <a:endParaRPr lang="en-US" altLang="ko-KR" sz="700" b="1" kern="0" spc="-100" dirty="0">
                  <a:ln w="127">
                    <a:noFill/>
                  </a:ln>
                  <a:gradFill>
                    <a:gsLst>
                      <a:gs pos="0">
                        <a:srgbClr val="FFFFFF"/>
                      </a:gs>
                      <a:gs pos="39999">
                        <a:srgbClr val="FFFF00"/>
                      </a:gs>
                      <a:gs pos="70000">
                        <a:srgbClr val="FFC000"/>
                      </a:gs>
                      <a:gs pos="100000">
                        <a:srgbClr val="FF9900"/>
                      </a:gs>
                    </a:gsLst>
                    <a:lin ang="5400000" scaled="0"/>
                  </a:gradFill>
                  <a:effectLst>
                    <a:outerShdw blurRad="101600" dist="38100" dir="5400000" algn="t" rotWithShape="0">
                      <a:prstClr val="black">
                        <a:alpha val="89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123825" indent="-123825" algn="ctr" defTabSz="912813" fontAlgn="auto">
                  <a:lnSpc>
                    <a:spcPct val="70000"/>
                  </a:lnSpc>
                  <a:spcBef>
                    <a:spcPts val="0"/>
                  </a:spcBef>
                  <a:spcAft>
                    <a:spcPct val="20000"/>
                  </a:spcAft>
                  <a:buClr>
                    <a:srgbClr val="808080"/>
                  </a:buClr>
                  <a:buSzPct val="90000"/>
                  <a:defRPr/>
                </a:pPr>
                <a:r>
                  <a:rPr lang="ko-KR" altLang="en-US" sz="700" b="1" kern="0" spc="-10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플랫폼 구축</a:t>
                </a:r>
                <a:r>
                  <a:rPr lang="en-US" altLang="ko-KR" sz="700" b="1" kern="0" spc="-10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700" b="1" kern="0" spc="-10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日</a:t>
                </a:r>
                <a:r>
                  <a:rPr lang="en-US" altLang="ko-KR" sz="700" b="1" kern="0" spc="-10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700" b="1" kern="0" spc="-10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中 등</a:t>
                </a:r>
                <a:r>
                  <a:rPr lang="en-US" altLang="ko-KR" sz="700" b="1" kern="0" spc="-10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700" b="1" kern="0" spc="-100" dirty="0">
                  <a:ln w="127">
                    <a:noFill/>
                  </a:ln>
                  <a:gradFill>
                    <a:gsLst>
                      <a:gs pos="0">
                        <a:srgbClr val="FFFFFF"/>
                      </a:gs>
                      <a:gs pos="39999">
                        <a:srgbClr val="FFFF00"/>
                      </a:gs>
                      <a:gs pos="70000">
                        <a:srgbClr val="FFC000"/>
                      </a:gs>
                      <a:gs pos="100000">
                        <a:srgbClr val="FF9900"/>
                      </a:gs>
                    </a:gsLst>
                    <a:lin ang="5400000" scaled="0"/>
                  </a:gradFill>
                  <a:effectLst>
                    <a:outerShdw blurRad="101600" dist="38100" dir="5400000" algn="t" rotWithShape="0">
                      <a:prstClr val="black">
                        <a:alpha val="89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70" name="그룹 63">
              <a:extLst>
                <a:ext uri="{FF2B5EF4-FFF2-40B4-BE49-F238E27FC236}">
                  <a16:creationId xmlns:a16="http://schemas.microsoft.com/office/drawing/2014/main" id="{6D8B13FE-E658-4E2A-99FF-105CEB65C469}"/>
                </a:ext>
              </a:extLst>
            </p:cNvPr>
            <p:cNvGrpSpPr/>
            <p:nvPr/>
          </p:nvGrpSpPr>
          <p:grpSpPr>
            <a:xfrm>
              <a:off x="2834778" y="4922544"/>
              <a:ext cx="3413084" cy="228245"/>
              <a:chOff x="5403345" y="2670122"/>
              <a:chExt cx="4513407" cy="424280"/>
            </a:xfrm>
          </p:grpSpPr>
          <p:grpSp>
            <p:nvGrpSpPr>
              <p:cNvPr id="171" name="Group 16">
                <a:extLst>
                  <a:ext uri="{FF2B5EF4-FFF2-40B4-BE49-F238E27FC236}">
                    <a16:creationId xmlns:a16="http://schemas.microsoft.com/office/drawing/2014/main" id="{CBD94BE4-7DFE-438F-BF93-07EDDBEAA1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03346" y="2670169"/>
                <a:ext cx="4513406" cy="424233"/>
                <a:chOff x="164" y="2629"/>
                <a:chExt cx="1675" cy="306"/>
              </a:xfrm>
            </p:grpSpPr>
            <p:sp>
              <p:nvSpPr>
                <p:cNvPr id="173" name="AutoShape 17">
                  <a:extLst>
                    <a:ext uri="{FF2B5EF4-FFF2-40B4-BE49-F238E27FC236}">
                      <a16:creationId xmlns:a16="http://schemas.microsoft.com/office/drawing/2014/main" id="{9DD7195A-B3F4-48EB-B625-72BA31735E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" y="2629"/>
                  <a:ext cx="1675" cy="306"/>
                </a:xfrm>
                <a:prstGeom prst="roundRect">
                  <a:avLst>
                    <a:gd name="adj" fmla="val 8505"/>
                  </a:avLst>
                </a:prstGeom>
                <a:pattFill prst="dkUpDiag">
                  <a:fgClr>
                    <a:srgbClr val="006699"/>
                  </a:fgClr>
                  <a:bgClr>
                    <a:srgbClr val="003366"/>
                  </a:bgClr>
                </a:patt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auto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sz="700" b="1" kern="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74" name="AutoShape 18">
                  <a:extLst>
                    <a:ext uri="{FF2B5EF4-FFF2-40B4-BE49-F238E27FC236}">
                      <a16:creationId xmlns:a16="http://schemas.microsoft.com/office/drawing/2014/main" id="{B18F10DC-9046-4647-B929-86B9E4109F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" y="2633"/>
                  <a:ext cx="1675" cy="88"/>
                </a:xfrm>
                <a:prstGeom prst="roundRect">
                  <a:avLst>
                    <a:gd name="adj" fmla="val 27120"/>
                  </a:avLst>
                </a:prstGeom>
                <a:gradFill rotWithShape="1">
                  <a:gsLst>
                    <a:gs pos="0">
                      <a:srgbClr val="FFFFFF">
                        <a:alpha val="64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auto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sz="700" b="1" kern="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72" name="모서리가 둥근 직사각형 22">
                <a:extLst>
                  <a:ext uri="{FF2B5EF4-FFF2-40B4-BE49-F238E27FC236}">
                    <a16:creationId xmlns:a16="http://schemas.microsoft.com/office/drawing/2014/main" id="{4E57F631-D158-45A5-933B-6B9BA4F1CE00}"/>
                  </a:ext>
                </a:extLst>
              </p:cNvPr>
              <p:cNvSpPr/>
              <p:nvPr/>
            </p:nvSpPr>
            <p:spPr bwMode="auto">
              <a:xfrm>
                <a:off x="5403345" y="2670122"/>
                <a:ext cx="4513407" cy="424196"/>
              </a:xfrm>
              <a:prstGeom prst="round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wrap="none" tIns="90000" bIns="72000" anchor="ctr"/>
              <a:lstStyle/>
              <a:p>
                <a:pPr marL="123825" indent="-123825" algn="ctr" defTabSz="912813" fontAlgn="auto">
                  <a:lnSpc>
                    <a:spcPct val="70000"/>
                  </a:lnSpc>
                  <a:spcBef>
                    <a:spcPts val="0"/>
                  </a:spcBef>
                  <a:spcAft>
                    <a:spcPct val="20000"/>
                  </a:spcAft>
                  <a:buClr>
                    <a:srgbClr val="808080"/>
                  </a:buClr>
                  <a:buSzPct val="90000"/>
                  <a:defRPr/>
                </a:pPr>
                <a:r>
                  <a:rPr lang="en-US" altLang="ko-KR" sz="700" b="1" kern="0" spc="-5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EU 12</a:t>
                </a:r>
                <a:r>
                  <a:rPr lang="ko-KR" altLang="en-US" sz="700" b="1" kern="0" spc="-5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개국 </a:t>
                </a:r>
                <a:r>
                  <a:rPr lang="en-US" altLang="ko-KR" sz="700" b="1" kern="0" spc="-5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22</a:t>
                </a:r>
                <a:r>
                  <a:rPr lang="ko-KR" altLang="en-US" sz="700" b="1" kern="0" spc="-5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 의료기관 헬스케어 빅데이터</a:t>
                </a:r>
                <a:endParaRPr lang="en-US" altLang="ko-KR" sz="700" b="1" kern="0" spc="-50" dirty="0">
                  <a:ln w="127">
                    <a:noFill/>
                  </a:ln>
                  <a:gradFill>
                    <a:gsLst>
                      <a:gs pos="0">
                        <a:srgbClr val="FFFFFF"/>
                      </a:gs>
                      <a:gs pos="39999">
                        <a:srgbClr val="FFFF00"/>
                      </a:gs>
                      <a:gs pos="70000">
                        <a:srgbClr val="FFC000"/>
                      </a:gs>
                      <a:gs pos="100000">
                        <a:srgbClr val="FF9900"/>
                      </a:gs>
                    </a:gsLst>
                    <a:lin ang="5400000" scaled="0"/>
                  </a:gradFill>
                  <a:effectLst>
                    <a:outerShdw blurRad="101600" dist="38100" dir="5400000" algn="t" rotWithShape="0">
                      <a:prstClr val="black">
                        <a:alpha val="89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123825" indent="-123825" algn="ctr" defTabSz="912813" fontAlgn="auto">
                  <a:lnSpc>
                    <a:spcPct val="70000"/>
                  </a:lnSpc>
                  <a:spcBef>
                    <a:spcPts val="0"/>
                  </a:spcBef>
                  <a:spcAft>
                    <a:spcPct val="20000"/>
                  </a:spcAft>
                  <a:buClr>
                    <a:srgbClr val="808080"/>
                  </a:buClr>
                  <a:buSzPct val="90000"/>
                  <a:defRPr/>
                </a:pPr>
                <a:r>
                  <a:rPr lang="en-US" altLang="ko-KR" sz="700" b="1" kern="0" spc="-5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CDM </a:t>
                </a:r>
                <a:r>
                  <a:rPr lang="ko-KR" altLang="en-US" sz="700" b="1" kern="0" spc="-5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변환 및 활용</a:t>
                </a:r>
                <a:r>
                  <a:rPr lang="en-US" altLang="ko-KR" sz="700" b="1" kern="0" spc="-5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(EHDEN </a:t>
                </a:r>
                <a:r>
                  <a:rPr lang="ko-KR" altLang="en-US" sz="700" b="1" kern="0" spc="-5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</a:t>
                </a:r>
                <a:r>
                  <a:rPr lang="en-US" altLang="ko-KR" sz="700" b="1" kern="0" spc="-5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’24)</a:t>
                </a:r>
                <a:endParaRPr lang="ko-KR" altLang="en-US" sz="700" b="1" kern="0" spc="-50" dirty="0">
                  <a:ln w="127">
                    <a:noFill/>
                  </a:ln>
                  <a:gradFill>
                    <a:gsLst>
                      <a:gs pos="0">
                        <a:srgbClr val="FFFFFF"/>
                      </a:gs>
                      <a:gs pos="39999">
                        <a:srgbClr val="FFFF00"/>
                      </a:gs>
                      <a:gs pos="70000">
                        <a:srgbClr val="FFC000"/>
                      </a:gs>
                      <a:gs pos="100000">
                        <a:srgbClr val="FF9900"/>
                      </a:gs>
                    </a:gsLst>
                    <a:lin ang="5400000" scaled="0"/>
                  </a:gradFill>
                  <a:effectLst>
                    <a:outerShdw blurRad="101600" dist="38100" dir="5400000" algn="t" rotWithShape="0">
                      <a:prstClr val="black">
                        <a:alpha val="89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C66FC1C2-199C-419C-9CB1-A90BA0747027}"/>
                </a:ext>
              </a:extLst>
            </p:cNvPr>
            <p:cNvSpPr/>
            <p:nvPr/>
          </p:nvSpPr>
          <p:spPr bwMode="auto">
            <a:xfrm>
              <a:off x="353942" y="4138153"/>
              <a:ext cx="1516856" cy="15447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rtlCol="0" anchor="t"/>
            <a:lstStyle/>
            <a:p>
              <a:pPr marL="90488" indent="-90488">
                <a:lnSpc>
                  <a:spcPct val="120000"/>
                </a:lnSpc>
              </a:pPr>
              <a:r>
                <a:rPr lang="en-US" altLang="ko-KR" sz="1100" b="1" dirty="0">
                  <a:latin typeface="맑은 고딕" pitchFamily="50" charset="-127"/>
                  <a:ea typeface="맑은 고딕" pitchFamily="50" charset="-127"/>
                </a:rPr>
                <a:t>EVENT</a:t>
              </a:r>
              <a:endParaRPr lang="ko-KR" altLang="en-US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5435C960-E027-42F9-92E6-9108EC5E9606}"/>
                </a:ext>
              </a:extLst>
            </p:cNvPr>
            <p:cNvSpPr/>
            <p:nvPr/>
          </p:nvSpPr>
          <p:spPr bwMode="auto">
            <a:xfrm>
              <a:off x="353942" y="5682878"/>
              <a:ext cx="1516856" cy="45421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rtlCol="0" anchor="t"/>
            <a:lstStyle/>
            <a:p>
              <a:pPr marL="90488" indent="-90488">
                <a:lnSpc>
                  <a:spcPct val="120000"/>
                </a:lnSpc>
              </a:pPr>
              <a:r>
                <a:rPr lang="en-US" altLang="ko-KR" sz="1100" b="1" dirty="0">
                  <a:latin typeface="맑은 고딕" pitchFamily="50" charset="-127"/>
                  <a:ea typeface="맑은 고딕" pitchFamily="50" charset="-127"/>
                </a:rPr>
                <a:t>GOAL </a:t>
              </a:r>
            </a:p>
            <a:p>
              <a:pPr marL="90488" indent="-90488">
                <a:lnSpc>
                  <a:spcPct val="120000"/>
                </a:lnSpc>
              </a:pPr>
              <a:endParaRPr lang="en-US" altLang="ko-KR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9A8E39B7-DA0D-4EE6-A7AB-CB8A59FBAD68}"/>
                </a:ext>
              </a:extLst>
            </p:cNvPr>
            <p:cNvSpPr/>
            <p:nvPr/>
          </p:nvSpPr>
          <p:spPr bwMode="auto">
            <a:xfrm>
              <a:off x="1870799" y="4138153"/>
              <a:ext cx="6914676" cy="15447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marL="90488" indent="-90488" algn="ctr">
                <a:lnSpc>
                  <a:spcPct val="120000"/>
                </a:lnSpc>
              </a:pPr>
              <a:endPara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41D5A9AE-6A64-45B1-AAED-6D3C38074DC3}"/>
                </a:ext>
              </a:extLst>
            </p:cNvPr>
            <p:cNvSpPr/>
            <p:nvPr/>
          </p:nvSpPr>
          <p:spPr bwMode="auto">
            <a:xfrm>
              <a:off x="956647" y="5738177"/>
              <a:ext cx="865878" cy="350043"/>
            </a:xfrm>
            <a:prstGeom prst="rect">
              <a:avLst/>
            </a:prstGeom>
            <a:solidFill>
              <a:srgbClr val="E6E0EC"/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marL="90488" indent="-90488" algn="ctr">
                <a:lnSpc>
                  <a:spcPct val="120000"/>
                </a:lnSpc>
              </a:pPr>
              <a:r>
                <a:rPr lang="ko-KR" altLang="en-US" sz="800" b="1" dirty="0">
                  <a:latin typeface="맑은 고딕" pitchFamily="50" charset="-127"/>
                  <a:ea typeface="맑은 고딕" pitchFamily="50" charset="-127"/>
                </a:rPr>
                <a:t>보건의료빅데이터</a:t>
              </a:r>
              <a:endParaRPr lang="en-US" altLang="ko-KR" sz="800" b="1" dirty="0">
                <a:latin typeface="맑은 고딕" pitchFamily="50" charset="-127"/>
                <a:ea typeface="맑은 고딕" pitchFamily="50" charset="-127"/>
              </a:endParaRPr>
            </a:p>
            <a:p>
              <a:pPr marL="90488" indent="-90488" algn="ctr">
                <a:lnSpc>
                  <a:spcPct val="120000"/>
                </a:lnSpc>
              </a:pPr>
              <a:r>
                <a:rPr lang="ko-KR" altLang="en-US" sz="800" b="1" dirty="0">
                  <a:latin typeface="맑은 고딕" pitchFamily="50" charset="-127"/>
                  <a:ea typeface="맑은 고딕" pitchFamily="50" charset="-127"/>
                </a:rPr>
                <a:t>활용기술</a:t>
              </a: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A7724F8-C1AD-4823-882E-FCE83807E798}"/>
                </a:ext>
              </a:extLst>
            </p:cNvPr>
            <p:cNvSpPr/>
            <p:nvPr/>
          </p:nvSpPr>
          <p:spPr bwMode="auto">
            <a:xfrm>
              <a:off x="1870799" y="6134729"/>
              <a:ext cx="6914676" cy="40534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marL="90488" indent="-90488" algn="ctr">
                <a:lnSpc>
                  <a:spcPct val="120000"/>
                </a:lnSpc>
              </a:pPr>
              <a:endPara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429CDD8A-073E-45ED-A32A-959A47BEAE4C}"/>
                </a:ext>
              </a:extLst>
            </p:cNvPr>
            <p:cNvSpPr/>
            <p:nvPr/>
          </p:nvSpPr>
          <p:spPr bwMode="auto">
            <a:xfrm>
              <a:off x="1870799" y="5682878"/>
              <a:ext cx="6914676" cy="45421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marL="90488" indent="-90488" algn="ctr">
                <a:lnSpc>
                  <a:spcPct val="120000"/>
                </a:lnSpc>
              </a:pPr>
              <a:endPara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81" name="그룹 63">
              <a:extLst>
                <a:ext uri="{FF2B5EF4-FFF2-40B4-BE49-F238E27FC236}">
                  <a16:creationId xmlns:a16="http://schemas.microsoft.com/office/drawing/2014/main" id="{267BE32F-3FDC-4235-8083-42DB4617BA01}"/>
                </a:ext>
              </a:extLst>
            </p:cNvPr>
            <p:cNvGrpSpPr/>
            <p:nvPr/>
          </p:nvGrpSpPr>
          <p:grpSpPr>
            <a:xfrm>
              <a:off x="2831955" y="4178559"/>
              <a:ext cx="1339868" cy="228245"/>
              <a:chOff x="4691979" y="2689578"/>
              <a:chExt cx="4893341" cy="424233"/>
            </a:xfrm>
          </p:grpSpPr>
          <p:grpSp>
            <p:nvGrpSpPr>
              <p:cNvPr id="182" name="Group 16">
                <a:extLst>
                  <a:ext uri="{FF2B5EF4-FFF2-40B4-BE49-F238E27FC236}">
                    <a16:creationId xmlns:a16="http://schemas.microsoft.com/office/drawing/2014/main" id="{F8B630D8-21D2-4A2B-8793-8FA451CEE2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1979" y="2689578"/>
                <a:ext cx="4893341" cy="424233"/>
                <a:chOff x="-100" y="2643"/>
                <a:chExt cx="1816" cy="306"/>
              </a:xfrm>
            </p:grpSpPr>
            <p:sp>
              <p:nvSpPr>
                <p:cNvPr id="184" name="AutoShape 17">
                  <a:extLst>
                    <a:ext uri="{FF2B5EF4-FFF2-40B4-BE49-F238E27FC236}">
                      <a16:creationId xmlns:a16="http://schemas.microsoft.com/office/drawing/2014/main" id="{67774C95-DE11-4BB7-A6EC-B76CFC07DA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97" y="2643"/>
                  <a:ext cx="1813" cy="306"/>
                </a:xfrm>
                <a:prstGeom prst="roundRect">
                  <a:avLst>
                    <a:gd name="adj" fmla="val 8505"/>
                  </a:avLst>
                </a:prstGeom>
                <a:pattFill prst="dkUpDiag">
                  <a:fgClr>
                    <a:srgbClr val="006699"/>
                  </a:fgClr>
                  <a:bgClr>
                    <a:srgbClr val="003366"/>
                  </a:bgClr>
                </a:patt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auto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sz="700" b="1" kern="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85" name="AutoShape 18">
                  <a:extLst>
                    <a:ext uri="{FF2B5EF4-FFF2-40B4-BE49-F238E27FC236}">
                      <a16:creationId xmlns:a16="http://schemas.microsoft.com/office/drawing/2014/main" id="{A7976D8F-A0EC-41F4-BA75-F1976DC236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00" y="2644"/>
                  <a:ext cx="1816" cy="87"/>
                </a:xfrm>
                <a:prstGeom prst="roundRect">
                  <a:avLst>
                    <a:gd name="adj" fmla="val 27120"/>
                  </a:avLst>
                </a:prstGeom>
                <a:gradFill rotWithShape="1">
                  <a:gsLst>
                    <a:gs pos="0">
                      <a:srgbClr val="FFFFFF">
                        <a:alpha val="64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auto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sz="700" b="1" kern="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83" name="모서리가 둥근 직사각형 54">
                <a:extLst>
                  <a:ext uri="{FF2B5EF4-FFF2-40B4-BE49-F238E27FC236}">
                    <a16:creationId xmlns:a16="http://schemas.microsoft.com/office/drawing/2014/main" id="{E5A2F0E5-AFA8-4010-AF0F-0B1032FF03B6}"/>
                  </a:ext>
                </a:extLst>
              </p:cNvPr>
              <p:cNvSpPr/>
              <p:nvPr/>
            </p:nvSpPr>
            <p:spPr bwMode="auto">
              <a:xfrm>
                <a:off x="4691979" y="2699643"/>
                <a:ext cx="4893341" cy="414163"/>
              </a:xfrm>
              <a:prstGeom prst="round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wrap="none" tIns="90000" bIns="72000" anchor="ctr"/>
              <a:lstStyle/>
              <a:p>
                <a:pPr marL="123825" indent="-123825" algn="ctr" defTabSz="912813" fontAlgn="auto">
                  <a:lnSpc>
                    <a:spcPct val="70000"/>
                  </a:lnSpc>
                  <a:spcBef>
                    <a:spcPts val="0"/>
                  </a:spcBef>
                  <a:spcAft>
                    <a:spcPct val="20000"/>
                  </a:spcAft>
                  <a:buClr>
                    <a:srgbClr val="808080"/>
                  </a:buClr>
                  <a:buSzPct val="90000"/>
                  <a:defRPr/>
                </a:pPr>
                <a:r>
                  <a:rPr lang="ko-KR" altLang="en-US" sz="700" b="1" kern="0" spc="-7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헬스케어 빅데이터 생산 관리</a:t>
                </a:r>
                <a:endParaRPr lang="en-US" altLang="ko-KR" sz="700" b="1" kern="0" spc="-70" dirty="0">
                  <a:ln w="127">
                    <a:noFill/>
                  </a:ln>
                  <a:gradFill>
                    <a:gsLst>
                      <a:gs pos="0">
                        <a:srgbClr val="FFFFFF"/>
                      </a:gs>
                      <a:gs pos="39999">
                        <a:srgbClr val="FFFF00"/>
                      </a:gs>
                      <a:gs pos="70000">
                        <a:srgbClr val="FFC000"/>
                      </a:gs>
                      <a:gs pos="100000">
                        <a:srgbClr val="FF9900"/>
                      </a:gs>
                    </a:gsLst>
                    <a:lin ang="5400000" scaled="0"/>
                  </a:gradFill>
                  <a:effectLst>
                    <a:outerShdw blurRad="101600" dist="38100" dir="5400000" algn="t" rotWithShape="0">
                      <a:prstClr val="black">
                        <a:alpha val="89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123825" indent="-123825" algn="ctr" defTabSz="912813" fontAlgn="auto">
                  <a:lnSpc>
                    <a:spcPct val="70000"/>
                  </a:lnSpc>
                  <a:spcBef>
                    <a:spcPts val="0"/>
                  </a:spcBef>
                  <a:spcAft>
                    <a:spcPct val="20000"/>
                  </a:spcAft>
                  <a:buClr>
                    <a:srgbClr val="808080"/>
                  </a:buClr>
                  <a:buSzPct val="90000"/>
                  <a:defRPr/>
                </a:pPr>
                <a:r>
                  <a:rPr lang="ko-KR" altLang="en-US" sz="700" b="1" kern="0" spc="-70" dirty="0" err="1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시범체계</a:t>
                </a:r>
                <a:r>
                  <a:rPr lang="ko-KR" altLang="en-US" sz="700" b="1" kern="0" spc="-7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운영</a:t>
                </a:r>
                <a:r>
                  <a:rPr lang="en-US" altLang="ko-KR" sz="700" b="1" kern="0" spc="-7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(4</a:t>
                </a:r>
                <a:r>
                  <a:rPr lang="ko-KR" altLang="en-US" sz="700" b="1" kern="0" spc="-7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차산업혁명위</a:t>
                </a:r>
                <a:r>
                  <a:rPr lang="en-US" altLang="ko-KR" sz="700" b="1" kern="0" spc="-7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,’21)</a:t>
                </a:r>
                <a:endParaRPr lang="ko-KR" altLang="en-US" sz="700" b="1" kern="0" spc="-70" dirty="0">
                  <a:ln w="127">
                    <a:noFill/>
                  </a:ln>
                  <a:gradFill>
                    <a:gsLst>
                      <a:gs pos="0">
                        <a:srgbClr val="FFFFFF"/>
                      </a:gs>
                      <a:gs pos="39999">
                        <a:srgbClr val="FFFF00"/>
                      </a:gs>
                      <a:gs pos="70000">
                        <a:srgbClr val="FFC000"/>
                      </a:gs>
                      <a:gs pos="100000">
                        <a:srgbClr val="FF9900"/>
                      </a:gs>
                    </a:gsLst>
                    <a:lin ang="5400000" scaled="0"/>
                  </a:gradFill>
                  <a:effectLst>
                    <a:outerShdw blurRad="101600" dist="38100" dir="5400000" algn="t" rotWithShape="0">
                      <a:prstClr val="black">
                        <a:alpha val="89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3E1C54BF-4618-4C9E-84B7-7B14437C3B6B}"/>
                </a:ext>
              </a:extLst>
            </p:cNvPr>
            <p:cNvSpPr/>
            <p:nvPr/>
          </p:nvSpPr>
          <p:spPr bwMode="auto">
            <a:xfrm>
              <a:off x="353942" y="6134728"/>
              <a:ext cx="1516856" cy="40534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rtlCol="0" anchor="t"/>
            <a:lstStyle/>
            <a:p>
              <a:pPr marL="90488" indent="-90488">
                <a:lnSpc>
                  <a:spcPct val="120000"/>
                </a:lnSpc>
              </a:pPr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</a:t>
              </a: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4AC94C2A-4843-4027-8CD1-57ABD587F075}"/>
                </a:ext>
              </a:extLst>
            </p:cNvPr>
            <p:cNvSpPr/>
            <p:nvPr/>
          </p:nvSpPr>
          <p:spPr bwMode="auto">
            <a:xfrm>
              <a:off x="956647" y="6246426"/>
              <a:ext cx="865878" cy="164822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marL="90488" indent="-90488" algn="ctr">
                <a:lnSpc>
                  <a:spcPct val="120000"/>
                </a:lnSpc>
              </a:pP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공동</a:t>
              </a: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AB4E08F5-ED44-4DC4-AEDF-F0B295AE994D}"/>
                </a:ext>
              </a:extLst>
            </p:cNvPr>
            <p:cNvSpPr/>
            <p:nvPr/>
          </p:nvSpPr>
          <p:spPr bwMode="auto">
            <a:xfrm>
              <a:off x="956646" y="4178687"/>
              <a:ext cx="868880" cy="7238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square" rtlCol="0" anchor="ctr"/>
            <a:lstStyle/>
            <a:p>
              <a:pPr marL="90488" indent="-90488" algn="ctr" latinLnBrk="0">
                <a:lnSpc>
                  <a:spcPct val="120000"/>
                </a:lnSpc>
              </a:pPr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정부정책 및 규제</a:t>
              </a: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D47DC88B-E5E5-455E-B2C8-924C7EF9A4AF}"/>
                </a:ext>
              </a:extLst>
            </p:cNvPr>
            <p:cNvSpPr/>
            <p:nvPr/>
          </p:nvSpPr>
          <p:spPr bwMode="auto">
            <a:xfrm>
              <a:off x="956646" y="4922334"/>
              <a:ext cx="868880" cy="2282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square" rtlCol="0" anchor="ctr"/>
            <a:lstStyle/>
            <a:p>
              <a:pPr marL="90488" indent="-90488" algn="ctr" latinLnBrk="0">
                <a:lnSpc>
                  <a:spcPct val="120000"/>
                </a:lnSpc>
              </a:pPr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해외 동향</a:t>
              </a: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42A3111A-EE76-4A7A-8B08-DB0EB536BAF5}"/>
                </a:ext>
              </a:extLst>
            </p:cNvPr>
            <p:cNvSpPr/>
            <p:nvPr/>
          </p:nvSpPr>
          <p:spPr bwMode="auto">
            <a:xfrm>
              <a:off x="956646" y="5171411"/>
              <a:ext cx="868880" cy="472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square" rtlCol="0" anchor="ctr"/>
            <a:lstStyle/>
            <a:p>
              <a:pPr marL="90488" indent="-90488" algn="ctr" latinLnBrk="0">
                <a:lnSpc>
                  <a:spcPct val="120000"/>
                </a:lnSpc>
              </a:pPr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한수원 정책 및 현안</a:t>
              </a:r>
            </a:p>
          </p:txBody>
        </p:sp>
        <p:grpSp>
          <p:nvGrpSpPr>
            <p:cNvPr id="191" name="그룹 63">
              <a:extLst>
                <a:ext uri="{FF2B5EF4-FFF2-40B4-BE49-F238E27FC236}">
                  <a16:creationId xmlns:a16="http://schemas.microsoft.com/office/drawing/2014/main" id="{5D7EA6CF-3401-4234-A2F4-E1E203875C87}"/>
                </a:ext>
              </a:extLst>
            </p:cNvPr>
            <p:cNvGrpSpPr/>
            <p:nvPr/>
          </p:nvGrpSpPr>
          <p:grpSpPr>
            <a:xfrm>
              <a:off x="3365872" y="5418330"/>
              <a:ext cx="4109786" cy="228245"/>
              <a:chOff x="5115027" y="2670169"/>
              <a:chExt cx="6251404" cy="424233"/>
            </a:xfrm>
          </p:grpSpPr>
          <p:grpSp>
            <p:nvGrpSpPr>
              <p:cNvPr id="192" name="Group 16">
                <a:extLst>
                  <a:ext uri="{FF2B5EF4-FFF2-40B4-BE49-F238E27FC236}">
                    <a16:creationId xmlns:a16="http://schemas.microsoft.com/office/drawing/2014/main" id="{908D4288-B1F4-4117-AD76-AC263BBC2D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15027" y="2670169"/>
                <a:ext cx="6251404" cy="424233"/>
                <a:chOff x="57" y="2629"/>
                <a:chExt cx="2320" cy="306"/>
              </a:xfrm>
            </p:grpSpPr>
            <p:sp>
              <p:nvSpPr>
                <p:cNvPr id="194" name="AutoShape 17">
                  <a:extLst>
                    <a:ext uri="{FF2B5EF4-FFF2-40B4-BE49-F238E27FC236}">
                      <a16:creationId xmlns:a16="http://schemas.microsoft.com/office/drawing/2014/main" id="{8F392667-7E97-4B42-ABCF-59FE4B0CAB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" y="2629"/>
                  <a:ext cx="2320" cy="306"/>
                </a:xfrm>
                <a:prstGeom prst="roundRect">
                  <a:avLst>
                    <a:gd name="adj" fmla="val 8505"/>
                  </a:avLst>
                </a:prstGeom>
                <a:pattFill prst="dkUpDiag">
                  <a:fgClr>
                    <a:srgbClr val="006699"/>
                  </a:fgClr>
                  <a:bgClr>
                    <a:srgbClr val="003366"/>
                  </a:bgClr>
                </a:patt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auto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sz="700" b="1" kern="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95" name="AutoShape 18">
                  <a:extLst>
                    <a:ext uri="{FF2B5EF4-FFF2-40B4-BE49-F238E27FC236}">
                      <a16:creationId xmlns:a16="http://schemas.microsoft.com/office/drawing/2014/main" id="{FB35A430-09A9-4A93-9C04-6DF3DDAAEF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" y="2630"/>
                  <a:ext cx="2320" cy="86"/>
                </a:xfrm>
                <a:prstGeom prst="roundRect">
                  <a:avLst>
                    <a:gd name="adj" fmla="val 27120"/>
                  </a:avLst>
                </a:prstGeom>
                <a:gradFill rotWithShape="1">
                  <a:gsLst>
                    <a:gs pos="0">
                      <a:srgbClr val="FFFFFF">
                        <a:alpha val="64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auto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sz="700" b="1" kern="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93" name="모서리가 둥근 직사각형 70">
                <a:extLst>
                  <a:ext uri="{FF2B5EF4-FFF2-40B4-BE49-F238E27FC236}">
                    <a16:creationId xmlns:a16="http://schemas.microsoft.com/office/drawing/2014/main" id="{5710D8D3-C75E-4481-A96F-3483FA2142C7}"/>
                  </a:ext>
                </a:extLst>
              </p:cNvPr>
              <p:cNvSpPr/>
              <p:nvPr/>
            </p:nvSpPr>
            <p:spPr bwMode="auto">
              <a:xfrm>
                <a:off x="5115028" y="2688414"/>
                <a:ext cx="6251402" cy="401405"/>
              </a:xfrm>
              <a:prstGeom prst="round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wrap="none" tIns="36000" bIns="36000" anchor="ctr"/>
              <a:lstStyle/>
              <a:p>
                <a:pPr marL="123825" indent="-123825" algn="ctr" defTabSz="912813" fontAlgn="auto">
                  <a:spcBef>
                    <a:spcPts val="0"/>
                  </a:spcBef>
                  <a:spcAft>
                    <a:spcPct val="20000"/>
                  </a:spcAft>
                  <a:buClr>
                    <a:srgbClr val="808080"/>
                  </a:buClr>
                  <a:buSzPct val="90000"/>
                  <a:defRPr/>
                </a:pPr>
                <a:r>
                  <a:rPr lang="en-US" altLang="ko-KR" sz="700" b="1" kern="0" spc="-5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r>
                  <a:rPr lang="ko-KR" altLang="en-US" sz="700" b="1" kern="0" spc="-5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차 산업혁명 기술 </a:t>
                </a:r>
                <a:r>
                  <a:rPr lang="ko-KR" altLang="en-US" sz="700" b="1" kern="0" spc="-50" dirty="0" err="1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무선플랫폼</a:t>
                </a:r>
                <a:r>
                  <a:rPr lang="ko-KR" altLang="en-US" sz="700" b="1" kern="0" spc="-5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인프라 확보 및 </a:t>
                </a:r>
                <a:r>
                  <a:rPr lang="ko-KR" altLang="en-US" sz="700" b="1" kern="0" spc="-50" dirty="0" err="1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감시기술</a:t>
                </a:r>
                <a:r>
                  <a:rPr lang="ko-KR" altLang="en-US" sz="700" b="1" kern="0" spc="-5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고도화</a:t>
                </a:r>
                <a:r>
                  <a:rPr lang="en-US" altLang="ko-KR" sz="700" b="1" kern="0" spc="-5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(’27)</a:t>
                </a:r>
                <a:endParaRPr lang="ko-KR" altLang="en-US" sz="700" b="1" kern="0" spc="-50" dirty="0">
                  <a:ln w="127">
                    <a:noFill/>
                  </a:ln>
                  <a:gradFill>
                    <a:gsLst>
                      <a:gs pos="0">
                        <a:srgbClr val="FFFFFF"/>
                      </a:gs>
                      <a:gs pos="39999">
                        <a:srgbClr val="FFFF00"/>
                      </a:gs>
                      <a:gs pos="70000">
                        <a:srgbClr val="FFC000"/>
                      </a:gs>
                      <a:gs pos="100000">
                        <a:srgbClr val="FF9900"/>
                      </a:gs>
                    </a:gsLst>
                    <a:lin ang="5400000" scaled="0"/>
                  </a:gradFill>
                  <a:effectLst>
                    <a:outerShdw blurRad="101600" dist="38100" dir="5400000" algn="t" rotWithShape="0">
                      <a:prstClr val="black">
                        <a:alpha val="89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96" name="그룹 63">
              <a:extLst>
                <a:ext uri="{FF2B5EF4-FFF2-40B4-BE49-F238E27FC236}">
                  <a16:creationId xmlns:a16="http://schemas.microsoft.com/office/drawing/2014/main" id="{C8C15ABA-2920-4702-AF08-8121DE7EC91F}"/>
                </a:ext>
              </a:extLst>
            </p:cNvPr>
            <p:cNvGrpSpPr/>
            <p:nvPr/>
          </p:nvGrpSpPr>
          <p:grpSpPr>
            <a:xfrm>
              <a:off x="2166634" y="4178559"/>
              <a:ext cx="658016" cy="228245"/>
              <a:chOff x="5071911" y="2689578"/>
              <a:chExt cx="4513409" cy="424233"/>
            </a:xfrm>
          </p:grpSpPr>
          <p:grpSp>
            <p:nvGrpSpPr>
              <p:cNvPr id="197" name="Group 16">
                <a:extLst>
                  <a:ext uri="{FF2B5EF4-FFF2-40B4-BE49-F238E27FC236}">
                    <a16:creationId xmlns:a16="http://schemas.microsoft.com/office/drawing/2014/main" id="{962C360E-EC13-4A7E-801C-067BBACEA7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71914" y="2689578"/>
                <a:ext cx="4513406" cy="424233"/>
                <a:chOff x="41" y="2643"/>
                <a:chExt cx="1675" cy="306"/>
              </a:xfrm>
            </p:grpSpPr>
            <p:sp>
              <p:nvSpPr>
                <p:cNvPr id="199" name="AutoShape 17">
                  <a:extLst>
                    <a:ext uri="{FF2B5EF4-FFF2-40B4-BE49-F238E27FC236}">
                      <a16:creationId xmlns:a16="http://schemas.microsoft.com/office/drawing/2014/main" id="{196F1F38-F7A3-4545-B91E-C87EACDF63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" y="2643"/>
                  <a:ext cx="1675" cy="306"/>
                </a:xfrm>
                <a:prstGeom prst="roundRect">
                  <a:avLst>
                    <a:gd name="adj" fmla="val 8505"/>
                  </a:avLst>
                </a:prstGeom>
                <a:pattFill prst="dkUpDiag">
                  <a:fgClr>
                    <a:srgbClr val="006699"/>
                  </a:fgClr>
                  <a:bgClr>
                    <a:srgbClr val="003366"/>
                  </a:bgClr>
                </a:patt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auto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sz="700" b="1" kern="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00" name="AutoShape 18">
                  <a:extLst>
                    <a:ext uri="{FF2B5EF4-FFF2-40B4-BE49-F238E27FC236}">
                      <a16:creationId xmlns:a16="http://schemas.microsoft.com/office/drawing/2014/main" id="{660E3B5A-5E9C-416E-A6C1-F015DC3C3D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" y="2645"/>
                  <a:ext cx="1675" cy="89"/>
                </a:xfrm>
                <a:prstGeom prst="roundRect">
                  <a:avLst>
                    <a:gd name="adj" fmla="val 27120"/>
                  </a:avLst>
                </a:prstGeom>
                <a:gradFill rotWithShape="1">
                  <a:gsLst>
                    <a:gs pos="0">
                      <a:srgbClr val="FFFFFF">
                        <a:alpha val="64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auto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sz="700" b="1" kern="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98" name="모서리가 둥근 직사각형 79">
                <a:extLst>
                  <a:ext uri="{FF2B5EF4-FFF2-40B4-BE49-F238E27FC236}">
                    <a16:creationId xmlns:a16="http://schemas.microsoft.com/office/drawing/2014/main" id="{B2C6FE38-A27B-4011-8A6B-868E4C60FC63}"/>
                  </a:ext>
                </a:extLst>
              </p:cNvPr>
              <p:cNvSpPr/>
              <p:nvPr/>
            </p:nvSpPr>
            <p:spPr bwMode="auto">
              <a:xfrm>
                <a:off x="5071911" y="2732042"/>
                <a:ext cx="4513409" cy="370414"/>
              </a:xfrm>
              <a:prstGeom prst="round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wrap="none" anchor="ctr"/>
              <a:lstStyle/>
              <a:p>
                <a:pPr marL="123825" indent="-123825" algn="ctr" defTabSz="912813" fontAlgn="auto">
                  <a:lnSpc>
                    <a:spcPct val="70000"/>
                  </a:lnSpc>
                  <a:spcBef>
                    <a:spcPts val="0"/>
                  </a:spcBef>
                  <a:spcAft>
                    <a:spcPct val="20000"/>
                  </a:spcAft>
                  <a:buClr>
                    <a:srgbClr val="808080"/>
                  </a:buClr>
                  <a:buSzPct val="90000"/>
                  <a:defRPr/>
                </a:pPr>
                <a:r>
                  <a:rPr lang="ko-KR" altLang="en-US" sz="700" b="1" kern="0" spc="-11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바이오헬스 산업</a:t>
                </a:r>
                <a:endParaRPr lang="en-US" altLang="ko-KR" sz="700" b="1" kern="0" spc="-110" dirty="0">
                  <a:ln w="127">
                    <a:noFill/>
                  </a:ln>
                  <a:gradFill>
                    <a:gsLst>
                      <a:gs pos="0">
                        <a:srgbClr val="FFFFFF"/>
                      </a:gs>
                      <a:gs pos="39999">
                        <a:srgbClr val="FFFF00"/>
                      </a:gs>
                      <a:gs pos="70000">
                        <a:srgbClr val="FFC000"/>
                      </a:gs>
                      <a:gs pos="100000">
                        <a:srgbClr val="FF9900"/>
                      </a:gs>
                    </a:gsLst>
                    <a:lin ang="5400000" scaled="0"/>
                  </a:gradFill>
                  <a:effectLst>
                    <a:outerShdw blurRad="101600" dist="38100" dir="5400000" algn="t" rotWithShape="0">
                      <a:prstClr val="black">
                        <a:alpha val="89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123825" indent="-123825" algn="ctr" defTabSz="912813" fontAlgn="auto">
                  <a:lnSpc>
                    <a:spcPct val="70000"/>
                  </a:lnSpc>
                  <a:spcBef>
                    <a:spcPts val="0"/>
                  </a:spcBef>
                  <a:spcAft>
                    <a:spcPct val="20000"/>
                  </a:spcAft>
                  <a:buClr>
                    <a:srgbClr val="808080"/>
                  </a:buClr>
                  <a:buSzPct val="90000"/>
                  <a:defRPr/>
                </a:pPr>
                <a:r>
                  <a:rPr lang="ko-KR" altLang="en-US" sz="700" b="1" kern="0" spc="-11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발전전략</a:t>
                </a:r>
                <a:r>
                  <a:rPr lang="en-US" altLang="ko-KR" sz="700" b="1" kern="0" spc="-11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700" b="1" kern="0" spc="-11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산업</a:t>
                </a:r>
                <a:r>
                  <a:rPr lang="en-US" altLang="ko-KR" sz="700" b="1" kern="0" spc="-11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,’21)</a:t>
                </a:r>
                <a:endParaRPr lang="ko-KR" altLang="en-US" sz="700" b="1" kern="0" spc="-110" dirty="0">
                  <a:ln w="127">
                    <a:noFill/>
                  </a:ln>
                  <a:gradFill>
                    <a:gsLst>
                      <a:gs pos="0">
                        <a:srgbClr val="FFFFFF"/>
                      </a:gs>
                      <a:gs pos="39999">
                        <a:srgbClr val="FFFF00"/>
                      </a:gs>
                      <a:gs pos="70000">
                        <a:srgbClr val="FFC000"/>
                      </a:gs>
                      <a:gs pos="100000">
                        <a:srgbClr val="FF9900"/>
                      </a:gs>
                    </a:gsLst>
                    <a:lin ang="5400000" scaled="0"/>
                  </a:gradFill>
                  <a:effectLst>
                    <a:outerShdw blurRad="101600" dist="38100" dir="5400000" algn="t" rotWithShape="0">
                      <a:prstClr val="black">
                        <a:alpha val="89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01" name="모서리가 둥근 직사각형 83">
              <a:extLst>
                <a:ext uri="{FF2B5EF4-FFF2-40B4-BE49-F238E27FC236}">
                  <a16:creationId xmlns:a16="http://schemas.microsoft.com/office/drawing/2014/main" id="{EB4C285E-B570-469A-A895-998E0767CA50}"/>
                </a:ext>
              </a:extLst>
            </p:cNvPr>
            <p:cNvSpPr/>
            <p:nvPr/>
          </p:nvSpPr>
          <p:spPr bwMode="auto">
            <a:xfrm>
              <a:off x="4171823" y="5819331"/>
              <a:ext cx="4534657" cy="188997"/>
            </a:xfrm>
            <a:prstGeom prst="roundRect">
              <a:avLst>
                <a:gd name="adj" fmla="val 0"/>
              </a:avLst>
            </a:prstGeom>
            <a:blipFill>
              <a:blip r:embed="rId3" cstate="print"/>
              <a:stretch>
                <a:fillRect/>
              </a:stretch>
            </a:blipFill>
            <a:ln w="6350" cap="flat" cmpd="sng" algn="ctr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txBody>
            <a:bodyPr lIns="72000" tIns="36000" rIns="72000" bIns="36000" anchor="ctr"/>
            <a:lstStyle/>
            <a:p>
              <a:pPr algn="ctr" defTabSz="914342" fontAlgn="auto" latinLnBrk="0"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defRPr/>
              </a:pPr>
              <a:r>
                <a:rPr lang="ko-KR" altLang="en-US" sz="700" b="1" kern="0" spc="-50" dirty="0">
                  <a:ln>
                    <a:solidFill>
                      <a:prstClr val="white">
                        <a:lumMod val="65000"/>
                        <a:alpha val="300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  <a:sym typeface="Monotype Sorts"/>
                </a:rPr>
                <a:t>보건의료빅데이터 활용기술 개발</a:t>
              </a:r>
            </a:p>
          </p:txBody>
        </p:sp>
        <p:cxnSp>
          <p:nvCxnSpPr>
            <p:cNvPr id="202" name="직선 화살표 연결선 118">
              <a:extLst>
                <a:ext uri="{FF2B5EF4-FFF2-40B4-BE49-F238E27FC236}">
                  <a16:creationId xmlns:a16="http://schemas.microsoft.com/office/drawing/2014/main" id="{B3343E99-3BFB-432B-B8EA-3261C6D31B75}"/>
                </a:ext>
              </a:extLst>
            </p:cNvPr>
            <p:cNvCxnSpPr>
              <a:cxnSpLocks/>
              <a:stCxn id="173" idx="3"/>
            </p:cNvCxnSpPr>
            <p:nvPr/>
          </p:nvCxnSpPr>
          <p:spPr>
            <a:xfrm>
              <a:off x="6247861" y="5036679"/>
              <a:ext cx="67957" cy="1150615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화살표 연결선 119">
              <a:extLst>
                <a:ext uri="{FF2B5EF4-FFF2-40B4-BE49-F238E27FC236}">
                  <a16:creationId xmlns:a16="http://schemas.microsoft.com/office/drawing/2014/main" id="{24DBA877-ACD4-451F-885F-DE95B5B4E1BB}"/>
                </a:ext>
              </a:extLst>
            </p:cNvPr>
            <p:cNvCxnSpPr>
              <a:cxnSpLocks/>
              <a:stCxn id="184" idx="2"/>
              <a:endCxn id="245" idx="1"/>
            </p:cNvCxnSpPr>
            <p:nvPr/>
          </p:nvCxnSpPr>
          <p:spPr>
            <a:xfrm rot="16200000" flipH="1">
              <a:off x="3274652" y="4635147"/>
              <a:ext cx="1926890" cy="1470201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화살표 연결선 128">
              <a:extLst>
                <a:ext uri="{FF2B5EF4-FFF2-40B4-BE49-F238E27FC236}">
                  <a16:creationId xmlns:a16="http://schemas.microsoft.com/office/drawing/2014/main" id="{03001D81-5647-432C-AA2B-52C3BE5C4ED7}"/>
                </a:ext>
              </a:extLst>
            </p:cNvPr>
            <p:cNvCxnSpPr>
              <a:cxnSpLocks/>
              <a:stCxn id="194" idx="3"/>
            </p:cNvCxnSpPr>
            <p:nvPr/>
          </p:nvCxnSpPr>
          <p:spPr>
            <a:xfrm>
              <a:off x="7475658" y="5532452"/>
              <a:ext cx="106296" cy="654842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" name="그룹 63">
              <a:extLst>
                <a:ext uri="{FF2B5EF4-FFF2-40B4-BE49-F238E27FC236}">
                  <a16:creationId xmlns:a16="http://schemas.microsoft.com/office/drawing/2014/main" id="{5217B761-2F9D-468B-B141-0432DF0ACA97}"/>
                </a:ext>
              </a:extLst>
            </p:cNvPr>
            <p:cNvGrpSpPr/>
            <p:nvPr/>
          </p:nvGrpSpPr>
          <p:grpSpPr>
            <a:xfrm>
              <a:off x="2194982" y="5418330"/>
              <a:ext cx="1156670" cy="229012"/>
              <a:chOff x="5397956" y="2670169"/>
              <a:chExt cx="4518796" cy="424233"/>
            </a:xfrm>
          </p:grpSpPr>
          <p:grpSp>
            <p:nvGrpSpPr>
              <p:cNvPr id="206" name="Group 16">
                <a:extLst>
                  <a:ext uri="{FF2B5EF4-FFF2-40B4-BE49-F238E27FC236}">
                    <a16:creationId xmlns:a16="http://schemas.microsoft.com/office/drawing/2014/main" id="{3602ACBA-56F0-4CE4-9FE1-114FDB880D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97956" y="2670169"/>
                <a:ext cx="4518795" cy="424233"/>
                <a:chOff x="162" y="2629"/>
                <a:chExt cx="1677" cy="306"/>
              </a:xfrm>
            </p:grpSpPr>
            <p:sp>
              <p:nvSpPr>
                <p:cNvPr id="208" name="AutoShape 17">
                  <a:extLst>
                    <a:ext uri="{FF2B5EF4-FFF2-40B4-BE49-F238E27FC236}">
                      <a16:creationId xmlns:a16="http://schemas.microsoft.com/office/drawing/2014/main" id="{23266655-40D6-45ED-A68D-08A154B716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" y="2629"/>
                  <a:ext cx="1675" cy="306"/>
                </a:xfrm>
                <a:prstGeom prst="roundRect">
                  <a:avLst>
                    <a:gd name="adj" fmla="val 8505"/>
                  </a:avLst>
                </a:prstGeom>
                <a:pattFill prst="dkUpDiag">
                  <a:fgClr>
                    <a:srgbClr val="006699"/>
                  </a:fgClr>
                  <a:bgClr>
                    <a:srgbClr val="003366"/>
                  </a:bgClr>
                </a:patt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auto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sz="700" b="1" kern="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09" name="AutoShape 18">
                  <a:extLst>
                    <a:ext uri="{FF2B5EF4-FFF2-40B4-BE49-F238E27FC236}">
                      <a16:creationId xmlns:a16="http://schemas.microsoft.com/office/drawing/2014/main" id="{D61F0A7C-F823-4A95-875C-7956D03157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" y="2633"/>
                  <a:ext cx="1672" cy="87"/>
                </a:xfrm>
                <a:prstGeom prst="roundRect">
                  <a:avLst>
                    <a:gd name="adj" fmla="val 27120"/>
                  </a:avLst>
                </a:prstGeom>
                <a:gradFill rotWithShape="1">
                  <a:gsLst>
                    <a:gs pos="0">
                      <a:srgbClr val="FFFFFF">
                        <a:alpha val="64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auto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sz="700" b="1" kern="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207" name="모서리가 둥근 직사각형 17">
                <a:extLst>
                  <a:ext uri="{FF2B5EF4-FFF2-40B4-BE49-F238E27FC236}">
                    <a16:creationId xmlns:a16="http://schemas.microsoft.com/office/drawing/2014/main" id="{9C95D2A0-B349-4E0A-AF82-7FCB15A174FE}"/>
                  </a:ext>
                </a:extLst>
              </p:cNvPr>
              <p:cNvSpPr/>
              <p:nvPr/>
            </p:nvSpPr>
            <p:spPr bwMode="auto">
              <a:xfrm>
                <a:off x="5403343" y="2688353"/>
                <a:ext cx="4513409" cy="404628"/>
              </a:xfrm>
              <a:prstGeom prst="round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wrap="none" tIns="90000" bIns="72000" anchor="ctr"/>
              <a:lstStyle/>
              <a:p>
                <a:pPr marL="123825" indent="-123825" algn="ctr" defTabSz="912813" fontAlgn="auto">
                  <a:lnSpc>
                    <a:spcPct val="70000"/>
                  </a:lnSpc>
                  <a:spcBef>
                    <a:spcPts val="0"/>
                  </a:spcBef>
                  <a:spcAft>
                    <a:spcPct val="20000"/>
                  </a:spcAft>
                  <a:buClr>
                    <a:srgbClr val="808080"/>
                  </a:buClr>
                  <a:buSzPct val="90000"/>
                  <a:defRPr/>
                </a:pPr>
                <a:r>
                  <a:rPr lang="en-US" altLang="ko-KR" sz="700" b="1" kern="0" spc="-10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AI</a:t>
                </a:r>
                <a:r>
                  <a:rPr lang="ko-KR" altLang="en-US" sz="700" b="1" kern="0" spc="-10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기반 통합 빅데이터 플랫폼</a:t>
                </a:r>
                <a:endParaRPr lang="en-US" altLang="ko-KR" sz="700" b="1" kern="0" spc="-100" dirty="0">
                  <a:ln w="127">
                    <a:noFill/>
                  </a:ln>
                  <a:gradFill>
                    <a:gsLst>
                      <a:gs pos="0">
                        <a:srgbClr val="FFFFFF"/>
                      </a:gs>
                      <a:gs pos="39999">
                        <a:srgbClr val="FFFF00"/>
                      </a:gs>
                      <a:gs pos="70000">
                        <a:srgbClr val="FFC000"/>
                      </a:gs>
                      <a:gs pos="100000">
                        <a:srgbClr val="FF9900"/>
                      </a:gs>
                    </a:gsLst>
                    <a:lin ang="5400000" scaled="0"/>
                  </a:gradFill>
                  <a:effectLst>
                    <a:outerShdw blurRad="101600" dist="38100" dir="5400000" algn="t" rotWithShape="0">
                      <a:prstClr val="black">
                        <a:alpha val="89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123825" indent="-123825" algn="ctr" defTabSz="912813" fontAlgn="auto">
                  <a:lnSpc>
                    <a:spcPct val="70000"/>
                  </a:lnSpc>
                  <a:spcBef>
                    <a:spcPts val="0"/>
                  </a:spcBef>
                  <a:buClr>
                    <a:srgbClr val="808080"/>
                  </a:buClr>
                  <a:buSzPct val="90000"/>
                  <a:defRPr/>
                </a:pPr>
                <a:r>
                  <a:rPr lang="ko-KR" altLang="en-US" sz="700" b="1" kern="0" spc="-10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구축 및 분석기술 개발</a:t>
                </a:r>
                <a:r>
                  <a:rPr lang="en-US" altLang="ko-KR" sz="700" b="1" kern="0" spc="-10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(’20)</a:t>
                </a:r>
                <a:endParaRPr lang="ko-KR" altLang="en-US" sz="700" b="1" kern="0" spc="-100" dirty="0">
                  <a:ln w="127">
                    <a:noFill/>
                  </a:ln>
                  <a:gradFill>
                    <a:gsLst>
                      <a:gs pos="0">
                        <a:srgbClr val="FFFFFF"/>
                      </a:gs>
                      <a:gs pos="39999">
                        <a:srgbClr val="FFFF00"/>
                      </a:gs>
                      <a:gs pos="70000">
                        <a:srgbClr val="FFC000"/>
                      </a:gs>
                      <a:gs pos="100000">
                        <a:srgbClr val="FF9900"/>
                      </a:gs>
                    </a:gsLst>
                    <a:lin ang="5400000" scaled="0"/>
                  </a:gradFill>
                  <a:effectLst>
                    <a:outerShdw blurRad="101600" dist="38100" dir="5400000" algn="t" rotWithShape="0">
                      <a:prstClr val="black">
                        <a:alpha val="89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10" name="그룹 63">
              <a:extLst>
                <a:ext uri="{FF2B5EF4-FFF2-40B4-BE49-F238E27FC236}">
                  <a16:creationId xmlns:a16="http://schemas.microsoft.com/office/drawing/2014/main" id="{26433BBF-AC2D-40B4-9EDD-042ACC7D18B6}"/>
                </a:ext>
              </a:extLst>
            </p:cNvPr>
            <p:cNvGrpSpPr/>
            <p:nvPr/>
          </p:nvGrpSpPr>
          <p:grpSpPr>
            <a:xfrm>
              <a:off x="1902269" y="4673881"/>
              <a:ext cx="1485387" cy="228245"/>
              <a:chOff x="5071913" y="2689578"/>
              <a:chExt cx="4513407" cy="424233"/>
            </a:xfrm>
          </p:grpSpPr>
          <p:grpSp>
            <p:nvGrpSpPr>
              <p:cNvPr id="211" name="Group 16">
                <a:extLst>
                  <a:ext uri="{FF2B5EF4-FFF2-40B4-BE49-F238E27FC236}">
                    <a16:creationId xmlns:a16="http://schemas.microsoft.com/office/drawing/2014/main" id="{73E5F6DB-FC49-479B-949C-1CB19A2996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71913" y="2689578"/>
                <a:ext cx="4513407" cy="424233"/>
                <a:chOff x="41" y="2643"/>
                <a:chExt cx="1675" cy="306"/>
              </a:xfrm>
            </p:grpSpPr>
            <p:sp>
              <p:nvSpPr>
                <p:cNvPr id="213" name="AutoShape 17">
                  <a:extLst>
                    <a:ext uri="{FF2B5EF4-FFF2-40B4-BE49-F238E27FC236}">
                      <a16:creationId xmlns:a16="http://schemas.microsoft.com/office/drawing/2014/main" id="{88456D99-6EBA-42A4-9669-93A30A2550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" y="2643"/>
                  <a:ext cx="1675" cy="306"/>
                </a:xfrm>
                <a:prstGeom prst="roundRect">
                  <a:avLst>
                    <a:gd name="adj" fmla="val 8505"/>
                  </a:avLst>
                </a:prstGeom>
                <a:pattFill prst="dkUpDiag">
                  <a:fgClr>
                    <a:srgbClr val="006699"/>
                  </a:fgClr>
                  <a:bgClr>
                    <a:srgbClr val="003366"/>
                  </a:bgClr>
                </a:patt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auto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sz="700" b="1" kern="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14" name="AutoShape 18">
                  <a:extLst>
                    <a:ext uri="{FF2B5EF4-FFF2-40B4-BE49-F238E27FC236}">
                      <a16:creationId xmlns:a16="http://schemas.microsoft.com/office/drawing/2014/main" id="{5F9FDB7E-AC2E-4B99-A957-4B4CD06BA5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" y="2648"/>
                  <a:ext cx="1670" cy="87"/>
                </a:xfrm>
                <a:prstGeom prst="roundRect">
                  <a:avLst>
                    <a:gd name="adj" fmla="val 27120"/>
                  </a:avLst>
                </a:prstGeom>
                <a:gradFill rotWithShape="1">
                  <a:gsLst>
                    <a:gs pos="0">
                      <a:srgbClr val="FFFFFF">
                        <a:alpha val="64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auto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sz="700" b="1" kern="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212" name="모서리가 둥근 직사각형 5">
                <a:extLst>
                  <a:ext uri="{FF2B5EF4-FFF2-40B4-BE49-F238E27FC236}">
                    <a16:creationId xmlns:a16="http://schemas.microsoft.com/office/drawing/2014/main" id="{0F717185-0EE1-4793-9540-AAF0FCDAE173}"/>
                  </a:ext>
                </a:extLst>
              </p:cNvPr>
              <p:cNvSpPr/>
              <p:nvPr/>
            </p:nvSpPr>
            <p:spPr bwMode="auto">
              <a:xfrm>
                <a:off x="5083576" y="2718650"/>
                <a:ext cx="4488272" cy="390895"/>
              </a:xfrm>
              <a:prstGeom prst="round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wrap="none" anchor="ctr"/>
              <a:lstStyle/>
              <a:p>
                <a:pPr marL="123825" indent="-123825" algn="ctr" defTabSz="912813" fontAlgn="auto">
                  <a:lnSpc>
                    <a:spcPct val="70000"/>
                  </a:lnSpc>
                  <a:spcBef>
                    <a:spcPts val="0"/>
                  </a:spcBef>
                  <a:spcAft>
                    <a:spcPct val="20000"/>
                  </a:spcAft>
                  <a:buClr>
                    <a:srgbClr val="808080"/>
                  </a:buClr>
                  <a:buSzPct val="90000"/>
                  <a:defRPr/>
                </a:pPr>
                <a:r>
                  <a:rPr lang="ko-KR" altLang="en-US" sz="700" b="1" kern="0" spc="-7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헬스케어 기술 개발 및 사업화</a:t>
                </a:r>
                <a:endParaRPr lang="en-US" altLang="ko-KR" sz="700" b="1" kern="0" spc="-70" dirty="0">
                  <a:ln w="127">
                    <a:noFill/>
                  </a:ln>
                  <a:gradFill>
                    <a:gsLst>
                      <a:gs pos="0">
                        <a:srgbClr val="FFFFFF"/>
                      </a:gs>
                      <a:gs pos="39999">
                        <a:srgbClr val="FFFF00"/>
                      </a:gs>
                      <a:gs pos="70000">
                        <a:srgbClr val="FFC000"/>
                      </a:gs>
                      <a:gs pos="100000">
                        <a:srgbClr val="FF9900"/>
                      </a:gs>
                    </a:gsLst>
                    <a:lin ang="5400000" scaled="0"/>
                  </a:gradFill>
                  <a:effectLst>
                    <a:outerShdw blurRad="101600" dist="38100" dir="5400000" algn="t" rotWithShape="0">
                      <a:prstClr val="black">
                        <a:alpha val="89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123825" indent="-123825" algn="ctr" defTabSz="912813" fontAlgn="auto">
                  <a:lnSpc>
                    <a:spcPct val="70000"/>
                  </a:lnSpc>
                  <a:spcBef>
                    <a:spcPts val="0"/>
                  </a:spcBef>
                  <a:spcAft>
                    <a:spcPct val="20000"/>
                  </a:spcAft>
                  <a:buClr>
                    <a:srgbClr val="808080"/>
                  </a:buClr>
                  <a:buSzPct val="90000"/>
                  <a:defRPr/>
                </a:pPr>
                <a:r>
                  <a:rPr lang="ko-KR" altLang="en-US" sz="700" b="1" kern="0" spc="-7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지원 플랫폼 구축 사업</a:t>
                </a:r>
                <a:r>
                  <a:rPr lang="en-US" altLang="ko-KR" sz="700" b="1" kern="0" spc="-7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700" b="1" kern="0" spc="-7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정통부</a:t>
                </a:r>
                <a:r>
                  <a:rPr lang="en-US" altLang="ko-KR" sz="700" b="1" kern="0" spc="-7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’20)</a:t>
                </a:r>
                <a:endParaRPr lang="ko-KR" altLang="en-US" sz="700" b="1" kern="0" spc="-70" dirty="0">
                  <a:ln w="127">
                    <a:noFill/>
                  </a:ln>
                  <a:gradFill>
                    <a:gsLst>
                      <a:gs pos="0">
                        <a:srgbClr val="FFFFFF"/>
                      </a:gs>
                      <a:gs pos="39999">
                        <a:srgbClr val="FFFF00"/>
                      </a:gs>
                      <a:gs pos="70000">
                        <a:srgbClr val="FFC000"/>
                      </a:gs>
                      <a:gs pos="100000">
                        <a:srgbClr val="FF9900"/>
                      </a:gs>
                    </a:gsLst>
                    <a:lin ang="5400000" scaled="0"/>
                  </a:gradFill>
                  <a:effectLst>
                    <a:outerShdw blurRad="101600" dist="38100" dir="5400000" algn="t" rotWithShape="0">
                      <a:prstClr val="black">
                        <a:alpha val="89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15" name="그룹 63">
              <a:extLst>
                <a:ext uri="{FF2B5EF4-FFF2-40B4-BE49-F238E27FC236}">
                  <a16:creationId xmlns:a16="http://schemas.microsoft.com/office/drawing/2014/main" id="{8E517E66-7140-4768-BC79-4669923538AB}"/>
                </a:ext>
              </a:extLst>
            </p:cNvPr>
            <p:cNvGrpSpPr/>
            <p:nvPr/>
          </p:nvGrpSpPr>
          <p:grpSpPr>
            <a:xfrm>
              <a:off x="1902270" y="4425865"/>
              <a:ext cx="1193498" cy="228245"/>
              <a:chOff x="5071913" y="2689578"/>
              <a:chExt cx="4513407" cy="424233"/>
            </a:xfrm>
          </p:grpSpPr>
          <p:grpSp>
            <p:nvGrpSpPr>
              <p:cNvPr id="216" name="Group 16">
                <a:extLst>
                  <a:ext uri="{FF2B5EF4-FFF2-40B4-BE49-F238E27FC236}">
                    <a16:creationId xmlns:a16="http://schemas.microsoft.com/office/drawing/2014/main" id="{9726AAAD-C039-4A66-9E31-BD19ED0C1B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71913" y="2689578"/>
                <a:ext cx="4513407" cy="424233"/>
                <a:chOff x="41" y="2643"/>
                <a:chExt cx="1675" cy="306"/>
              </a:xfrm>
            </p:grpSpPr>
            <p:sp>
              <p:nvSpPr>
                <p:cNvPr id="218" name="AutoShape 17">
                  <a:extLst>
                    <a:ext uri="{FF2B5EF4-FFF2-40B4-BE49-F238E27FC236}">
                      <a16:creationId xmlns:a16="http://schemas.microsoft.com/office/drawing/2014/main" id="{34EBC6DF-4EC0-40FD-82CC-4936B7E028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" y="2643"/>
                  <a:ext cx="1675" cy="306"/>
                </a:xfrm>
                <a:prstGeom prst="roundRect">
                  <a:avLst>
                    <a:gd name="adj" fmla="val 8505"/>
                  </a:avLst>
                </a:prstGeom>
                <a:pattFill prst="dkUpDiag">
                  <a:fgClr>
                    <a:srgbClr val="006699"/>
                  </a:fgClr>
                  <a:bgClr>
                    <a:srgbClr val="003366"/>
                  </a:bgClr>
                </a:patt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auto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sz="700" b="1" kern="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19" name="AutoShape 18">
                  <a:extLst>
                    <a:ext uri="{FF2B5EF4-FFF2-40B4-BE49-F238E27FC236}">
                      <a16:creationId xmlns:a16="http://schemas.microsoft.com/office/drawing/2014/main" id="{35D61661-169D-44FD-BD7C-98F27703B3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" y="2648"/>
                  <a:ext cx="1670" cy="87"/>
                </a:xfrm>
                <a:prstGeom prst="roundRect">
                  <a:avLst>
                    <a:gd name="adj" fmla="val 27120"/>
                  </a:avLst>
                </a:prstGeom>
                <a:gradFill rotWithShape="1">
                  <a:gsLst>
                    <a:gs pos="0">
                      <a:srgbClr val="FFFFFF">
                        <a:alpha val="64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auto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sz="700" b="1" kern="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217" name="모서리가 둥근 직사각형 5">
                <a:extLst>
                  <a:ext uri="{FF2B5EF4-FFF2-40B4-BE49-F238E27FC236}">
                    <a16:creationId xmlns:a16="http://schemas.microsoft.com/office/drawing/2014/main" id="{672E63F9-5F4F-46B8-819A-3DBA9B464D11}"/>
                  </a:ext>
                </a:extLst>
              </p:cNvPr>
              <p:cNvSpPr/>
              <p:nvPr/>
            </p:nvSpPr>
            <p:spPr bwMode="auto">
              <a:xfrm>
                <a:off x="5083576" y="2718650"/>
                <a:ext cx="4488272" cy="390895"/>
              </a:xfrm>
              <a:prstGeom prst="round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wrap="none" anchor="ctr"/>
              <a:lstStyle/>
              <a:p>
                <a:pPr marL="123825" indent="-123825" algn="ctr" defTabSz="912813" fontAlgn="auto">
                  <a:lnSpc>
                    <a:spcPct val="70000"/>
                  </a:lnSpc>
                  <a:spcBef>
                    <a:spcPts val="0"/>
                  </a:spcBef>
                  <a:spcAft>
                    <a:spcPct val="20000"/>
                  </a:spcAft>
                  <a:buClr>
                    <a:srgbClr val="808080"/>
                  </a:buClr>
                  <a:buSzPct val="90000"/>
                  <a:defRPr/>
                </a:pPr>
                <a:r>
                  <a:rPr lang="ko-KR" altLang="en-US" sz="700" b="1" kern="0" spc="-10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보건의료 빅데이터 플랫폼 구축</a:t>
                </a:r>
                <a:endParaRPr lang="en-US" altLang="ko-KR" sz="700" b="1" kern="0" spc="-100" dirty="0">
                  <a:ln w="127">
                    <a:noFill/>
                  </a:ln>
                  <a:gradFill>
                    <a:gsLst>
                      <a:gs pos="0">
                        <a:srgbClr val="FFFFFF"/>
                      </a:gs>
                      <a:gs pos="39999">
                        <a:srgbClr val="FFFF00"/>
                      </a:gs>
                      <a:gs pos="70000">
                        <a:srgbClr val="FFC000"/>
                      </a:gs>
                      <a:gs pos="100000">
                        <a:srgbClr val="FF9900"/>
                      </a:gs>
                    </a:gsLst>
                    <a:lin ang="5400000" scaled="0"/>
                  </a:gradFill>
                  <a:effectLst>
                    <a:outerShdw blurRad="101600" dist="38100" dir="5400000" algn="t" rotWithShape="0">
                      <a:prstClr val="black">
                        <a:alpha val="89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123825" indent="-123825" algn="ctr" defTabSz="912813" fontAlgn="auto">
                  <a:lnSpc>
                    <a:spcPct val="70000"/>
                  </a:lnSpc>
                  <a:spcBef>
                    <a:spcPts val="0"/>
                  </a:spcBef>
                  <a:spcAft>
                    <a:spcPct val="20000"/>
                  </a:spcAft>
                  <a:buClr>
                    <a:srgbClr val="808080"/>
                  </a:buClr>
                  <a:buSzPct val="90000"/>
                  <a:defRPr/>
                </a:pPr>
                <a:r>
                  <a:rPr lang="en-US" altLang="ko-KR" sz="700" b="1" kern="0" spc="-10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700" b="1" kern="0" spc="-10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보건복지부</a:t>
                </a:r>
                <a:r>
                  <a:rPr lang="en-US" altLang="ko-KR" sz="700" b="1" kern="0" spc="-10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’19)</a:t>
                </a:r>
                <a:endParaRPr lang="ko-KR" altLang="en-US" sz="700" b="1" kern="0" spc="-100" dirty="0">
                  <a:ln w="127">
                    <a:noFill/>
                  </a:ln>
                  <a:gradFill>
                    <a:gsLst>
                      <a:gs pos="0">
                        <a:srgbClr val="FFFFFF"/>
                      </a:gs>
                      <a:gs pos="39999">
                        <a:srgbClr val="FFFF00"/>
                      </a:gs>
                      <a:gs pos="70000">
                        <a:srgbClr val="FFC000"/>
                      </a:gs>
                      <a:gs pos="100000">
                        <a:srgbClr val="FF9900"/>
                      </a:gs>
                    </a:gsLst>
                    <a:lin ang="5400000" scaled="0"/>
                  </a:gradFill>
                  <a:effectLst>
                    <a:outerShdw blurRad="101600" dist="38100" dir="5400000" algn="t" rotWithShape="0">
                      <a:prstClr val="black">
                        <a:alpha val="89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220" name="직선 화살표 연결선 57">
              <a:extLst>
                <a:ext uri="{FF2B5EF4-FFF2-40B4-BE49-F238E27FC236}">
                  <a16:creationId xmlns:a16="http://schemas.microsoft.com/office/drawing/2014/main" id="{1FC1E04E-5667-4E6F-8368-1534F562CC4A}"/>
                </a:ext>
              </a:extLst>
            </p:cNvPr>
            <p:cNvCxnSpPr>
              <a:cxnSpLocks/>
              <a:stCxn id="217" idx="3"/>
              <a:endCxn id="245" idx="1"/>
            </p:cNvCxnSpPr>
            <p:nvPr/>
          </p:nvCxnSpPr>
          <p:spPr>
            <a:xfrm>
              <a:off x="3092206" y="4546661"/>
              <a:ext cx="1880991" cy="1787032"/>
            </a:xfrm>
            <a:prstGeom prst="bentConnector3">
              <a:avLst>
                <a:gd name="adj1" fmla="val 49647"/>
              </a:avLst>
            </a:prstGeom>
            <a:ln>
              <a:solidFill>
                <a:schemeClr val="tx1"/>
              </a:solidFill>
              <a:prstDash val="dash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화살표 연결선 57">
              <a:extLst>
                <a:ext uri="{FF2B5EF4-FFF2-40B4-BE49-F238E27FC236}">
                  <a16:creationId xmlns:a16="http://schemas.microsoft.com/office/drawing/2014/main" id="{1F3725A7-0D7B-45C4-9248-B8502A81CD30}"/>
                </a:ext>
              </a:extLst>
            </p:cNvPr>
            <p:cNvCxnSpPr>
              <a:cxnSpLocks/>
              <a:stCxn id="163" idx="3"/>
            </p:cNvCxnSpPr>
            <p:nvPr/>
          </p:nvCxnSpPr>
          <p:spPr>
            <a:xfrm>
              <a:off x="4963725" y="4540346"/>
              <a:ext cx="210198" cy="1646947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화살표 연결선 57">
              <a:extLst>
                <a:ext uri="{FF2B5EF4-FFF2-40B4-BE49-F238E27FC236}">
                  <a16:creationId xmlns:a16="http://schemas.microsoft.com/office/drawing/2014/main" id="{6FA7ADC0-E07E-438E-8DCA-017336543071}"/>
                </a:ext>
              </a:extLst>
            </p:cNvPr>
            <p:cNvCxnSpPr>
              <a:cxnSpLocks/>
              <a:stCxn id="213" idx="3"/>
            </p:cNvCxnSpPr>
            <p:nvPr/>
          </p:nvCxnSpPr>
          <p:spPr>
            <a:xfrm>
              <a:off x="3387656" y="4788003"/>
              <a:ext cx="3057529" cy="1399290"/>
            </a:xfrm>
            <a:prstGeom prst="bentConnector3">
              <a:avLst>
                <a:gd name="adj1" fmla="val 100005"/>
              </a:avLst>
            </a:prstGeom>
            <a:ln>
              <a:solidFill>
                <a:schemeClr val="tx1"/>
              </a:solidFill>
              <a:prstDash val="dash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화살표 연결선 67">
              <a:extLst>
                <a:ext uri="{FF2B5EF4-FFF2-40B4-BE49-F238E27FC236}">
                  <a16:creationId xmlns:a16="http://schemas.microsoft.com/office/drawing/2014/main" id="{D300D4F5-DC9D-4ECB-81B3-0913D2A64432}"/>
                </a:ext>
              </a:extLst>
            </p:cNvPr>
            <p:cNvCxnSpPr>
              <a:cxnSpLocks/>
              <a:stCxn id="168" idx="2"/>
              <a:endCxn id="245" idx="1"/>
            </p:cNvCxnSpPr>
            <p:nvPr/>
          </p:nvCxnSpPr>
          <p:spPr>
            <a:xfrm rot="16200000" flipH="1">
              <a:off x="3075790" y="4436287"/>
              <a:ext cx="1183115" cy="2611698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화살표 연결선 102">
              <a:extLst>
                <a:ext uri="{FF2B5EF4-FFF2-40B4-BE49-F238E27FC236}">
                  <a16:creationId xmlns:a16="http://schemas.microsoft.com/office/drawing/2014/main" id="{2EA2C96E-B143-42D0-8FC7-1CB0434970FF}"/>
                </a:ext>
              </a:extLst>
            </p:cNvPr>
            <p:cNvCxnSpPr>
              <a:cxnSpLocks/>
              <a:stCxn id="208" idx="2"/>
              <a:endCxn id="245" idx="1"/>
            </p:cNvCxnSpPr>
            <p:nvPr/>
          </p:nvCxnSpPr>
          <p:spPr>
            <a:xfrm rot="16200000" flipH="1">
              <a:off x="3530426" y="4890922"/>
              <a:ext cx="686352" cy="2199190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화살표 연결선 102">
              <a:extLst>
                <a:ext uri="{FF2B5EF4-FFF2-40B4-BE49-F238E27FC236}">
                  <a16:creationId xmlns:a16="http://schemas.microsoft.com/office/drawing/2014/main" id="{1967B124-583F-44BD-A28C-C51B1CA2D68E}"/>
                </a:ext>
              </a:extLst>
            </p:cNvPr>
            <p:cNvCxnSpPr>
              <a:cxnSpLocks/>
              <a:stCxn id="199" idx="2"/>
              <a:endCxn id="245" idx="1"/>
            </p:cNvCxnSpPr>
            <p:nvPr/>
          </p:nvCxnSpPr>
          <p:spPr>
            <a:xfrm rot="16200000" flipH="1">
              <a:off x="2770975" y="4131471"/>
              <a:ext cx="1926890" cy="2477555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6" name="그룹 63">
              <a:extLst>
                <a:ext uri="{FF2B5EF4-FFF2-40B4-BE49-F238E27FC236}">
                  <a16:creationId xmlns:a16="http://schemas.microsoft.com/office/drawing/2014/main" id="{3D466E64-0F60-4D16-9018-5363BC9EBE9F}"/>
                </a:ext>
              </a:extLst>
            </p:cNvPr>
            <p:cNvGrpSpPr/>
            <p:nvPr/>
          </p:nvGrpSpPr>
          <p:grpSpPr>
            <a:xfrm>
              <a:off x="4181282" y="4178559"/>
              <a:ext cx="776901" cy="228245"/>
              <a:chOff x="5071911" y="2689578"/>
              <a:chExt cx="4513409" cy="424233"/>
            </a:xfrm>
          </p:grpSpPr>
          <p:grpSp>
            <p:nvGrpSpPr>
              <p:cNvPr id="227" name="Group 16">
                <a:extLst>
                  <a:ext uri="{FF2B5EF4-FFF2-40B4-BE49-F238E27FC236}">
                    <a16:creationId xmlns:a16="http://schemas.microsoft.com/office/drawing/2014/main" id="{83ACB31D-88C4-4A8E-8431-1898F74CBE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71914" y="2689578"/>
                <a:ext cx="4513406" cy="424233"/>
                <a:chOff x="41" y="2643"/>
                <a:chExt cx="1675" cy="306"/>
              </a:xfrm>
            </p:grpSpPr>
            <p:sp>
              <p:nvSpPr>
                <p:cNvPr id="229" name="AutoShape 17">
                  <a:extLst>
                    <a:ext uri="{FF2B5EF4-FFF2-40B4-BE49-F238E27FC236}">
                      <a16:creationId xmlns:a16="http://schemas.microsoft.com/office/drawing/2014/main" id="{DEC6072E-B5D6-4E74-9557-22B793B6D9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" y="2643"/>
                  <a:ext cx="1675" cy="306"/>
                </a:xfrm>
                <a:prstGeom prst="roundRect">
                  <a:avLst>
                    <a:gd name="adj" fmla="val 8505"/>
                  </a:avLst>
                </a:prstGeom>
                <a:pattFill prst="dkUpDiag">
                  <a:fgClr>
                    <a:srgbClr val="006699"/>
                  </a:fgClr>
                  <a:bgClr>
                    <a:srgbClr val="003366"/>
                  </a:bgClr>
                </a:patt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auto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sz="700" b="1" kern="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30" name="AutoShape 18">
                  <a:extLst>
                    <a:ext uri="{FF2B5EF4-FFF2-40B4-BE49-F238E27FC236}">
                      <a16:creationId xmlns:a16="http://schemas.microsoft.com/office/drawing/2014/main" id="{DCA2A040-D5AC-47FD-934D-531884EE1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" y="2645"/>
                  <a:ext cx="1675" cy="89"/>
                </a:xfrm>
                <a:prstGeom prst="roundRect">
                  <a:avLst>
                    <a:gd name="adj" fmla="val 27120"/>
                  </a:avLst>
                </a:prstGeom>
                <a:gradFill rotWithShape="1">
                  <a:gsLst>
                    <a:gs pos="0">
                      <a:srgbClr val="FFFFFF">
                        <a:alpha val="64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auto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sz="700" b="1" kern="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228" name="모서리가 둥근 직사각형 79">
                <a:extLst>
                  <a:ext uri="{FF2B5EF4-FFF2-40B4-BE49-F238E27FC236}">
                    <a16:creationId xmlns:a16="http://schemas.microsoft.com/office/drawing/2014/main" id="{3CBCE9DF-1820-4AB8-8750-0F30C8AA2BDA}"/>
                  </a:ext>
                </a:extLst>
              </p:cNvPr>
              <p:cNvSpPr/>
              <p:nvPr/>
            </p:nvSpPr>
            <p:spPr bwMode="auto">
              <a:xfrm>
                <a:off x="5071911" y="2732042"/>
                <a:ext cx="4513409" cy="370414"/>
              </a:xfrm>
              <a:prstGeom prst="round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wrap="none" anchor="ctr"/>
              <a:lstStyle/>
              <a:p>
                <a:pPr marL="123825" indent="-123825" algn="ctr" defTabSz="912813" fontAlgn="auto">
                  <a:lnSpc>
                    <a:spcPct val="70000"/>
                  </a:lnSpc>
                  <a:spcBef>
                    <a:spcPts val="0"/>
                  </a:spcBef>
                  <a:spcAft>
                    <a:spcPct val="20000"/>
                  </a:spcAft>
                  <a:buClr>
                    <a:srgbClr val="808080"/>
                  </a:buClr>
                  <a:buSzPct val="90000"/>
                  <a:defRPr/>
                </a:pPr>
                <a:r>
                  <a:rPr lang="ko-KR" altLang="en-US" sz="700" b="1" kern="0" spc="-11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보건의료 빅데이터</a:t>
                </a:r>
                <a:endParaRPr lang="en-US" altLang="ko-KR" sz="700" b="1" kern="0" spc="-110" dirty="0">
                  <a:ln w="127">
                    <a:noFill/>
                  </a:ln>
                  <a:gradFill>
                    <a:gsLst>
                      <a:gs pos="0">
                        <a:srgbClr val="FFFFFF"/>
                      </a:gs>
                      <a:gs pos="39999">
                        <a:srgbClr val="FFFF00"/>
                      </a:gs>
                      <a:gs pos="70000">
                        <a:srgbClr val="FFC000"/>
                      </a:gs>
                      <a:gs pos="100000">
                        <a:srgbClr val="FF9900"/>
                      </a:gs>
                    </a:gsLst>
                    <a:lin ang="5400000" scaled="0"/>
                  </a:gradFill>
                  <a:effectLst>
                    <a:outerShdw blurRad="101600" dist="38100" dir="5400000" algn="t" rotWithShape="0">
                      <a:prstClr val="black">
                        <a:alpha val="89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123825" indent="-123825" algn="ctr" defTabSz="912813" fontAlgn="auto">
                  <a:lnSpc>
                    <a:spcPct val="70000"/>
                  </a:lnSpc>
                  <a:spcBef>
                    <a:spcPts val="0"/>
                  </a:spcBef>
                  <a:spcAft>
                    <a:spcPct val="20000"/>
                  </a:spcAft>
                  <a:buClr>
                    <a:srgbClr val="808080"/>
                  </a:buClr>
                  <a:buSzPct val="90000"/>
                  <a:defRPr/>
                </a:pPr>
                <a:r>
                  <a:rPr lang="ko-KR" altLang="en-US" sz="700" b="1" kern="0" spc="-11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특별법 추진</a:t>
                </a:r>
                <a:r>
                  <a:rPr lang="en-US" altLang="ko-KR" sz="700" b="1" kern="0" spc="-11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700" b="1" kern="0" spc="-11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복지</a:t>
                </a:r>
                <a:r>
                  <a:rPr lang="en-US" altLang="ko-KR" sz="700" b="1" kern="0" spc="-11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,’22)</a:t>
                </a:r>
                <a:endParaRPr lang="ko-KR" altLang="en-US" sz="700" b="1" kern="0" spc="-110" dirty="0">
                  <a:ln w="127">
                    <a:noFill/>
                  </a:ln>
                  <a:gradFill>
                    <a:gsLst>
                      <a:gs pos="0">
                        <a:srgbClr val="FFFFFF"/>
                      </a:gs>
                      <a:gs pos="39999">
                        <a:srgbClr val="FFFF00"/>
                      </a:gs>
                      <a:gs pos="70000">
                        <a:srgbClr val="FFC000"/>
                      </a:gs>
                      <a:gs pos="100000">
                        <a:srgbClr val="FF9900"/>
                      </a:gs>
                    </a:gsLst>
                    <a:lin ang="5400000" scaled="0"/>
                  </a:gradFill>
                  <a:effectLst>
                    <a:outerShdw blurRad="101600" dist="38100" dir="5400000" algn="t" rotWithShape="0">
                      <a:prstClr val="black">
                        <a:alpha val="89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231" name="직선 화살표 연결선 57">
              <a:extLst>
                <a:ext uri="{FF2B5EF4-FFF2-40B4-BE49-F238E27FC236}">
                  <a16:creationId xmlns:a16="http://schemas.microsoft.com/office/drawing/2014/main" id="{DFAFB91E-A62A-4C1D-8B70-710728B3341A}"/>
                </a:ext>
              </a:extLst>
            </p:cNvPr>
            <p:cNvCxnSpPr>
              <a:cxnSpLocks/>
              <a:stCxn id="228" idx="3"/>
            </p:cNvCxnSpPr>
            <p:nvPr/>
          </p:nvCxnSpPr>
          <p:spPr>
            <a:xfrm>
              <a:off x="4958182" y="4301050"/>
              <a:ext cx="349557" cy="1886244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2" name="그룹 231">
              <a:extLst>
                <a:ext uri="{FF2B5EF4-FFF2-40B4-BE49-F238E27FC236}">
                  <a16:creationId xmlns:a16="http://schemas.microsoft.com/office/drawing/2014/main" id="{B404F031-8B19-44D9-8D26-B3674DD6E35B}"/>
                </a:ext>
              </a:extLst>
            </p:cNvPr>
            <p:cNvGrpSpPr/>
            <p:nvPr/>
          </p:nvGrpSpPr>
          <p:grpSpPr>
            <a:xfrm>
              <a:off x="7356709" y="4138153"/>
              <a:ext cx="1355096" cy="228326"/>
              <a:chOff x="6982047" y="4025942"/>
              <a:chExt cx="1458376" cy="252090"/>
            </a:xfrm>
          </p:grpSpPr>
          <p:cxnSp>
            <p:nvCxnSpPr>
              <p:cNvPr id="233" name="직선 화살표 연결선 232">
                <a:extLst>
                  <a:ext uri="{FF2B5EF4-FFF2-40B4-BE49-F238E27FC236}">
                    <a16:creationId xmlns:a16="http://schemas.microsoft.com/office/drawing/2014/main" id="{FB297107-89D6-4A4B-B144-4BAD9F40F71F}"/>
                  </a:ext>
                </a:extLst>
              </p:cNvPr>
              <p:cNvCxnSpPr/>
              <p:nvPr/>
            </p:nvCxnSpPr>
            <p:spPr>
              <a:xfrm>
                <a:off x="7006208" y="4061462"/>
                <a:ext cx="0" cy="2165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B429E4AF-5720-4BCB-A0C3-EB07C787D083}"/>
                  </a:ext>
                </a:extLst>
              </p:cNvPr>
              <p:cNvSpPr txBox="1"/>
              <p:nvPr/>
            </p:nvSpPr>
            <p:spPr>
              <a:xfrm>
                <a:off x="6982047" y="4027757"/>
                <a:ext cx="787026" cy="23786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800" dirty="0">
                    <a:latin typeface="맑은 고딕" pitchFamily="50" charset="-127"/>
                    <a:ea typeface="맑은 고딕" pitchFamily="50" charset="-127"/>
                  </a:rPr>
                  <a:t>EVENT </a:t>
                </a:r>
                <a:r>
                  <a:rPr lang="ko-KR" altLang="en-US" sz="800" dirty="0">
                    <a:latin typeface="맑은 고딕" pitchFamily="50" charset="-127"/>
                    <a:ea typeface="맑은 고딕" pitchFamily="50" charset="-127"/>
                  </a:rPr>
                  <a:t>영향</a:t>
                </a:r>
              </a:p>
            </p:txBody>
          </p:sp>
          <p:cxnSp>
            <p:nvCxnSpPr>
              <p:cNvPr id="235" name="직선 화살표 연결선 234">
                <a:extLst>
                  <a:ext uri="{FF2B5EF4-FFF2-40B4-BE49-F238E27FC236}">
                    <a16:creationId xmlns:a16="http://schemas.microsoft.com/office/drawing/2014/main" id="{A8BE8F4F-F087-402F-9A5C-DCCD3DF1E6AA}"/>
                  </a:ext>
                </a:extLst>
              </p:cNvPr>
              <p:cNvCxnSpPr/>
              <p:nvPr/>
            </p:nvCxnSpPr>
            <p:spPr>
              <a:xfrm flipV="1">
                <a:off x="7798296" y="4025942"/>
                <a:ext cx="0" cy="21600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prstDash val="dash"/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5CF03066-B21E-49F9-B62C-CB1D51D4CD63}"/>
                  </a:ext>
                </a:extLst>
              </p:cNvPr>
              <p:cNvSpPr txBox="1"/>
              <p:nvPr/>
            </p:nvSpPr>
            <p:spPr>
              <a:xfrm>
                <a:off x="7800037" y="4029812"/>
                <a:ext cx="640386" cy="23786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ko-KR" altLang="en-US" sz="800" dirty="0">
                    <a:solidFill>
                      <a:schemeClr val="accent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해당과제</a:t>
                </a:r>
              </a:p>
            </p:txBody>
          </p:sp>
        </p:grpSp>
        <p:sp>
          <p:nvSpPr>
            <p:cNvPr id="237" name="직사각형 236"/>
            <p:cNvSpPr/>
            <p:nvPr/>
          </p:nvSpPr>
          <p:spPr bwMode="auto">
            <a:xfrm>
              <a:off x="353900" y="3918715"/>
              <a:ext cx="1516857" cy="22172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marL="90488" indent="-90488" algn="ctr">
                <a:lnSpc>
                  <a:spcPct val="120000"/>
                </a:lnSpc>
              </a:pPr>
              <a:r>
                <a:rPr lang="ko-KR" altLang="en-US" sz="1100" b="1" dirty="0">
                  <a:latin typeface="맑은 고딕" pitchFamily="50" charset="-127"/>
                  <a:ea typeface="맑은 고딕" pitchFamily="50" charset="-127"/>
                </a:rPr>
                <a:t>구분</a:t>
              </a:r>
            </a:p>
          </p:txBody>
        </p:sp>
        <p:sp>
          <p:nvSpPr>
            <p:cNvPr id="238" name="직사각형 237"/>
            <p:cNvSpPr/>
            <p:nvPr/>
          </p:nvSpPr>
          <p:spPr bwMode="auto">
            <a:xfrm>
              <a:off x="1870757" y="3918670"/>
              <a:ext cx="1516857" cy="22172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marL="90488" indent="-90488" algn="ctr">
                <a:lnSpc>
                  <a:spcPct val="120000"/>
                </a:lnSpc>
              </a:pPr>
              <a:r>
                <a:rPr lang="en-US" altLang="ko-KR" sz="1100" b="1" dirty="0">
                  <a:latin typeface="맑은 고딕" pitchFamily="50" charset="-127"/>
                  <a:ea typeface="맑은 고딕" pitchFamily="50" charset="-127"/>
                </a:rPr>
                <a:t>2014~2018</a:t>
              </a:r>
              <a:endParaRPr lang="ko-KR" altLang="en-US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9" name="직사각형 238"/>
            <p:cNvSpPr/>
            <p:nvPr/>
          </p:nvSpPr>
          <p:spPr bwMode="auto">
            <a:xfrm>
              <a:off x="3387615" y="3918670"/>
              <a:ext cx="788034" cy="22270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marL="90488" indent="-90488" algn="ctr">
                <a:lnSpc>
                  <a:spcPct val="120000"/>
                </a:lnSpc>
              </a:pPr>
              <a:r>
                <a:rPr lang="en-US" altLang="ko-KR" sz="1100" b="1" dirty="0">
                  <a:latin typeface="맑은 고딕" pitchFamily="50" charset="-127"/>
                  <a:ea typeface="맑은 고딕" pitchFamily="50" charset="-127"/>
                </a:rPr>
                <a:t>2019</a:t>
              </a:r>
              <a:endParaRPr lang="ko-KR" altLang="en-US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0" name="직사각형 239"/>
            <p:cNvSpPr/>
            <p:nvPr/>
          </p:nvSpPr>
          <p:spPr bwMode="auto">
            <a:xfrm>
              <a:off x="4175649" y="3918480"/>
              <a:ext cx="788034" cy="2231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marL="90488" indent="-90488" algn="ctr">
                <a:lnSpc>
                  <a:spcPct val="120000"/>
                </a:lnSpc>
              </a:pPr>
              <a:r>
                <a:rPr lang="en-US" altLang="ko-KR" sz="1100" b="1" dirty="0">
                  <a:latin typeface="맑은 고딕" pitchFamily="50" charset="-127"/>
                  <a:ea typeface="맑은 고딕" pitchFamily="50" charset="-127"/>
                </a:rPr>
                <a:t>2020</a:t>
              </a:r>
              <a:endParaRPr lang="ko-KR" altLang="en-US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1" name="직사각형 240"/>
            <p:cNvSpPr/>
            <p:nvPr/>
          </p:nvSpPr>
          <p:spPr bwMode="auto">
            <a:xfrm>
              <a:off x="4963684" y="3918670"/>
              <a:ext cx="788034" cy="22172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marL="90488" indent="-90488" algn="ctr">
                <a:lnSpc>
                  <a:spcPct val="120000"/>
                </a:lnSpc>
              </a:pPr>
              <a:r>
                <a:rPr lang="en-US" altLang="ko-KR" sz="1100" b="1" dirty="0">
                  <a:latin typeface="맑은 고딕" pitchFamily="50" charset="-127"/>
                  <a:ea typeface="맑은 고딕" pitchFamily="50" charset="-127"/>
                </a:rPr>
                <a:t>2021</a:t>
              </a:r>
              <a:endParaRPr lang="ko-KR" altLang="en-US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2" name="직사각형 241"/>
            <p:cNvSpPr/>
            <p:nvPr/>
          </p:nvSpPr>
          <p:spPr bwMode="auto">
            <a:xfrm>
              <a:off x="5751718" y="3918670"/>
              <a:ext cx="1516857" cy="22172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marL="90488" indent="-90488" algn="ctr">
                <a:lnSpc>
                  <a:spcPct val="120000"/>
                </a:lnSpc>
              </a:pPr>
              <a:r>
                <a:rPr lang="en-US" altLang="ko-KR" sz="1100" b="1" dirty="0">
                  <a:latin typeface="맑은 고딕" pitchFamily="50" charset="-127"/>
                  <a:ea typeface="맑은 고딕" pitchFamily="50" charset="-127"/>
                </a:rPr>
                <a:t>2022~2024</a:t>
              </a:r>
              <a:endParaRPr lang="ko-KR" altLang="en-US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3" name="직사각형 242"/>
            <p:cNvSpPr/>
            <p:nvPr/>
          </p:nvSpPr>
          <p:spPr bwMode="auto">
            <a:xfrm>
              <a:off x="7268576" y="3918670"/>
              <a:ext cx="1516857" cy="22172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marL="90488" indent="-90488" algn="ctr">
                <a:lnSpc>
                  <a:spcPct val="120000"/>
                </a:lnSpc>
              </a:pPr>
              <a:r>
                <a:rPr lang="en-US" altLang="ko-KR" sz="1100" b="1" dirty="0">
                  <a:latin typeface="맑은 고딕" pitchFamily="50" charset="-127"/>
                  <a:ea typeface="맑은 고딕" pitchFamily="50" charset="-127"/>
                </a:rPr>
                <a:t>2025~2031</a:t>
              </a:r>
              <a:endParaRPr lang="ko-KR" altLang="en-US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4" name="모서리가 둥근 직사각형 28">
              <a:extLst>
                <a:ext uri="{FF2B5EF4-FFF2-40B4-BE49-F238E27FC236}">
                  <a16:creationId xmlns:a16="http://schemas.microsoft.com/office/drawing/2014/main" id="{06AE02F3-35E9-437B-B05C-52D4B34A718A}"/>
                </a:ext>
              </a:extLst>
            </p:cNvPr>
            <p:cNvSpPr/>
            <p:nvPr/>
          </p:nvSpPr>
          <p:spPr bwMode="auto">
            <a:xfrm>
              <a:off x="7391257" y="6191856"/>
              <a:ext cx="1369141" cy="283675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r>
                <a:rPr lang="ko-KR" altLang="en-US" sz="700" b="1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디지털 헬스케어 기반 종사자 건강위험</a:t>
              </a:r>
              <a:endParaRPr lang="en-US" altLang="ko-KR" sz="700" b="1" spc="-1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700" b="1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요인 평가기술</a:t>
              </a:r>
              <a:r>
                <a:rPr lang="en-US" altLang="ko-KR" sz="700" b="1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(’28) </a:t>
              </a:r>
              <a:r>
                <a:rPr lang="ko-KR" altLang="en-US" sz="700" b="1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저감기술</a:t>
              </a:r>
              <a:r>
                <a:rPr lang="en-US" altLang="ko-KR" sz="700" b="1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(’31) </a:t>
              </a:r>
              <a:r>
                <a:rPr lang="ko-KR" altLang="en-US" sz="700" b="1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</a:t>
              </a:r>
              <a:endParaRPr lang="en-US" altLang="ko-KR" sz="700" b="1" spc="-1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5" name="모서리가 둥근 직사각형 74">
              <a:extLst>
                <a:ext uri="{FF2B5EF4-FFF2-40B4-BE49-F238E27FC236}">
                  <a16:creationId xmlns:a16="http://schemas.microsoft.com/office/drawing/2014/main" id="{1D9893E4-93D5-4E42-8D33-B117E2FEC8FF}"/>
                </a:ext>
              </a:extLst>
            </p:cNvPr>
            <p:cNvSpPr/>
            <p:nvPr/>
          </p:nvSpPr>
          <p:spPr bwMode="auto">
            <a:xfrm>
              <a:off x="4973197" y="6191856"/>
              <a:ext cx="1182399" cy="283675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r>
                <a:rPr lang="ko-KR" altLang="en-US" sz="700" b="1" spc="-1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보건의료빅데이터 플랫폼  구축 </a:t>
              </a:r>
              <a:endParaRPr lang="en-US" altLang="ko-KR" sz="700" b="1" spc="-17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700" b="1" spc="-1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</a:t>
              </a:r>
              <a:r>
                <a:rPr lang="en-US" altLang="ko-KR" sz="700" b="1" spc="-1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AI</a:t>
              </a:r>
              <a:r>
                <a:rPr lang="ko-KR" altLang="en-US" sz="700" b="1" spc="-1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만성질환 </a:t>
              </a:r>
              <a:r>
                <a:rPr lang="ko-KR" altLang="en-US" sz="700" b="1" spc="-17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예측모형</a:t>
              </a:r>
              <a:r>
                <a:rPr lang="ko-KR" altLang="en-US" sz="700" b="1" spc="-1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개발</a:t>
              </a:r>
              <a:r>
                <a:rPr lang="en-US" altLang="ko-KR" sz="700" b="1" spc="-1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700" b="1" spc="-170" dirty="0">
                  <a:latin typeface="맑은 고딕" panose="020B0503020000020004" pitchFamily="50" charset="-127"/>
                </a:rPr>
                <a:t>’</a:t>
              </a:r>
              <a:r>
                <a:rPr lang="en-US" altLang="ko-KR" sz="700" b="1" spc="-1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22)</a:t>
              </a:r>
            </a:p>
          </p:txBody>
        </p:sp>
        <p:sp>
          <p:nvSpPr>
            <p:cNvPr id="246" name="모서리가 둥근 직사각형 74">
              <a:extLst>
                <a:ext uri="{FF2B5EF4-FFF2-40B4-BE49-F238E27FC236}">
                  <a16:creationId xmlns:a16="http://schemas.microsoft.com/office/drawing/2014/main" id="{1D9893E4-93D5-4E42-8D33-B117E2FEC8FF}"/>
                </a:ext>
              </a:extLst>
            </p:cNvPr>
            <p:cNvSpPr/>
            <p:nvPr/>
          </p:nvSpPr>
          <p:spPr bwMode="auto">
            <a:xfrm>
              <a:off x="6190144" y="6191856"/>
              <a:ext cx="1166565" cy="283675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r>
                <a:rPr lang="ko-KR" altLang="en-US" sz="700" b="1" spc="-1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마이헬스</a:t>
              </a:r>
              <a:r>
                <a:rPr lang="ko-KR" altLang="en-US" sz="700" b="1" spc="-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데이터 플랫폼 구축</a:t>
              </a:r>
              <a:endParaRPr lang="en-US" altLang="ko-KR" sz="700" b="1" spc="-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700" b="1" spc="-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</a:t>
              </a:r>
              <a:r>
                <a:rPr lang="ko-KR" altLang="en-US" sz="700" b="1" spc="-1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원격협진</a:t>
              </a:r>
              <a:r>
                <a:rPr lang="ko-KR" altLang="en-US" sz="700" b="1" spc="-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가능성 조사</a:t>
              </a:r>
              <a:r>
                <a:rPr lang="en-US" altLang="ko-KR" sz="700" b="1" spc="-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700" b="1" spc="-100" dirty="0">
                  <a:latin typeface="맑은 고딕" panose="020B0503020000020004" pitchFamily="50" charset="-127"/>
                </a:rPr>
                <a:t>’</a:t>
              </a:r>
              <a:r>
                <a:rPr lang="en-US" altLang="ko-KR" sz="700" b="1" spc="-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25)</a:t>
              </a:r>
            </a:p>
          </p:txBody>
        </p:sp>
        <p:cxnSp>
          <p:nvCxnSpPr>
            <p:cNvPr id="247" name="직선 화살표 연결선 246">
              <a:extLst>
                <a:ext uri="{FF2B5EF4-FFF2-40B4-BE49-F238E27FC236}">
                  <a16:creationId xmlns:a16="http://schemas.microsoft.com/office/drawing/2014/main" id="{075A9AD3-8B88-4F9B-B2FF-05AEE02BD9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445" y="5644110"/>
              <a:ext cx="0" cy="543184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화살표 연결선 102">
              <a:extLst>
                <a:ext uri="{FF2B5EF4-FFF2-40B4-BE49-F238E27FC236}">
                  <a16:creationId xmlns:a16="http://schemas.microsoft.com/office/drawing/2014/main" id="{EA8A928B-57F6-4AD3-9B0A-2FA862C88B85}"/>
                </a:ext>
              </a:extLst>
            </p:cNvPr>
            <p:cNvCxnSpPr>
              <a:cxnSpLocks/>
              <a:stCxn id="152" idx="1"/>
              <a:endCxn id="245" idx="1"/>
            </p:cNvCxnSpPr>
            <p:nvPr/>
          </p:nvCxnSpPr>
          <p:spPr>
            <a:xfrm rot="10800000" flipH="1" flipV="1">
              <a:off x="4237203" y="5283986"/>
              <a:ext cx="735994" cy="1049707"/>
            </a:xfrm>
            <a:prstGeom prst="bentConnector3">
              <a:avLst>
                <a:gd name="adj1" fmla="val -28860"/>
              </a:avLst>
            </a:prstGeom>
            <a:ln>
              <a:solidFill>
                <a:schemeClr val="tx1"/>
              </a:solidFill>
              <a:prstDash val="dash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9" name="그룹 63"/>
            <p:cNvGrpSpPr/>
            <p:nvPr/>
          </p:nvGrpSpPr>
          <p:grpSpPr>
            <a:xfrm>
              <a:off x="5796957" y="4420292"/>
              <a:ext cx="2909522" cy="228245"/>
              <a:chOff x="5077303" y="2670169"/>
              <a:chExt cx="4839449" cy="424233"/>
            </a:xfrm>
          </p:grpSpPr>
          <p:grpSp>
            <p:nvGrpSpPr>
              <p:cNvPr id="250" name="Group 16"/>
              <p:cNvGrpSpPr>
                <a:grpSpLocks/>
              </p:cNvGrpSpPr>
              <p:nvPr/>
            </p:nvGrpSpPr>
            <p:grpSpPr bwMode="auto">
              <a:xfrm>
                <a:off x="5077303" y="2670169"/>
                <a:ext cx="4839449" cy="424233"/>
                <a:chOff x="43" y="2629"/>
                <a:chExt cx="1796" cy="306"/>
              </a:xfrm>
            </p:grpSpPr>
            <p:sp>
              <p:nvSpPr>
                <p:cNvPr id="252" name="AutoShape 17"/>
                <p:cNvSpPr>
                  <a:spLocks noChangeArrowheads="1"/>
                </p:cNvSpPr>
                <p:nvPr/>
              </p:nvSpPr>
              <p:spPr bwMode="auto">
                <a:xfrm>
                  <a:off x="43" y="2629"/>
                  <a:ext cx="1796" cy="306"/>
                </a:xfrm>
                <a:prstGeom prst="roundRect">
                  <a:avLst>
                    <a:gd name="adj" fmla="val 8505"/>
                  </a:avLst>
                </a:prstGeom>
                <a:pattFill prst="dkUpDiag">
                  <a:fgClr>
                    <a:srgbClr val="006699"/>
                  </a:fgClr>
                  <a:bgClr>
                    <a:srgbClr val="003366"/>
                  </a:bgClr>
                </a:patt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auto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sz="700" kern="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53" name="AutoShape 18"/>
                <p:cNvSpPr>
                  <a:spLocks noChangeArrowheads="1"/>
                </p:cNvSpPr>
                <p:nvPr/>
              </p:nvSpPr>
              <p:spPr bwMode="auto">
                <a:xfrm>
                  <a:off x="142" y="2636"/>
                  <a:ext cx="1673" cy="88"/>
                </a:xfrm>
                <a:prstGeom prst="roundRect">
                  <a:avLst>
                    <a:gd name="adj" fmla="val 27120"/>
                  </a:avLst>
                </a:prstGeom>
                <a:gradFill rotWithShape="1">
                  <a:gsLst>
                    <a:gs pos="0">
                      <a:srgbClr val="FFFFFF">
                        <a:alpha val="64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auto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sz="700" kern="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251" name="모서리가 둥근 직사각형 250"/>
              <p:cNvSpPr/>
              <p:nvPr/>
            </p:nvSpPr>
            <p:spPr bwMode="auto">
              <a:xfrm>
                <a:off x="5263369" y="2688415"/>
                <a:ext cx="4653383" cy="401404"/>
              </a:xfrm>
              <a:prstGeom prst="round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wrap="none" anchor="ctr"/>
              <a:lstStyle/>
              <a:p>
                <a:pPr marL="123825" indent="-123825" algn="ctr" defTabSz="912813" fontAlgn="auto">
                  <a:spcBef>
                    <a:spcPts val="0"/>
                  </a:spcBef>
                  <a:spcAft>
                    <a:spcPct val="20000"/>
                  </a:spcAft>
                  <a:buClr>
                    <a:srgbClr val="808080"/>
                  </a:buClr>
                  <a:buSzPct val="90000"/>
                  <a:defRPr/>
                </a:pPr>
                <a:r>
                  <a:rPr lang="ko-KR" altLang="en-US" sz="750" b="1" kern="0" spc="-5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디지털 헬스케어 서비스 산업 육성</a:t>
                </a:r>
                <a:r>
                  <a:rPr lang="en-US" altLang="ko-KR" sz="750" b="1" kern="0" spc="-5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750" b="1" kern="0" spc="-5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관계부처합동 </a:t>
                </a:r>
                <a:r>
                  <a:rPr lang="en-US" altLang="ko-KR" sz="750" b="1" kern="0" spc="-5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BIG3</a:t>
                </a:r>
                <a:r>
                  <a:rPr lang="ko-KR" altLang="en-US" sz="750" b="1" kern="0" spc="-5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추진회의</a:t>
                </a:r>
                <a:r>
                  <a:rPr lang="en-US" altLang="ko-KR" sz="750" b="1" kern="0" spc="-5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’22)</a:t>
                </a:r>
                <a:endParaRPr lang="ko-KR" altLang="en-US" sz="750" b="1" kern="0" spc="-50" dirty="0">
                  <a:ln w="127">
                    <a:noFill/>
                  </a:ln>
                  <a:gradFill>
                    <a:gsLst>
                      <a:gs pos="0">
                        <a:srgbClr val="FFFFFF"/>
                      </a:gs>
                      <a:gs pos="39999">
                        <a:srgbClr val="FFFF00"/>
                      </a:gs>
                      <a:gs pos="70000">
                        <a:srgbClr val="FFC000"/>
                      </a:gs>
                      <a:gs pos="100000">
                        <a:srgbClr val="FF9900"/>
                      </a:gs>
                    </a:gsLst>
                    <a:lin ang="5400000" scaled="0"/>
                  </a:gradFill>
                  <a:effectLst>
                    <a:outerShdw blurRad="101600" dist="38100" dir="5400000" algn="t" rotWithShape="0">
                      <a:prstClr val="black">
                        <a:alpha val="89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254" name="직선 화살표 연결선 128">
              <a:extLst>
                <a:ext uri="{FF2B5EF4-FFF2-40B4-BE49-F238E27FC236}">
                  <a16:creationId xmlns:a16="http://schemas.microsoft.com/office/drawing/2014/main" id="{03001D81-5647-432C-AA2B-52C3BE5C4ED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13144" y="4979045"/>
              <a:ext cx="1552156" cy="8643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" name="직사각형 255"/>
          <p:cNvSpPr/>
          <p:nvPr/>
        </p:nvSpPr>
        <p:spPr bwMode="auto">
          <a:xfrm>
            <a:off x="1954993" y="790706"/>
            <a:ext cx="7081503" cy="141526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rtlCol="0" anchor="t"/>
          <a:lstStyle/>
          <a:p>
            <a:pPr marL="88900" indent="-88900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해외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latinLnBrk="0">
              <a:spcBef>
                <a:spcPts val="600"/>
              </a:spcBef>
              <a:buFontTx/>
              <a:buChar char="-"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세계 각국은 플랫폼 구축을 통한 보건의료 빅데이터 활용 범위 확대를 경쟁적 추진 중</a:t>
            </a:r>
          </a:p>
          <a:p>
            <a:pPr marL="171450" indent="-171450" latinLnBrk="0">
              <a:spcBef>
                <a:spcPts val="600"/>
              </a:spcBef>
              <a:buFontTx/>
              <a:buChar char="-"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WHO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세계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개국 간 협의체를 구성하여 디지털 헬스케어 분야 협력 모색 중</a:t>
            </a:r>
          </a:p>
          <a:p>
            <a:pPr marL="88900" indent="-88900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국내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latinLnBrk="0">
              <a:spcBef>
                <a:spcPts val="600"/>
              </a:spcBef>
              <a:buFontTx/>
              <a:buChar char="-"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미래창조과학부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차산업혁명 위원회 전략에 따라 보건의료 빅데이터 발전전략 추진 중</a:t>
            </a:r>
          </a:p>
          <a:p>
            <a:pPr marL="171450" indent="-171450" latinLnBrk="0">
              <a:spcBef>
                <a:spcPts val="600"/>
              </a:spcBef>
              <a:buFontTx/>
              <a:buChar char="-"/>
            </a:pPr>
            <a:r>
              <a:rPr lang="en-US" altLang="ko-KR" sz="105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r>
              <a:rPr lang="ko-KR" altLang="en-US" sz="105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정부 관계부처 합동 빅</a:t>
            </a:r>
            <a:r>
              <a:rPr lang="en-US" altLang="ko-KR" sz="105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ko-KR" altLang="en-US" sz="105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회의 디지털 헬스케어 서비스 산업 육성 및</a:t>
            </a:r>
            <a:r>
              <a:rPr lang="en-US" altLang="ko-KR" sz="105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헬스케어 플랫폼 구축 중</a:t>
            </a: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D47DC88B-E5E5-455E-B2C8-924C7EF9A4AF}"/>
              </a:ext>
            </a:extLst>
          </p:cNvPr>
          <p:cNvSpPr/>
          <p:nvPr/>
        </p:nvSpPr>
        <p:spPr bwMode="auto">
          <a:xfrm>
            <a:off x="339063" y="782073"/>
            <a:ext cx="1516857" cy="1432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square" rtlCol="0" anchor="ctr"/>
          <a:lstStyle/>
          <a:p>
            <a:pPr marL="90488" indent="-90488" algn="ctr" latinLnBrk="0">
              <a:lnSpc>
                <a:spcPct val="120000"/>
              </a:lnSpc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국내외 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0488" indent="-90488" algn="ctr" latinLnBrk="0">
              <a:lnSpc>
                <a:spcPct val="120000"/>
              </a:lnSpc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정책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산업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0488" indent="-90488" algn="ctr" latinLnBrk="0">
              <a:lnSpc>
                <a:spcPct val="120000"/>
              </a:lnSpc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동향</a:t>
            </a:r>
          </a:p>
        </p:txBody>
      </p:sp>
    </p:spTree>
    <p:extLst>
      <p:ext uri="{BB962C8B-B14F-4D97-AF65-F5344CB8AC3E}">
        <p14:creationId xmlns:p14="http://schemas.microsoft.com/office/powerpoint/2010/main" val="424940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R&amp;D </a:t>
            </a:r>
            <a:r>
              <a:rPr lang="ko-KR" altLang="en-US" dirty="0">
                <a:effectLst/>
              </a:rPr>
              <a:t>추진전략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A9F5A20-0231-42F7-92A7-4D5F07855D00}"/>
              </a:ext>
            </a:extLst>
          </p:cNvPr>
          <p:cNvGrpSpPr/>
          <p:nvPr/>
        </p:nvGrpSpPr>
        <p:grpSpPr>
          <a:xfrm>
            <a:off x="7082023" y="2385478"/>
            <a:ext cx="1790597" cy="2297514"/>
            <a:chOff x="6919069" y="1045634"/>
            <a:chExt cx="1790597" cy="2297514"/>
          </a:xfrm>
        </p:grpSpPr>
        <p:sp>
          <p:nvSpPr>
            <p:cNvPr id="47" name="직사각형 46"/>
            <p:cNvSpPr/>
            <p:nvPr/>
          </p:nvSpPr>
          <p:spPr>
            <a:xfrm>
              <a:off x="6919069" y="2803148"/>
              <a:ext cx="1790596" cy="540000"/>
            </a:xfrm>
            <a:prstGeom prst="rect">
              <a:avLst/>
            </a:prstGeom>
            <a:solidFill>
              <a:schemeClr val="bg1">
                <a:alpha val="78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-100" normalizeH="0" baseline="0" noProof="0" dirty="0">
                  <a:ln>
                    <a:noFill/>
                  </a:ln>
                  <a:solidFill>
                    <a:srgbClr val="002060"/>
                  </a:solidFill>
                  <a:uLnTx/>
                  <a:uFillTx/>
                  <a:latin typeface="+mn-ea"/>
                  <a:cs typeface="+mn-cs"/>
                </a:rPr>
                <a:t>프로세스 최적화 사업화</a:t>
              </a:r>
              <a:endParaRPr kumimoji="0" lang="ko-KR" altLang="en-US" sz="1300" b="1" i="0" u="none" strike="noStrike" kern="1200" cap="none" spc="-100" normalizeH="0" baseline="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919070" y="2464594"/>
              <a:ext cx="1790596" cy="33098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-100" normalizeH="0" baseline="0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207284" y="2461084"/>
              <a:ext cx="12141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uLnTx/>
                  <a:uFillTx/>
                  <a:latin typeface="+mn-ea"/>
                  <a:ea typeface="+mn-ea"/>
                  <a:cs typeface="+mn-cs"/>
                </a:rPr>
                <a:t>2029 - 2031</a:t>
              </a:r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7691382" y="2231528"/>
              <a:ext cx="255694" cy="249720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-100" normalizeH="0" baseline="0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6919070" y="1045634"/>
              <a:ext cx="1790595" cy="1152000"/>
            </a:xfrm>
            <a:prstGeom prst="roundRect">
              <a:avLst>
                <a:gd name="adj" fmla="val 12220"/>
              </a:avLst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b="1" spc="-100" dirty="0">
                  <a:solidFill>
                    <a:prstClr val="black"/>
                  </a:solidFill>
                  <a:latin typeface="+mn-ea"/>
                </a:rPr>
                <a:t>모바일 플랫폼 </a:t>
              </a:r>
              <a:r>
                <a:rPr kumimoji="0" lang="ko-KR" altLang="en-US" sz="1400" b="1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+mn-ea"/>
                </a:rPr>
                <a:t>기반 종사자 건강위험요인</a:t>
              </a:r>
              <a:endParaRPr kumimoji="0" lang="en-US" altLang="ko-KR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+mn-e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+mn-ea"/>
                </a:rPr>
                <a:t> 저감 시범 사업</a:t>
              </a:r>
              <a:endParaRPr kumimoji="0" lang="ko-KR" altLang="en-US" sz="1400" b="1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+mn-ea"/>
              </a:endParaRPr>
            </a:p>
          </p:txBody>
        </p:sp>
        <p:sp>
          <p:nvSpPr>
            <p:cNvPr id="56" name="양쪽 모서리가 둥근 사각형 55"/>
            <p:cNvSpPr/>
            <p:nvPr/>
          </p:nvSpPr>
          <p:spPr>
            <a:xfrm>
              <a:off x="6926867" y="1065366"/>
              <a:ext cx="1782798" cy="362289"/>
            </a:xfrm>
            <a:prstGeom prst="round2SameRect">
              <a:avLst>
                <a:gd name="adj1" fmla="val 35071"/>
                <a:gd name="adj2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 anchorCtr="0"/>
            <a:lstStyle/>
            <a:p>
              <a:pPr algn="ctr"/>
              <a:r>
                <a:rPr lang="en-US" altLang="ko-KR" b="1" spc="-100" dirty="0">
                  <a:latin typeface="+mn-ea"/>
                </a:rPr>
                <a:t>Apply</a:t>
              </a:r>
              <a:endParaRPr lang="ko-KR" altLang="en-US" b="1" spc="-100" dirty="0">
                <a:latin typeface="+mn-ea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6995876" y="1098121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spc="-100" dirty="0">
                  <a:solidFill>
                    <a:srgbClr val="002060"/>
                  </a:solidFill>
                  <a:latin typeface="+mn-ea"/>
                </a:rPr>
                <a:t>4</a:t>
              </a:r>
              <a:endParaRPr lang="ko-KR" altLang="en-US" sz="1600" b="1" spc="-100" dirty="0">
                <a:solidFill>
                  <a:srgbClr val="002060"/>
                </a:solidFill>
                <a:latin typeface="+mn-ea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6BBBDFC-216D-4090-AB8D-854CA09DB345}"/>
              </a:ext>
            </a:extLst>
          </p:cNvPr>
          <p:cNvGrpSpPr/>
          <p:nvPr/>
        </p:nvGrpSpPr>
        <p:grpSpPr>
          <a:xfrm>
            <a:off x="4816423" y="2862203"/>
            <a:ext cx="1790915" cy="2314712"/>
            <a:chOff x="4761294" y="1893532"/>
            <a:chExt cx="1790915" cy="2314712"/>
          </a:xfrm>
        </p:grpSpPr>
        <p:sp>
          <p:nvSpPr>
            <p:cNvPr id="59" name="직사각형 58"/>
            <p:cNvSpPr/>
            <p:nvPr/>
          </p:nvSpPr>
          <p:spPr>
            <a:xfrm>
              <a:off x="4761294" y="3668244"/>
              <a:ext cx="1790595" cy="540000"/>
            </a:xfrm>
            <a:prstGeom prst="rect">
              <a:avLst/>
            </a:prstGeom>
            <a:solidFill>
              <a:schemeClr val="bg1">
                <a:alpha val="78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-100" normalizeH="0" baseline="0" noProof="0" dirty="0">
                  <a:ln>
                    <a:noFill/>
                  </a:ln>
                  <a:solidFill>
                    <a:srgbClr val="275791"/>
                  </a:solidFill>
                  <a:uLnTx/>
                  <a:uFillTx/>
                  <a:latin typeface="+mn-ea"/>
                  <a:cs typeface="+mn-cs"/>
                </a:rPr>
                <a:t>데이터 </a:t>
              </a:r>
              <a:r>
                <a:rPr kumimoji="0" lang="ko-KR" altLang="en-US" sz="1400" b="1" i="0" u="none" strike="noStrike" kern="1200" cap="none" spc="-100" normalizeH="0" baseline="0" noProof="0" dirty="0" err="1">
                  <a:ln>
                    <a:noFill/>
                  </a:ln>
                  <a:solidFill>
                    <a:srgbClr val="275791"/>
                  </a:solidFill>
                  <a:uLnTx/>
                  <a:uFillTx/>
                  <a:latin typeface="+mn-ea"/>
                  <a:cs typeface="+mn-cs"/>
                </a:rPr>
                <a:t>인텔리전스</a:t>
              </a:r>
              <a:r>
                <a:rPr kumimoji="0" lang="ko-KR" altLang="en-US" sz="1400" b="1" i="0" u="none" strike="noStrike" kern="1200" cap="none" spc="-100" normalizeH="0" baseline="0" noProof="0" dirty="0">
                  <a:ln>
                    <a:noFill/>
                  </a:ln>
                  <a:solidFill>
                    <a:srgbClr val="275791"/>
                  </a:solidFill>
                  <a:uLnTx/>
                  <a:uFillTx/>
                  <a:latin typeface="+mn-ea"/>
                  <a:cs typeface="+mn-cs"/>
                </a:rPr>
                <a:t>  실현</a:t>
              </a:r>
              <a:endParaRPr kumimoji="0" lang="ko-KR" altLang="en-US" sz="1200" b="1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761294" y="3325344"/>
              <a:ext cx="1790595" cy="33098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-100" normalizeH="0" baseline="0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042058" y="3322446"/>
              <a:ext cx="12141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uLnTx/>
                  <a:uFillTx/>
                  <a:latin typeface="+mn-ea"/>
                  <a:ea typeface="+mn-ea"/>
                  <a:cs typeface="+mn-cs"/>
                </a:rPr>
                <a:t>2026 - 2028</a:t>
              </a:r>
            </a:p>
          </p:txBody>
        </p:sp>
        <p:sp>
          <p:nvSpPr>
            <p:cNvPr id="66" name="이등변 삼각형 65"/>
            <p:cNvSpPr/>
            <p:nvPr/>
          </p:nvSpPr>
          <p:spPr>
            <a:xfrm>
              <a:off x="5530913" y="3078319"/>
              <a:ext cx="255694" cy="24972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-100" normalizeH="0" baseline="0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4761294" y="1893532"/>
              <a:ext cx="1790595" cy="1152000"/>
            </a:xfrm>
            <a:prstGeom prst="roundRect">
              <a:avLst>
                <a:gd name="adj" fmla="val 12220"/>
              </a:avLst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+mn-ea"/>
                  <a:cs typeface="+mn-cs"/>
                </a:rPr>
                <a:t>종사자 건강위험요인</a:t>
              </a:r>
              <a:endParaRPr kumimoji="0" lang="en-US" altLang="ko-KR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+mn-ea"/>
                  <a:cs typeface="+mn-cs"/>
                </a:rPr>
                <a:t> 평가기술 개발</a:t>
              </a:r>
              <a:endParaRPr kumimoji="0" lang="ko-KR" altLang="en-US" sz="1400" b="1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68" name="양쪽 모서리가 둥근 사각형 67"/>
            <p:cNvSpPr/>
            <p:nvPr/>
          </p:nvSpPr>
          <p:spPr>
            <a:xfrm>
              <a:off x="4769411" y="1901206"/>
              <a:ext cx="1782798" cy="362289"/>
            </a:xfrm>
            <a:prstGeom prst="round2SameRect">
              <a:avLst>
                <a:gd name="adj1" fmla="val 35071"/>
                <a:gd name="adj2" fmla="val 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 anchorCtr="0"/>
            <a:lstStyle/>
            <a:p>
              <a:pPr algn="ctr"/>
              <a:r>
                <a:rPr lang="en-US" altLang="ko-KR" b="1" spc="-100" dirty="0">
                  <a:latin typeface="+mn-ea"/>
                </a:rPr>
                <a:t>Predict</a:t>
              </a:r>
              <a:endParaRPr lang="ko-KR" altLang="en-US" b="1" spc="-100" dirty="0">
                <a:latin typeface="+mn-ea"/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4829984" y="1942399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spc="-100" dirty="0">
                  <a:solidFill>
                    <a:srgbClr val="0070C0"/>
                  </a:solidFill>
                  <a:latin typeface="+mn-ea"/>
                </a:rPr>
                <a:t>3</a:t>
              </a:r>
              <a:endParaRPr lang="ko-KR" altLang="en-US" sz="1600" b="1" spc="-100" dirty="0">
                <a:solidFill>
                  <a:srgbClr val="0070C0"/>
                </a:solidFill>
                <a:latin typeface="+mn-ea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E9CCF6B-D3BF-432D-A7A7-82DBD7A6218F}"/>
              </a:ext>
            </a:extLst>
          </p:cNvPr>
          <p:cNvGrpSpPr/>
          <p:nvPr/>
        </p:nvGrpSpPr>
        <p:grpSpPr>
          <a:xfrm>
            <a:off x="2548068" y="3365018"/>
            <a:ext cx="1793671" cy="2527535"/>
            <a:chOff x="2603519" y="2550238"/>
            <a:chExt cx="1793671" cy="2527535"/>
          </a:xfrm>
        </p:grpSpPr>
        <p:sp>
          <p:nvSpPr>
            <p:cNvPr id="71" name="직사각형 70"/>
            <p:cNvSpPr/>
            <p:nvPr/>
          </p:nvSpPr>
          <p:spPr>
            <a:xfrm>
              <a:off x="2603519" y="4537773"/>
              <a:ext cx="1790595" cy="540000"/>
            </a:xfrm>
            <a:prstGeom prst="rect">
              <a:avLst/>
            </a:prstGeom>
            <a:solidFill>
              <a:schemeClr val="bg1">
                <a:alpha val="78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-100" normalizeH="0" baseline="0" noProof="0" dirty="0">
                  <a:ln>
                    <a:noFill/>
                  </a:ln>
                  <a:solidFill>
                    <a:srgbClr val="00B0F0"/>
                  </a:solidFill>
                  <a:uLnTx/>
                  <a:uFillTx/>
                  <a:latin typeface="+mn-ea"/>
                  <a:cs typeface="+mn-cs"/>
                </a:rPr>
                <a:t>데이터 접근성</a:t>
              </a:r>
              <a:r>
                <a:rPr kumimoji="0" lang="en-US" altLang="ko-KR" sz="1400" b="1" i="0" u="none" strike="noStrike" kern="1200" cap="none" spc="-100" normalizeH="0" baseline="0" noProof="0" dirty="0">
                  <a:ln>
                    <a:noFill/>
                  </a:ln>
                  <a:solidFill>
                    <a:srgbClr val="00B0F0"/>
                  </a:solidFill>
                  <a:uLnTx/>
                  <a:uFillTx/>
                  <a:latin typeface="+mn-ea"/>
                  <a:cs typeface="+mn-cs"/>
                </a:rPr>
                <a:t>·</a:t>
              </a:r>
              <a:r>
                <a:rPr kumimoji="0" lang="ko-KR" altLang="en-US" sz="1400" b="1" i="0" u="none" strike="noStrike" kern="1200" cap="none" spc="-100" normalizeH="0" baseline="0" noProof="0" dirty="0">
                  <a:ln>
                    <a:noFill/>
                  </a:ln>
                  <a:solidFill>
                    <a:srgbClr val="00B0F0"/>
                  </a:solidFill>
                  <a:uLnTx/>
                  <a:uFillTx/>
                  <a:latin typeface="+mn-ea"/>
                  <a:cs typeface="+mn-cs"/>
                </a:rPr>
                <a:t>활용도 개선</a:t>
              </a:r>
              <a:endParaRPr kumimoji="0" lang="ko-KR" altLang="en-US" sz="1200" b="1" i="0" u="none" strike="noStrike" kern="1200" cap="none" spc="-100" normalizeH="0" baseline="0" noProof="0" dirty="0">
                <a:ln>
                  <a:noFill/>
                </a:ln>
                <a:solidFill>
                  <a:srgbClr val="00B0F0"/>
                </a:solidFill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603519" y="4197169"/>
              <a:ext cx="1790595" cy="33098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-100" normalizeH="0" baseline="0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878557" y="4186876"/>
              <a:ext cx="12141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uLnTx/>
                  <a:uFillTx/>
                  <a:latin typeface="+mn-ea"/>
                  <a:ea typeface="+mn-ea"/>
                  <a:cs typeface="+mn-cs"/>
                </a:rPr>
                <a:t>2023 - 2025</a:t>
              </a:r>
            </a:p>
          </p:txBody>
        </p:sp>
        <p:sp>
          <p:nvSpPr>
            <p:cNvPr id="74" name="이등변 삼각형 73"/>
            <p:cNvSpPr/>
            <p:nvPr/>
          </p:nvSpPr>
          <p:spPr>
            <a:xfrm>
              <a:off x="3360923" y="3953210"/>
              <a:ext cx="255694" cy="249720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-100" normalizeH="0" baseline="0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2603519" y="2550238"/>
              <a:ext cx="1790595" cy="1368000"/>
            </a:xfrm>
            <a:prstGeom prst="roundRect">
              <a:avLst>
                <a:gd name="adj" fmla="val 12220"/>
              </a:avLst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+mn-ea"/>
                  <a:cs typeface="+mn-cs"/>
                </a:rPr>
                <a:t>마이 헬스 데이터 플랫폼 구축 및 </a:t>
              </a:r>
              <a:endParaRPr kumimoji="0" lang="en-US" altLang="ko-KR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spc="-100" dirty="0" err="1">
                  <a:solidFill>
                    <a:prstClr val="black"/>
                  </a:solidFill>
                  <a:latin typeface="+mn-ea"/>
                </a:rPr>
                <a:t>원격협진</a:t>
              </a:r>
              <a:r>
                <a:rPr kumimoji="0" lang="ko-KR" altLang="en-US" sz="1400" b="1" spc="-100" dirty="0">
                  <a:solidFill>
                    <a:prstClr val="black"/>
                  </a:solidFill>
                  <a:latin typeface="+mn-ea"/>
                </a:rPr>
                <a:t> 가능성 조사</a:t>
              </a:r>
              <a:endParaRPr kumimoji="0" lang="ko-KR" altLang="en-US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76" name="양쪽 모서리가 둥근 사각형 75"/>
            <p:cNvSpPr/>
            <p:nvPr/>
          </p:nvSpPr>
          <p:spPr>
            <a:xfrm>
              <a:off x="2614392" y="2566131"/>
              <a:ext cx="1782798" cy="362289"/>
            </a:xfrm>
            <a:prstGeom prst="round2SameRect">
              <a:avLst>
                <a:gd name="adj1" fmla="val 35071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 anchorCtr="0"/>
            <a:lstStyle/>
            <a:p>
              <a:pPr algn="ctr"/>
              <a:r>
                <a:rPr lang="en-US" altLang="ko-KR" b="1" spc="-100" dirty="0">
                  <a:latin typeface="+mn-ea"/>
                </a:rPr>
                <a:t>Analyze</a:t>
              </a:r>
              <a:endParaRPr lang="ko-KR" altLang="en-US" b="1" spc="-100" dirty="0">
                <a:latin typeface="+mn-ea"/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2674454" y="2598949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spc="-100" dirty="0">
                  <a:solidFill>
                    <a:srgbClr val="00B0F0"/>
                  </a:solidFill>
                  <a:latin typeface="+mn-ea"/>
                </a:rPr>
                <a:t>2</a:t>
              </a:r>
              <a:endParaRPr lang="ko-KR" altLang="en-US" sz="1600" b="1" spc="-100" dirty="0">
                <a:solidFill>
                  <a:srgbClr val="00B0F0"/>
                </a:solidFill>
                <a:latin typeface="+mn-ea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895514D-513C-4255-9369-79FCF2F3DC51}"/>
              </a:ext>
            </a:extLst>
          </p:cNvPr>
          <p:cNvGrpSpPr/>
          <p:nvPr/>
        </p:nvGrpSpPr>
        <p:grpSpPr>
          <a:xfrm>
            <a:off x="282789" y="3873929"/>
            <a:ext cx="1790595" cy="2302084"/>
            <a:chOff x="445743" y="3647604"/>
            <a:chExt cx="1790595" cy="2302084"/>
          </a:xfrm>
        </p:grpSpPr>
        <p:sp>
          <p:nvSpPr>
            <p:cNvPr id="79" name="직사각형 78"/>
            <p:cNvSpPr/>
            <p:nvPr/>
          </p:nvSpPr>
          <p:spPr>
            <a:xfrm>
              <a:off x="453540" y="5409688"/>
              <a:ext cx="1782798" cy="540000"/>
            </a:xfrm>
            <a:prstGeom prst="rect">
              <a:avLst/>
            </a:prstGeom>
            <a:solidFill>
              <a:schemeClr val="bg1">
                <a:alpha val="78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-100" normalizeH="0" baseline="0" noProof="0" dirty="0">
                  <a:ln>
                    <a:noFill/>
                  </a:ln>
                  <a:solidFill>
                    <a:srgbClr val="00B050"/>
                  </a:solidFill>
                  <a:uLnTx/>
                  <a:uFillTx/>
                  <a:latin typeface="+mn-ea"/>
                  <a:cs typeface="+mn-cs"/>
                </a:rPr>
                <a:t>데이터 통합운영체계 구축</a:t>
              </a:r>
              <a:endParaRPr kumimoji="0" lang="ko-KR" altLang="en-US" sz="1200" b="1" i="0" u="none" strike="noStrike" kern="1200" cap="none" spc="-10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5743" y="5078703"/>
              <a:ext cx="1790463" cy="33098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-100" normalizeH="0" baseline="0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36085" y="5071605"/>
              <a:ext cx="12141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uLnTx/>
                  <a:uFillTx/>
                  <a:latin typeface="+mn-ea"/>
                  <a:ea typeface="+mn-ea"/>
                  <a:cs typeface="+mn-cs"/>
                </a:rPr>
                <a:t>2021 - 2022</a:t>
              </a:r>
            </a:p>
          </p:txBody>
        </p:sp>
        <p:sp>
          <p:nvSpPr>
            <p:cNvPr id="82" name="이등변 삼각형 81"/>
            <p:cNvSpPr/>
            <p:nvPr/>
          </p:nvSpPr>
          <p:spPr>
            <a:xfrm>
              <a:off x="1213194" y="4830994"/>
              <a:ext cx="255694" cy="24972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-100" normalizeH="0" baseline="0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445743" y="3647604"/>
              <a:ext cx="1790595" cy="1152000"/>
            </a:xfrm>
            <a:prstGeom prst="roundRect">
              <a:avLst>
                <a:gd name="adj" fmla="val 12220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+mn-ea"/>
                  <a:cs typeface="+mn-cs"/>
                </a:rPr>
                <a:t>보건의료빅데이터</a:t>
              </a:r>
              <a:endParaRPr kumimoji="0" lang="en-US" altLang="ko-KR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+mn-ea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+mn-ea"/>
                  <a:cs typeface="+mn-cs"/>
                </a:rPr>
                <a:t>플랫폼 구축 및 </a:t>
              </a:r>
              <a:r>
                <a:rPr kumimoji="0" lang="en-US" altLang="ko-KR" sz="1400" b="1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+mn-ea"/>
                  <a:cs typeface="+mn-cs"/>
                </a:rPr>
                <a:t>AI </a:t>
              </a:r>
              <a:r>
                <a:rPr kumimoji="0" lang="ko-KR" altLang="en-US" sz="1400" b="1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+mn-ea"/>
                  <a:cs typeface="+mn-cs"/>
                </a:rPr>
                <a:t>만성질환 </a:t>
              </a:r>
              <a:r>
                <a:rPr kumimoji="0" lang="ko-KR" altLang="en-US" sz="1400" b="1" i="0" u="none" strike="noStrike" kern="1200" cap="none" spc="-100" normalizeH="0" baseline="0" noProof="0" dirty="0" err="1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+mn-ea"/>
                  <a:cs typeface="+mn-cs"/>
                </a:rPr>
                <a:t>예측모형</a:t>
              </a:r>
              <a:r>
                <a:rPr kumimoji="0" lang="ko-KR" altLang="en-US" sz="1400" b="1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+mn-ea"/>
                  <a:cs typeface="+mn-cs"/>
                </a:rPr>
                <a:t> 개발</a:t>
              </a:r>
              <a:endParaRPr kumimoji="0" lang="ko-KR" altLang="en-US" sz="1400" b="1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>
              <a:off x="453540" y="3648974"/>
              <a:ext cx="1782798" cy="362289"/>
            </a:xfrm>
            <a:prstGeom prst="round2SameRect">
              <a:avLst>
                <a:gd name="adj1" fmla="val 35071"/>
                <a:gd name="adj2" fmla="val 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 anchorCtr="0"/>
            <a:lstStyle/>
            <a:p>
              <a:pPr algn="ctr"/>
              <a:r>
                <a:rPr lang="en-US" altLang="ko-KR" b="1" spc="-100" dirty="0">
                  <a:latin typeface="+mn-ea"/>
                </a:rPr>
                <a:t>Prepare</a:t>
              </a:r>
              <a:endParaRPr lang="ko-KR" altLang="en-US" b="1" spc="-100" dirty="0">
                <a:latin typeface="+mn-ea"/>
              </a:endParaRPr>
            </a:p>
          </p:txBody>
        </p:sp>
        <p:sp>
          <p:nvSpPr>
            <p:cNvPr id="85" name="타원 84"/>
            <p:cNvSpPr/>
            <p:nvPr/>
          </p:nvSpPr>
          <p:spPr>
            <a:xfrm>
              <a:off x="520085" y="368624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spc="-100" dirty="0">
                  <a:solidFill>
                    <a:srgbClr val="00B050"/>
                  </a:solidFill>
                  <a:latin typeface="+mn-ea"/>
                </a:rPr>
                <a:t>1</a:t>
              </a:r>
              <a:endParaRPr lang="ko-KR" altLang="en-US" sz="1600" b="1" spc="-100" dirty="0">
                <a:solidFill>
                  <a:srgbClr val="00B050"/>
                </a:solidFill>
                <a:latin typeface="+mn-ea"/>
              </a:endParaRPr>
            </a:p>
          </p:txBody>
        </p:sp>
      </p:grpSp>
      <p:sp>
        <p:nvSpPr>
          <p:cNvPr id="86" name="이등변 삼각형 85"/>
          <p:cNvSpPr/>
          <p:nvPr/>
        </p:nvSpPr>
        <p:spPr>
          <a:xfrm rot="5400000">
            <a:off x="4451073" y="3421246"/>
            <a:ext cx="255694" cy="24972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-100" normalizeH="0" baseline="0" noProof="0">
              <a:ln>
                <a:noFill/>
              </a:ln>
              <a:solidFill>
                <a:prstClr val="white"/>
              </a:solidFill>
              <a:uLnTx/>
              <a:uFillTx/>
              <a:latin typeface="+mn-ea"/>
              <a:cs typeface="+mn-cs"/>
            </a:endParaRPr>
          </a:p>
        </p:txBody>
      </p:sp>
      <p:sp>
        <p:nvSpPr>
          <p:cNvPr id="87" name="이등변 삼각형 86"/>
          <p:cNvSpPr/>
          <p:nvPr/>
        </p:nvSpPr>
        <p:spPr>
          <a:xfrm rot="5400000">
            <a:off x="6716514" y="2906814"/>
            <a:ext cx="255694" cy="249720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-100" normalizeH="0" baseline="0" noProof="0">
              <a:ln>
                <a:noFill/>
              </a:ln>
              <a:solidFill>
                <a:prstClr val="white"/>
              </a:solidFill>
              <a:uLnTx/>
              <a:uFillTx/>
              <a:latin typeface="+mn-ea"/>
              <a:cs typeface="+mn-cs"/>
            </a:endParaRPr>
          </a:p>
        </p:txBody>
      </p:sp>
      <p:sp>
        <p:nvSpPr>
          <p:cNvPr id="88" name="이등변 삼각형 87"/>
          <p:cNvSpPr/>
          <p:nvPr/>
        </p:nvSpPr>
        <p:spPr>
          <a:xfrm rot="5400000">
            <a:off x="2186485" y="3935677"/>
            <a:ext cx="255694" cy="24972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-100" normalizeH="0" baseline="0" noProof="0">
              <a:ln>
                <a:noFill/>
              </a:ln>
              <a:solidFill>
                <a:prstClr val="white"/>
              </a:solidFill>
              <a:uLnTx/>
              <a:uFillTx/>
              <a:latin typeface="+mn-ea"/>
              <a:cs typeface="+mn-cs"/>
            </a:endParaRPr>
          </a:p>
        </p:txBody>
      </p:sp>
      <p:sp>
        <p:nvSpPr>
          <p:cNvPr id="89" name="사각형: 둥근 모서리 2">
            <a:extLst>
              <a:ext uri="{FF2B5EF4-FFF2-40B4-BE49-F238E27FC236}">
                <a16:creationId xmlns:a16="http://schemas.microsoft.com/office/drawing/2014/main" id="{7F9737A1-3EED-484E-8968-4118F1A9A8F6}"/>
              </a:ext>
            </a:extLst>
          </p:cNvPr>
          <p:cNvSpPr/>
          <p:nvPr/>
        </p:nvSpPr>
        <p:spPr>
          <a:xfrm>
            <a:off x="635269" y="1421758"/>
            <a:ext cx="7871920" cy="720553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pc="-100" dirty="0">
                <a:ln w="0"/>
                <a:solidFill>
                  <a:schemeClr val="bg1"/>
                </a:solidFill>
                <a:latin typeface="+mn-ea"/>
              </a:rPr>
              <a:t>임직원의 건강위험요인 평가기술 및 저감기술 개발</a:t>
            </a:r>
          </a:p>
        </p:txBody>
      </p:sp>
    </p:spTree>
    <p:extLst>
      <p:ext uri="{BB962C8B-B14F-4D97-AF65-F5344CB8AC3E}">
        <p14:creationId xmlns:p14="http://schemas.microsoft.com/office/powerpoint/2010/main" val="297351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8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360" y="68527"/>
            <a:ext cx="7886700" cy="557678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Ⅰ</a:t>
            </a:r>
            <a:r>
              <a:rPr lang="en-US" altLang="ko-KR" sz="3600" b="1" dirty="0">
                <a:solidFill>
                  <a:srgbClr val="0000FF"/>
                </a:solidFill>
              </a:rPr>
              <a:t>. </a:t>
            </a:r>
            <a:r>
              <a:rPr lang="ko-KR" altLang="en-US" b="0" dirty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연구 </a:t>
            </a:r>
            <a:r>
              <a:rPr lang="ko-KR" altLang="en-US" b="0" dirty="0">
                <a:solidFill>
                  <a:srgbClr val="0000FF"/>
                </a:solidFill>
              </a:rPr>
              <a:t>개요</a:t>
            </a:r>
            <a:r>
              <a:rPr lang="en-US" altLang="ko-KR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ko-KR" altLang="en-US" b="0" dirty="0">
              <a:solidFill>
                <a:srgbClr val="0000FF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215040" y="1124744"/>
            <a:ext cx="8928992" cy="4248472"/>
          </a:xfrm>
        </p:spPr>
        <p:txBody>
          <a:bodyPr>
            <a:noAutofit/>
          </a:bodyPr>
          <a:lstStyle/>
          <a:p>
            <a:pPr>
              <a:lnSpc>
                <a:spcPts val="2400"/>
              </a:lnSpc>
            </a:pPr>
            <a:r>
              <a:rPr lang="ko-KR" altLang="en-US" spc="0" dirty="0" err="1">
                <a:latin typeface="+mn-ea"/>
                <a:ea typeface="+mn-ea"/>
                <a:cs typeface="Calibri" pitchFamily="34" charset="0"/>
              </a:rPr>
              <a:t>과제명</a:t>
            </a:r>
            <a:r>
              <a:rPr lang="ko-KR" altLang="en-US" spc="0" dirty="0">
                <a:latin typeface="+mn-ea"/>
                <a:ea typeface="+mn-ea"/>
                <a:cs typeface="Calibri" pitchFamily="34" charset="0"/>
              </a:rPr>
              <a:t> </a:t>
            </a:r>
            <a:r>
              <a:rPr lang="en-US" altLang="ko-KR" spc="0" dirty="0">
                <a:latin typeface="+mn-ea"/>
                <a:ea typeface="+mn-ea"/>
                <a:cs typeface="Calibri" pitchFamily="34" charset="0"/>
              </a:rPr>
              <a:t>: </a:t>
            </a:r>
            <a:r>
              <a:rPr lang="ko-KR" altLang="en-US" spc="0" dirty="0">
                <a:latin typeface="+mn-ea"/>
                <a:ea typeface="+mn-ea"/>
                <a:cs typeface="Calibri" pitchFamily="34" charset="0"/>
              </a:rPr>
              <a:t>상용망을 이용한 </a:t>
            </a:r>
            <a:r>
              <a:rPr lang="en-US" altLang="ko-KR" spc="0" dirty="0">
                <a:latin typeface="+mn-ea"/>
                <a:ea typeface="+mn-ea"/>
                <a:cs typeface="Calibri" pitchFamily="34" charset="0"/>
              </a:rPr>
              <a:t>KHNP </a:t>
            </a:r>
            <a:r>
              <a:rPr lang="ko-KR" altLang="en-US" spc="0" dirty="0" err="1">
                <a:latin typeface="+mn-ea"/>
                <a:ea typeface="+mn-ea"/>
                <a:cs typeface="Calibri" pitchFamily="34" charset="0"/>
              </a:rPr>
              <a:t>원격협진</a:t>
            </a:r>
            <a:r>
              <a:rPr lang="ko-KR" altLang="en-US" spc="0" dirty="0">
                <a:latin typeface="+mn-ea"/>
                <a:ea typeface="+mn-ea"/>
                <a:cs typeface="Calibri" pitchFamily="34" charset="0"/>
              </a:rPr>
              <a:t> 가능성 조사 연구</a:t>
            </a:r>
            <a:endParaRPr lang="en-US" altLang="ko-KR" spc="0" dirty="0">
              <a:latin typeface="+mn-ea"/>
              <a:ea typeface="+mn-ea"/>
              <a:cs typeface="Calibri" pitchFamily="34" charset="0"/>
            </a:endParaRPr>
          </a:p>
          <a:p>
            <a:pPr>
              <a:lnSpc>
                <a:spcPts val="2400"/>
              </a:lnSpc>
            </a:pPr>
            <a:endParaRPr lang="en-US" altLang="ko-KR" spc="0" dirty="0">
              <a:latin typeface="+mn-ea"/>
              <a:ea typeface="+mn-ea"/>
              <a:cs typeface="Calibri" pitchFamily="34" charset="0"/>
            </a:endParaRP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ko-KR" altLang="en-US" spc="0" dirty="0">
                <a:latin typeface="+mn-ea"/>
                <a:ea typeface="+mn-ea"/>
                <a:cs typeface="Calibri" pitchFamily="34" charset="0"/>
              </a:rPr>
              <a:t>연구목표 </a:t>
            </a:r>
            <a:r>
              <a:rPr lang="en-US" altLang="ko-KR" spc="0" dirty="0">
                <a:latin typeface="+mn-ea"/>
                <a:ea typeface="+mn-ea"/>
                <a:cs typeface="Calibri" pitchFamily="34" charset="0"/>
              </a:rPr>
              <a:t>: </a:t>
            </a:r>
            <a:r>
              <a:rPr lang="ko-KR" altLang="en-US" spc="0" dirty="0">
                <a:solidFill>
                  <a:srgbClr val="0070C0"/>
                </a:solidFill>
                <a:latin typeface="+mn-ea"/>
                <a:ea typeface="+mn-ea"/>
                <a:cs typeface="Calibri" pitchFamily="34" charset="0"/>
              </a:rPr>
              <a:t>상용망을 이용한 한수원 </a:t>
            </a:r>
            <a:r>
              <a:rPr lang="ko-KR" altLang="en-US" spc="0" dirty="0" err="1">
                <a:solidFill>
                  <a:srgbClr val="0070C0"/>
                </a:solidFill>
                <a:latin typeface="+mn-ea"/>
                <a:ea typeface="+mn-ea"/>
                <a:cs typeface="Calibri" pitchFamily="34" charset="0"/>
              </a:rPr>
              <a:t>원격협진</a:t>
            </a:r>
            <a:r>
              <a:rPr lang="ko-KR" altLang="en-US" spc="0" dirty="0">
                <a:solidFill>
                  <a:srgbClr val="0070C0"/>
                </a:solidFill>
                <a:latin typeface="+mn-ea"/>
                <a:ea typeface="+mn-ea"/>
                <a:cs typeface="Calibri" pitchFamily="34" charset="0"/>
              </a:rPr>
              <a:t> 가능성 조사</a:t>
            </a:r>
            <a:endParaRPr lang="en-US" altLang="ko-KR" spc="0" dirty="0">
              <a:solidFill>
                <a:srgbClr val="0070C0"/>
              </a:solidFill>
              <a:latin typeface="+mn-ea"/>
              <a:ea typeface="+mn-ea"/>
              <a:cs typeface="Calibri" pitchFamily="34" charset="0"/>
            </a:endParaRPr>
          </a:p>
          <a:p>
            <a:pPr marL="468000" indent="-468000">
              <a:lnSpc>
                <a:spcPts val="2400"/>
              </a:lnSpc>
              <a:buNone/>
            </a:pPr>
            <a:endParaRPr lang="en-US" altLang="ko-KR" sz="1800" spc="0" dirty="0">
              <a:latin typeface="+mn-ea"/>
              <a:ea typeface="+mn-ea"/>
              <a:cs typeface="Calibri" pitchFamily="34" charset="0"/>
            </a:endParaRP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ko-KR" altLang="en-US" spc="0" dirty="0">
                <a:latin typeface="+mn-ea"/>
                <a:ea typeface="+mn-ea"/>
                <a:cs typeface="Calibri" pitchFamily="34" charset="0"/>
              </a:rPr>
              <a:t>연구기간 </a:t>
            </a:r>
            <a:r>
              <a:rPr lang="en-US" altLang="ko-KR" spc="0" dirty="0">
                <a:latin typeface="+mn-ea"/>
                <a:ea typeface="+mn-ea"/>
                <a:cs typeface="Calibri" pitchFamily="34" charset="0"/>
              </a:rPr>
              <a:t>: 2023.10.1. ~ 2024.3.31. </a:t>
            </a:r>
            <a:r>
              <a:rPr lang="en-US" altLang="ko-KR" spc="0" dirty="0">
                <a:solidFill>
                  <a:srgbClr val="0070C0"/>
                </a:solidFill>
                <a:latin typeface="+mn-ea"/>
                <a:ea typeface="+mn-ea"/>
                <a:cs typeface="Calibri" pitchFamily="34" charset="0"/>
              </a:rPr>
              <a:t>(6</a:t>
            </a:r>
            <a:r>
              <a:rPr lang="ko-KR" altLang="en-US" spc="0" dirty="0">
                <a:solidFill>
                  <a:srgbClr val="0070C0"/>
                </a:solidFill>
                <a:latin typeface="+mn-ea"/>
                <a:ea typeface="+mn-ea"/>
                <a:cs typeface="Calibri" pitchFamily="34" charset="0"/>
              </a:rPr>
              <a:t>개월</a:t>
            </a:r>
            <a:r>
              <a:rPr lang="en-US" altLang="ko-KR" spc="0" dirty="0">
                <a:solidFill>
                  <a:srgbClr val="0070C0"/>
                </a:solidFill>
                <a:latin typeface="+mn-ea"/>
                <a:ea typeface="+mn-ea"/>
                <a:cs typeface="Calibri" pitchFamily="34" charset="0"/>
              </a:rPr>
              <a:t>)</a:t>
            </a:r>
          </a:p>
          <a:p>
            <a:pPr>
              <a:lnSpc>
                <a:spcPts val="2400"/>
              </a:lnSpc>
              <a:spcBef>
                <a:spcPts val="1200"/>
              </a:spcBef>
            </a:pPr>
            <a:endParaRPr lang="en-US" altLang="ko-KR" spc="0" dirty="0">
              <a:latin typeface="+mn-ea"/>
              <a:ea typeface="+mn-ea"/>
              <a:cs typeface="Calibri" pitchFamily="34" charset="0"/>
            </a:endParaRP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ko-KR" altLang="en-US" spc="0" dirty="0">
                <a:latin typeface="+mn-ea"/>
                <a:ea typeface="+mn-ea"/>
                <a:cs typeface="Calibri" pitchFamily="34" charset="0"/>
              </a:rPr>
              <a:t>연구과제비 </a:t>
            </a:r>
            <a:r>
              <a:rPr lang="en-US" altLang="ko-KR" spc="0" dirty="0">
                <a:latin typeface="+mn-ea"/>
                <a:ea typeface="+mn-ea"/>
                <a:cs typeface="Calibri" pitchFamily="34" charset="0"/>
              </a:rPr>
              <a:t>: 48 </a:t>
            </a:r>
            <a:r>
              <a:rPr lang="ko-KR" altLang="en-US" spc="0" dirty="0">
                <a:latin typeface="+mn-ea"/>
                <a:ea typeface="+mn-ea"/>
                <a:cs typeface="Calibri" pitchFamily="34" charset="0"/>
              </a:rPr>
              <a:t>백만원 </a:t>
            </a:r>
            <a:r>
              <a:rPr lang="en-US" altLang="ko-KR" sz="1800" b="0" spc="0" dirty="0">
                <a:latin typeface="+mn-ea"/>
                <a:ea typeface="+mn-ea"/>
                <a:cs typeface="Calibri" pitchFamily="34" charset="0"/>
              </a:rPr>
              <a:t>(</a:t>
            </a:r>
            <a:r>
              <a:rPr lang="ko-KR" altLang="en-US" sz="1800" b="0" spc="0" dirty="0" err="1">
                <a:latin typeface="+mn-ea"/>
                <a:ea typeface="+mn-ea"/>
                <a:cs typeface="Calibri" pitchFamily="34" charset="0"/>
              </a:rPr>
              <a:t>내부인건비</a:t>
            </a:r>
            <a:r>
              <a:rPr lang="ko-KR" altLang="en-US" sz="1800" b="0" spc="0" dirty="0">
                <a:latin typeface="+mn-ea"/>
                <a:ea typeface="+mn-ea"/>
                <a:cs typeface="Calibri" pitchFamily="34" charset="0"/>
              </a:rPr>
              <a:t> </a:t>
            </a:r>
            <a:r>
              <a:rPr lang="en-US" altLang="ko-KR" sz="1800" b="0" spc="0" dirty="0">
                <a:latin typeface="+mn-ea"/>
                <a:ea typeface="+mn-ea"/>
                <a:cs typeface="Calibri" pitchFamily="34" charset="0"/>
              </a:rPr>
              <a:t>97</a:t>
            </a:r>
            <a:r>
              <a:rPr lang="ko-KR" altLang="en-US" sz="1800" b="0" spc="0" dirty="0">
                <a:latin typeface="+mn-ea"/>
                <a:ea typeface="+mn-ea"/>
                <a:cs typeface="Calibri" pitchFamily="34" charset="0"/>
              </a:rPr>
              <a:t>백만원 제외</a:t>
            </a:r>
            <a:r>
              <a:rPr lang="en-US" altLang="ko-KR" sz="1800" b="0" spc="0" dirty="0">
                <a:latin typeface="+mn-ea"/>
                <a:ea typeface="+mn-ea"/>
                <a:cs typeface="Calibri" pitchFamily="34" charset="0"/>
              </a:rPr>
              <a:t>, </a:t>
            </a:r>
            <a:r>
              <a:rPr lang="ko-KR" altLang="en-US" sz="1800" b="0" spc="0" dirty="0">
                <a:latin typeface="+mn-ea"/>
                <a:ea typeface="+mn-ea"/>
                <a:cs typeface="Calibri" pitchFamily="34" charset="0"/>
              </a:rPr>
              <a:t>위탁 연구비 없음</a:t>
            </a:r>
            <a:r>
              <a:rPr lang="en-US" altLang="ko-KR" sz="1800" b="0" spc="0" dirty="0">
                <a:latin typeface="+mn-ea"/>
                <a:ea typeface="+mn-ea"/>
                <a:cs typeface="Calibri" pitchFamily="34" charset="0"/>
              </a:rPr>
              <a:t>)</a:t>
            </a:r>
          </a:p>
          <a:p>
            <a:pPr marL="0" indent="0">
              <a:lnSpc>
                <a:spcPts val="2400"/>
              </a:lnSpc>
              <a:buNone/>
            </a:pPr>
            <a:endParaRPr lang="en-US" altLang="ko-KR" spc="0" dirty="0">
              <a:latin typeface="+mn-ea"/>
              <a:ea typeface="+mn-ea"/>
              <a:cs typeface="Calibri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ko-KR" altLang="en-US" spc="0" dirty="0">
                <a:latin typeface="+mn-ea"/>
                <a:ea typeface="+mn-ea"/>
                <a:cs typeface="Calibri" pitchFamily="34" charset="0"/>
              </a:rPr>
              <a:t>제안</a:t>
            </a:r>
            <a:r>
              <a:rPr lang="en-US" altLang="ko-KR" spc="0" dirty="0">
                <a:latin typeface="+mn-ea"/>
                <a:ea typeface="+mn-ea"/>
                <a:cs typeface="Calibri" pitchFamily="34" charset="0"/>
              </a:rPr>
              <a:t>/</a:t>
            </a:r>
            <a:r>
              <a:rPr lang="ko-KR" altLang="en-US" spc="0" dirty="0">
                <a:latin typeface="+mn-ea"/>
                <a:ea typeface="+mn-ea"/>
                <a:cs typeface="Calibri" pitchFamily="34" charset="0"/>
              </a:rPr>
              <a:t>수행</a:t>
            </a:r>
            <a:r>
              <a:rPr lang="en-US" altLang="ko-KR" spc="0" dirty="0">
                <a:latin typeface="+mn-ea"/>
                <a:ea typeface="+mn-ea"/>
                <a:cs typeface="Calibri" pitchFamily="34" charset="0"/>
              </a:rPr>
              <a:t>/</a:t>
            </a:r>
            <a:r>
              <a:rPr lang="ko-KR" altLang="en-US" spc="0" dirty="0">
                <a:latin typeface="+mn-ea"/>
                <a:ea typeface="+mn-ea"/>
                <a:cs typeface="Calibri" pitchFamily="34" charset="0"/>
              </a:rPr>
              <a:t>활용 부서 </a:t>
            </a:r>
            <a:r>
              <a:rPr lang="en-US" altLang="ko-KR" spc="0" dirty="0">
                <a:latin typeface="+mn-ea"/>
                <a:ea typeface="+mn-ea"/>
                <a:cs typeface="Calibri" pitchFamily="34" charset="0"/>
              </a:rPr>
              <a:t>: </a:t>
            </a:r>
            <a:r>
              <a:rPr lang="ko-KR" altLang="en-US" spc="0" dirty="0">
                <a:latin typeface="+mn-ea"/>
                <a:ea typeface="+mn-ea"/>
                <a:cs typeface="Calibri" pitchFamily="34" charset="0"/>
              </a:rPr>
              <a:t>방사선보건원 </a:t>
            </a:r>
            <a:r>
              <a:rPr lang="ko-KR" altLang="en-US" spc="0" dirty="0" err="1">
                <a:latin typeface="+mn-ea"/>
                <a:ea typeface="+mn-ea"/>
                <a:cs typeface="Calibri" pitchFamily="34" charset="0"/>
              </a:rPr>
              <a:t>보건의료부</a:t>
            </a:r>
            <a:endParaRPr lang="ko-KR" altLang="en-US" spc="0" dirty="0">
              <a:latin typeface="+mn-ea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7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0" y="836712"/>
            <a:ext cx="9144000" cy="554461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ko-KR" altLang="en-US" dirty="0">
                <a:latin typeface="+mn-lt"/>
                <a:cs typeface="Calibri" pitchFamily="34" charset="0"/>
              </a:rPr>
              <a:t>코로나</a:t>
            </a:r>
            <a:r>
              <a:rPr lang="en-US" altLang="ko-KR" dirty="0">
                <a:latin typeface="+mn-lt"/>
                <a:cs typeface="Calibri" pitchFamily="34" charset="0"/>
              </a:rPr>
              <a:t>19 </a:t>
            </a:r>
            <a:r>
              <a:rPr lang="ko-KR" altLang="en-US" dirty="0">
                <a:latin typeface="+mn-lt"/>
                <a:cs typeface="Calibri" pitchFamily="34" charset="0"/>
              </a:rPr>
              <a:t>전염병 사태 이후 </a:t>
            </a:r>
            <a:r>
              <a:rPr lang="ko-KR" altLang="en-US" dirty="0" err="1">
                <a:solidFill>
                  <a:srgbClr val="0070C0"/>
                </a:solidFill>
                <a:latin typeface="+mn-lt"/>
                <a:cs typeface="Calibri" pitchFamily="34" charset="0"/>
              </a:rPr>
              <a:t>비대면</a:t>
            </a:r>
            <a:r>
              <a:rPr lang="ko-KR" altLang="en-US" dirty="0">
                <a:solidFill>
                  <a:srgbClr val="0070C0"/>
                </a:solidFill>
                <a:latin typeface="+mn-lt"/>
                <a:cs typeface="Calibri" pitchFamily="34" charset="0"/>
              </a:rPr>
              <a:t> 원격의료 니즈 증가</a:t>
            </a:r>
            <a:endParaRPr lang="en-US" altLang="ko-KR" dirty="0">
              <a:solidFill>
                <a:srgbClr val="0070C0"/>
              </a:solidFill>
              <a:latin typeface="+mn-lt"/>
              <a:cs typeface="Calibri" pitchFamily="34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ko-KR" sz="1000" dirty="0">
              <a:latin typeface="+mn-lt"/>
            </a:endParaRPr>
          </a:p>
          <a:p>
            <a:pPr>
              <a:lnSpc>
                <a:spcPts val="2500"/>
              </a:lnSpc>
            </a:pPr>
            <a:r>
              <a:rPr lang="ko-KR" altLang="en-US" dirty="0">
                <a:solidFill>
                  <a:srgbClr val="0070C0"/>
                </a:solidFill>
              </a:rPr>
              <a:t>제</a:t>
            </a:r>
            <a:r>
              <a:rPr lang="en-US" altLang="ko-KR" dirty="0">
                <a:solidFill>
                  <a:srgbClr val="0070C0"/>
                </a:solidFill>
              </a:rPr>
              <a:t>2</a:t>
            </a:r>
            <a:r>
              <a:rPr lang="ko-KR" altLang="en-US" dirty="0">
                <a:solidFill>
                  <a:srgbClr val="0070C0"/>
                </a:solidFill>
              </a:rPr>
              <a:t>의 코로나 </a:t>
            </a:r>
            <a:r>
              <a:rPr lang="ko-KR" altLang="en-US" dirty="0"/>
              <a:t>전염병 대비 원격의료로 보건의료 </a:t>
            </a:r>
            <a:r>
              <a:rPr lang="ko-KR" altLang="en-US" dirty="0">
                <a:solidFill>
                  <a:srgbClr val="0070C0"/>
                </a:solidFill>
              </a:rPr>
              <a:t>비상 대응력 강화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lnSpc>
                <a:spcPts val="2500"/>
              </a:lnSpc>
              <a:buNone/>
            </a:pPr>
            <a:r>
              <a:rPr lang="en-US" altLang="ko-KR" dirty="0"/>
              <a:t>   </a:t>
            </a:r>
            <a:r>
              <a:rPr lang="en-US" altLang="ko-KR" sz="1800" dirty="0"/>
              <a:t>- </a:t>
            </a:r>
            <a:r>
              <a:rPr lang="ko-KR" altLang="en-US" sz="1800" dirty="0"/>
              <a:t>보건복지부 </a:t>
            </a:r>
            <a:r>
              <a:rPr lang="en-US" altLang="ko-KR" sz="1800" dirty="0"/>
              <a:t>2023</a:t>
            </a:r>
            <a:r>
              <a:rPr lang="ko-KR" altLang="en-US" sz="1800" dirty="0"/>
              <a:t>년 </a:t>
            </a:r>
            <a:r>
              <a:rPr lang="ko-KR" altLang="en-US" sz="1800" dirty="0" err="1"/>
              <a:t>원격협진</a:t>
            </a:r>
            <a:r>
              <a:rPr lang="ko-KR" altLang="en-US" sz="1800" dirty="0"/>
              <a:t> 시범사업 추진</a:t>
            </a:r>
            <a:r>
              <a:rPr lang="en-US" altLang="ko-KR" sz="1800" dirty="0"/>
              <a:t>(2023.5.4. ~ 2023.12.15.)</a:t>
            </a:r>
          </a:p>
          <a:p>
            <a:pPr marL="0" indent="0">
              <a:lnSpc>
                <a:spcPts val="2500"/>
              </a:lnSpc>
              <a:buNone/>
            </a:pPr>
            <a:r>
              <a:rPr lang="en-US" altLang="ko-KR" sz="1800" dirty="0"/>
              <a:t>   - </a:t>
            </a:r>
            <a:r>
              <a:rPr lang="ko-KR" altLang="en-US" sz="1800" dirty="0" err="1"/>
              <a:t>사내외</a:t>
            </a:r>
            <a:r>
              <a:rPr lang="ko-KR" altLang="en-US" sz="1800" dirty="0"/>
              <a:t> 보안 네트워크 고려한 </a:t>
            </a:r>
            <a:r>
              <a:rPr lang="ko-KR" altLang="en-US" sz="1800" dirty="0" err="1"/>
              <a:t>원격협진</a:t>
            </a:r>
            <a:r>
              <a:rPr lang="ko-KR" altLang="en-US" sz="1800" dirty="0"/>
              <a:t> 가능성 조사</a:t>
            </a:r>
            <a:endParaRPr lang="en-US" altLang="ko-KR" sz="1800" dirty="0"/>
          </a:p>
          <a:p>
            <a:pPr marL="0" indent="0">
              <a:lnSpc>
                <a:spcPts val="2500"/>
              </a:lnSpc>
              <a:buNone/>
            </a:pPr>
            <a:endParaRPr lang="en-US" altLang="ko-KR" sz="1000" dirty="0">
              <a:solidFill>
                <a:srgbClr val="FF0000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dirty="0"/>
              <a:t>사업소 지형 특성상 교통 접근성이 떨어지는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/>
              <a:t>격오지로 인해  </a:t>
            </a:r>
            <a:endParaRPr lang="en-US" altLang="ko-KR" dirty="0"/>
          </a:p>
          <a:p>
            <a:pPr marL="0" indent="0">
              <a:lnSpc>
                <a:spcPts val="2500"/>
              </a:lnSpc>
              <a:buNone/>
            </a:pPr>
            <a:r>
              <a:rPr lang="en-US" altLang="ko-KR" dirty="0">
                <a:solidFill>
                  <a:srgbClr val="0070C0"/>
                </a:solidFill>
              </a:rPr>
              <a:t>    </a:t>
            </a:r>
            <a:r>
              <a:rPr lang="ko-KR" altLang="en-US" dirty="0">
                <a:solidFill>
                  <a:srgbClr val="0070C0"/>
                </a:solidFill>
              </a:rPr>
              <a:t>상급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대학병원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r>
              <a:rPr lang="ko-KR" altLang="en-US" dirty="0">
                <a:solidFill>
                  <a:srgbClr val="0070C0"/>
                </a:solidFill>
              </a:rPr>
              <a:t>기관 전문 의료복지 사각지대 해소  </a:t>
            </a:r>
            <a:r>
              <a:rPr lang="ko-KR" altLang="en-US" dirty="0"/>
              <a:t>필요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sz="1800" dirty="0"/>
              <a:t>   - “</a:t>
            </a:r>
            <a:r>
              <a:rPr lang="ko-KR" altLang="en-US" sz="1800" dirty="0"/>
              <a:t>의료 인프라 열악에 따른 원전 종사자의 기피현상</a:t>
            </a:r>
            <a:r>
              <a:rPr lang="en-US" altLang="ko-KR" sz="1600" dirty="0"/>
              <a:t>”(KHNP </a:t>
            </a:r>
            <a:r>
              <a:rPr lang="ko-KR" altLang="en-US" sz="1600" dirty="0"/>
              <a:t>안전문화 평가보고서</a:t>
            </a:r>
            <a:r>
              <a:rPr lang="en-US" altLang="ko-KR" sz="1600" dirty="0"/>
              <a:t>)</a:t>
            </a:r>
          </a:p>
          <a:p>
            <a:pPr>
              <a:lnSpc>
                <a:spcPts val="2500"/>
              </a:lnSpc>
              <a:buNone/>
            </a:pPr>
            <a:endParaRPr lang="en-US" altLang="ko-KR" dirty="0"/>
          </a:p>
          <a:p>
            <a:pPr>
              <a:lnSpc>
                <a:spcPts val="2500"/>
              </a:lnSpc>
            </a:pPr>
            <a:r>
              <a:rPr lang="ko-KR" altLang="en-US" dirty="0">
                <a:solidFill>
                  <a:srgbClr val="0070C0"/>
                </a:solidFill>
              </a:rPr>
              <a:t>정부</a:t>
            </a:r>
            <a:r>
              <a:rPr lang="en-US" altLang="ko-KR" dirty="0">
                <a:solidFill>
                  <a:srgbClr val="0070C0"/>
                </a:solidFill>
              </a:rPr>
              <a:t>, “</a:t>
            </a:r>
            <a:r>
              <a:rPr lang="ko-KR" altLang="en-US" dirty="0">
                <a:solidFill>
                  <a:srgbClr val="0070C0"/>
                </a:solidFill>
              </a:rPr>
              <a:t>디지털 헬스케어 서비스 산업 육성 전략</a:t>
            </a:r>
            <a:r>
              <a:rPr lang="en-US" altLang="ko-KR" dirty="0">
                <a:solidFill>
                  <a:srgbClr val="0070C0"/>
                </a:solidFill>
              </a:rPr>
              <a:t>”</a:t>
            </a:r>
            <a:r>
              <a:rPr lang="ko-KR" altLang="en-US" dirty="0">
                <a:solidFill>
                  <a:srgbClr val="0070C0"/>
                </a:solidFill>
              </a:rPr>
              <a:t> 발표 </a:t>
            </a:r>
            <a:r>
              <a:rPr lang="ko-KR" altLang="en-US" dirty="0"/>
              <a:t>로 관련 기술 선점 필요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dirty="0"/>
              <a:t>   </a:t>
            </a:r>
            <a:r>
              <a:rPr lang="en-US" altLang="ko-KR" sz="1800" dirty="0"/>
              <a:t>- </a:t>
            </a:r>
            <a:r>
              <a:rPr lang="ko-KR" altLang="en-US" sz="1800" dirty="0"/>
              <a:t>제 </a:t>
            </a:r>
            <a:r>
              <a:rPr lang="en-US" altLang="ko-KR" sz="1800" dirty="0"/>
              <a:t>19</a:t>
            </a:r>
            <a:r>
              <a:rPr lang="ko-KR" altLang="en-US" sz="1800" dirty="0"/>
              <a:t>차 혁신성장 빅</a:t>
            </a:r>
            <a:r>
              <a:rPr lang="en-US" altLang="ko-KR" sz="1800" dirty="0"/>
              <a:t>3 </a:t>
            </a:r>
            <a:r>
              <a:rPr lang="ko-KR" altLang="en-US" sz="1800" dirty="0"/>
              <a:t>추진회의를 통해 디지털 헬스케어 서비스 산업을</a:t>
            </a:r>
            <a:endParaRPr lang="en-US" altLang="ko-KR" sz="1800" dirty="0"/>
          </a:p>
          <a:p>
            <a:pPr>
              <a:lnSpc>
                <a:spcPts val="2500"/>
              </a:lnSpc>
              <a:buNone/>
            </a:pPr>
            <a:r>
              <a:rPr lang="en-US" altLang="ko-KR" sz="1800" dirty="0"/>
              <a:t>      </a:t>
            </a:r>
            <a:r>
              <a:rPr lang="ko-KR" altLang="en-US" sz="1800" dirty="0">
                <a:solidFill>
                  <a:schemeClr val="accent1"/>
                </a:solidFill>
              </a:rPr>
              <a:t>미래 성장 동력 </a:t>
            </a:r>
            <a:r>
              <a:rPr lang="ko-KR" altLang="en-US" sz="1800" dirty="0"/>
              <a:t>으로 지원하기 위한 전략 발표</a:t>
            </a:r>
            <a:r>
              <a:rPr lang="en-US" altLang="ko-KR" sz="1800" dirty="0"/>
              <a:t>(2022.2.24)</a:t>
            </a:r>
          </a:p>
          <a:p>
            <a:pPr>
              <a:lnSpc>
                <a:spcPts val="2500"/>
              </a:lnSpc>
              <a:buNone/>
            </a:pP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8360" y="68527"/>
            <a:ext cx="7886700" cy="55767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Ⅱ</a:t>
            </a:r>
            <a:r>
              <a:rPr lang="en-US" altLang="ko-KR" dirty="0">
                <a:solidFill>
                  <a:srgbClr val="0000FF"/>
                </a:solidFill>
              </a:rPr>
              <a:t>. </a:t>
            </a:r>
            <a:r>
              <a:rPr lang="ko-KR" altLang="en-US" dirty="0">
                <a:solidFill>
                  <a:srgbClr val="0000FF"/>
                </a:solidFill>
              </a:rPr>
              <a:t>연구개발 현황 및 필요성</a:t>
            </a:r>
            <a:r>
              <a:rPr lang="en-US" altLang="ko-KR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ko-KR" altLang="en-US" b="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50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8360" y="68527"/>
            <a:ext cx="7886700" cy="55767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Ⅱ</a:t>
            </a:r>
            <a:r>
              <a:rPr lang="en-US" altLang="ko-KR" dirty="0">
                <a:solidFill>
                  <a:srgbClr val="0000FF"/>
                </a:solidFill>
              </a:rPr>
              <a:t>. </a:t>
            </a:r>
            <a:r>
              <a:rPr lang="ko-KR" altLang="en-US" dirty="0">
                <a:solidFill>
                  <a:srgbClr val="0000FF"/>
                </a:solidFill>
              </a:rPr>
              <a:t>연구개발 현황 및 필요성</a:t>
            </a:r>
            <a:r>
              <a:rPr lang="en-US" altLang="ko-KR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ko-KR" altLang="en-US" b="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23850" y="764704"/>
            <a:ext cx="8569325" cy="504056"/>
          </a:xfrm>
        </p:spPr>
        <p:txBody>
          <a:bodyPr/>
          <a:lstStyle/>
          <a:p>
            <a:r>
              <a:rPr lang="ko-KR" altLang="en-US" dirty="0" err="1"/>
              <a:t>원격협진</a:t>
            </a:r>
            <a:r>
              <a:rPr lang="ko-KR" altLang="en-US" dirty="0"/>
              <a:t> 의료모형</a:t>
            </a:r>
            <a:r>
              <a:rPr lang="en-US" altLang="ko-KR" dirty="0"/>
              <a:t>(</a:t>
            </a:r>
            <a:r>
              <a:rPr lang="ko-KR" altLang="en-US" dirty="0"/>
              <a:t>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75057CA-EC9D-4801-8E04-438FE358FA47}"/>
              </a:ext>
            </a:extLst>
          </p:cNvPr>
          <p:cNvSpPr/>
          <p:nvPr/>
        </p:nvSpPr>
        <p:spPr>
          <a:xfrm>
            <a:off x="934963" y="1409595"/>
            <a:ext cx="3060867" cy="1836520"/>
          </a:xfrm>
          <a:custGeom>
            <a:avLst/>
            <a:gdLst>
              <a:gd name="connsiteX0" fmla="*/ 0 w 3060867"/>
              <a:gd name="connsiteY0" fmla="*/ 183652 h 1836520"/>
              <a:gd name="connsiteX1" fmla="*/ 183652 w 3060867"/>
              <a:gd name="connsiteY1" fmla="*/ 0 h 1836520"/>
              <a:gd name="connsiteX2" fmla="*/ 2877215 w 3060867"/>
              <a:gd name="connsiteY2" fmla="*/ 0 h 1836520"/>
              <a:gd name="connsiteX3" fmla="*/ 3060867 w 3060867"/>
              <a:gd name="connsiteY3" fmla="*/ 183652 h 1836520"/>
              <a:gd name="connsiteX4" fmla="*/ 3060867 w 3060867"/>
              <a:gd name="connsiteY4" fmla="*/ 1652868 h 1836520"/>
              <a:gd name="connsiteX5" fmla="*/ 2877215 w 3060867"/>
              <a:gd name="connsiteY5" fmla="*/ 1836520 h 1836520"/>
              <a:gd name="connsiteX6" fmla="*/ 183652 w 3060867"/>
              <a:gd name="connsiteY6" fmla="*/ 1836520 h 1836520"/>
              <a:gd name="connsiteX7" fmla="*/ 0 w 3060867"/>
              <a:gd name="connsiteY7" fmla="*/ 1652868 h 1836520"/>
              <a:gd name="connsiteX8" fmla="*/ 0 w 3060867"/>
              <a:gd name="connsiteY8" fmla="*/ 183652 h 183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60867" h="1836520">
                <a:moveTo>
                  <a:pt x="0" y="183652"/>
                </a:moveTo>
                <a:cubicBezTo>
                  <a:pt x="0" y="82224"/>
                  <a:pt x="82224" y="0"/>
                  <a:pt x="183652" y="0"/>
                </a:cubicBezTo>
                <a:lnTo>
                  <a:pt x="2877215" y="0"/>
                </a:lnTo>
                <a:cubicBezTo>
                  <a:pt x="2978643" y="0"/>
                  <a:pt x="3060867" y="82224"/>
                  <a:pt x="3060867" y="183652"/>
                </a:cubicBezTo>
                <a:lnTo>
                  <a:pt x="3060867" y="1652868"/>
                </a:lnTo>
                <a:cubicBezTo>
                  <a:pt x="3060867" y="1754296"/>
                  <a:pt x="2978643" y="1836520"/>
                  <a:pt x="2877215" y="1836520"/>
                </a:cubicBezTo>
                <a:lnTo>
                  <a:pt x="183652" y="1836520"/>
                </a:lnTo>
                <a:cubicBezTo>
                  <a:pt x="82224" y="1836520"/>
                  <a:pt x="0" y="1754296"/>
                  <a:pt x="0" y="1652868"/>
                </a:cubicBezTo>
                <a:lnTo>
                  <a:pt x="0" y="18365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0950" tIns="190950" rIns="190950" bIns="190950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3600" dirty="0"/>
              <a:t>발전소</a:t>
            </a:r>
            <a:r>
              <a:rPr lang="ko-KR" altLang="en-US" sz="3600" kern="1200" dirty="0"/>
              <a:t> 환자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440ADC92-E7FE-4823-838F-DBDCD5356CBD}"/>
              </a:ext>
            </a:extLst>
          </p:cNvPr>
          <p:cNvSpPr/>
          <p:nvPr/>
        </p:nvSpPr>
        <p:spPr>
          <a:xfrm rot="5400000">
            <a:off x="2195436" y="3425484"/>
            <a:ext cx="648903" cy="759095"/>
          </a:xfrm>
          <a:custGeom>
            <a:avLst/>
            <a:gdLst>
              <a:gd name="connsiteX0" fmla="*/ 0 w 648903"/>
              <a:gd name="connsiteY0" fmla="*/ 151819 h 759095"/>
              <a:gd name="connsiteX1" fmla="*/ 324452 w 648903"/>
              <a:gd name="connsiteY1" fmla="*/ 151819 h 759095"/>
              <a:gd name="connsiteX2" fmla="*/ 324452 w 648903"/>
              <a:gd name="connsiteY2" fmla="*/ 0 h 759095"/>
              <a:gd name="connsiteX3" fmla="*/ 648903 w 648903"/>
              <a:gd name="connsiteY3" fmla="*/ 379548 h 759095"/>
              <a:gd name="connsiteX4" fmla="*/ 324452 w 648903"/>
              <a:gd name="connsiteY4" fmla="*/ 759095 h 759095"/>
              <a:gd name="connsiteX5" fmla="*/ 324452 w 648903"/>
              <a:gd name="connsiteY5" fmla="*/ 607276 h 759095"/>
              <a:gd name="connsiteX6" fmla="*/ 0 w 648903"/>
              <a:gd name="connsiteY6" fmla="*/ 607276 h 759095"/>
              <a:gd name="connsiteX7" fmla="*/ 0 w 648903"/>
              <a:gd name="connsiteY7" fmla="*/ 151819 h 75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8903" h="759095">
                <a:moveTo>
                  <a:pt x="0" y="151819"/>
                </a:moveTo>
                <a:lnTo>
                  <a:pt x="324452" y="151819"/>
                </a:lnTo>
                <a:lnTo>
                  <a:pt x="324452" y="0"/>
                </a:lnTo>
                <a:lnTo>
                  <a:pt x="648903" y="379548"/>
                </a:lnTo>
                <a:lnTo>
                  <a:pt x="324452" y="759095"/>
                </a:lnTo>
                <a:lnTo>
                  <a:pt x="324452" y="607276"/>
                </a:lnTo>
                <a:lnTo>
                  <a:pt x="0" y="607276"/>
                </a:lnTo>
                <a:lnTo>
                  <a:pt x="0" y="151819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1817" rIns="194670" bIns="151820" numCol="1" spcCol="1270" anchor="ctr" anchorCtr="0">
            <a:noAutofit/>
          </a:bodyPr>
          <a:lstStyle/>
          <a:p>
            <a:pPr marL="0" lvl="0" indent="0" algn="ctr" defTabSz="800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800" kern="120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1D193D81-069F-4052-AF9E-F841323B0D26}"/>
              </a:ext>
            </a:extLst>
          </p:cNvPr>
          <p:cNvSpPr/>
          <p:nvPr/>
        </p:nvSpPr>
        <p:spPr>
          <a:xfrm>
            <a:off x="5220177" y="1409595"/>
            <a:ext cx="3060867" cy="1836520"/>
          </a:xfrm>
          <a:custGeom>
            <a:avLst/>
            <a:gdLst>
              <a:gd name="connsiteX0" fmla="*/ 0 w 3060867"/>
              <a:gd name="connsiteY0" fmla="*/ 183652 h 1836520"/>
              <a:gd name="connsiteX1" fmla="*/ 183652 w 3060867"/>
              <a:gd name="connsiteY1" fmla="*/ 0 h 1836520"/>
              <a:gd name="connsiteX2" fmla="*/ 2877215 w 3060867"/>
              <a:gd name="connsiteY2" fmla="*/ 0 h 1836520"/>
              <a:gd name="connsiteX3" fmla="*/ 3060867 w 3060867"/>
              <a:gd name="connsiteY3" fmla="*/ 183652 h 1836520"/>
              <a:gd name="connsiteX4" fmla="*/ 3060867 w 3060867"/>
              <a:gd name="connsiteY4" fmla="*/ 1652868 h 1836520"/>
              <a:gd name="connsiteX5" fmla="*/ 2877215 w 3060867"/>
              <a:gd name="connsiteY5" fmla="*/ 1836520 h 1836520"/>
              <a:gd name="connsiteX6" fmla="*/ 183652 w 3060867"/>
              <a:gd name="connsiteY6" fmla="*/ 1836520 h 1836520"/>
              <a:gd name="connsiteX7" fmla="*/ 0 w 3060867"/>
              <a:gd name="connsiteY7" fmla="*/ 1652868 h 1836520"/>
              <a:gd name="connsiteX8" fmla="*/ 0 w 3060867"/>
              <a:gd name="connsiteY8" fmla="*/ 183652 h 183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60867" h="1836520">
                <a:moveTo>
                  <a:pt x="0" y="183652"/>
                </a:moveTo>
                <a:cubicBezTo>
                  <a:pt x="0" y="82224"/>
                  <a:pt x="82224" y="0"/>
                  <a:pt x="183652" y="0"/>
                </a:cubicBezTo>
                <a:lnTo>
                  <a:pt x="2877215" y="0"/>
                </a:lnTo>
                <a:cubicBezTo>
                  <a:pt x="2978643" y="0"/>
                  <a:pt x="3060867" y="82224"/>
                  <a:pt x="3060867" y="183652"/>
                </a:cubicBezTo>
                <a:lnTo>
                  <a:pt x="3060867" y="1652868"/>
                </a:lnTo>
                <a:cubicBezTo>
                  <a:pt x="3060867" y="1754296"/>
                  <a:pt x="2978643" y="1836520"/>
                  <a:pt x="2877215" y="1836520"/>
                </a:cubicBezTo>
                <a:lnTo>
                  <a:pt x="183652" y="1836520"/>
                </a:lnTo>
                <a:cubicBezTo>
                  <a:pt x="82224" y="1836520"/>
                  <a:pt x="0" y="1754296"/>
                  <a:pt x="0" y="1652868"/>
                </a:cubicBezTo>
                <a:lnTo>
                  <a:pt x="0" y="18365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3750088"/>
              <a:satOff val="-5627"/>
              <a:lumOff val="-915"/>
              <a:alphaOff val="0"/>
            </a:schemeClr>
          </a:fillRef>
          <a:effectRef idx="0">
            <a:schemeClr val="accent3">
              <a:hueOff val="3750088"/>
              <a:satOff val="-5627"/>
              <a:lumOff val="-91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0950" tIns="190950" rIns="190950" bIns="190950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3600" kern="1200" dirty="0"/>
              <a:t>REMC</a:t>
            </a:r>
            <a:endParaRPr lang="ko-KR" altLang="en-US" sz="3600" kern="1200" dirty="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E7790B24-71FE-4F0B-830A-8C5419DA8E0D}"/>
              </a:ext>
            </a:extLst>
          </p:cNvPr>
          <p:cNvSpPr/>
          <p:nvPr/>
        </p:nvSpPr>
        <p:spPr>
          <a:xfrm>
            <a:off x="6371061" y="3783870"/>
            <a:ext cx="759095" cy="648903"/>
          </a:xfrm>
          <a:custGeom>
            <a:avLst/>
            <a:gdLst>
              <a:gd name="connsiteX0" fmla="*/ 0 w 648903"/>
              <a:gd name="connsiteY0" fmla="*/ 151819 h 759095"/>
              <a:gd name="connsiteX1" fmla="*/ 324452 w 648903"/>
              <a:gd name="connsiteY1" fmla="*/ 151819 h 759095"/>
              <a:gd name="connsiteX2" fmla="*/ 324452 w 648903"/>
              <a:gd name="connsiteY2" fmla="*/ 0 h 759095"/>
              <a:gd name="connsiteX3" fmla="*/ 648903 w 648903"/>
              <a:gd name="connsiteY3" fmla="*/ 379548 h 759095"/>
              <a:gd name="connsiteX4" fmla="*/ 324452 w 648903"/>
              <a:gd name="connsiteY4" fmla="*/ 759095 h 759095"/>
              <a:gd name="connsiteX5" fmla="*/ 324452 w 648903"/>
              <a:gd name="connsiteY5" fmla="*/ 607276 h 759095"/>
              <a:gd name="connsiteX6" fmla="*/ 0 w 648903"/>
              <a:gd name="connsiteY6" fmla="*/ 607276 h 759095"/>
              <a:gd name="connsiteX7" fmla="*/ 0 w 648903"/>
              <a:gd name="connsiteY7" fmla="*/ 151819 h 75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8903" h="759095">
                <a:moveTo>
                  <a:pt x="519122" y="0"/>
                </a:moveTo>
                <a:lnTo>
                  <a:pt x="519122" y="379548"/>
                </a:lnTo>
                <a:lnTo>
                  <a:pt x="648903" y="379548"/>
                </a:lnTo>
                <a:lnTo>
                  <a:pt x="324451" y="759095"/>
                </a:lnTo>
                <a:lnTo>
                  <a:pt x="0" y="379548"/>
                </a:lnTo>
                <a:lnTo>
                  <a:pt x="129781" y="379548"/>
                </a:lnTo>
                <a:lnTo>
                  <a:pt x="129781" y="0"/>
                </a:lnTo>
                <a:lnTo>
                  <a:pt x="519122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5625132"/>
              <a:satOff val="-8440"/>
              <a:lumOff val="-1373"/>
              <a:alphaOff val="0"/>
            </a:schemeClr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1820" tIns="0" rIns="151818" bIns="194671" numCol="1" spcCol="1270" anchor="ctr" anchorCtr="0">
            <a:noAutofit/>
          </a:bodyPr>
          <a:lstStyle/>
          <a:p>
            <a:pPr marL="0" lvl="0" indent="0" algn="ctr" defTabSz="9779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2200" kern="1200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514DE151-8625-4308-9EA3-0CF56F21F417}"/>
              </a:ext>
            </a:extLst>
          </p:cNvPr>
          <p:cNvSpPr/>
          <p:nvPr/>
        </p:nvSpPr>
        <p:spPr>
          <a:xfrm>
            <a:off x="5220177" y="4470462"/>
            <a:ext cx="3060867" cy="1836520"/>
          </a:xfrm>
          <a:custGeom>
            <a:avLst/>
            <a:gdLst>
              <a:gd name="connsiteX0" fmla="*/ 0 w 3060867"/>
              <a:gd name="connsiteY0" fmla="*/ 183652 h 1836520"/>
              <a:gd name="connsiteX1" fmla="*/ 183652 w 3060867"/>
              <a:gd name="connsiteY1" fmla="*/ 0 h 1836520"/>
              <a:gd name="connsiteX2" fmla="*/ 2877215 w 3060867"/>
              <a:gd name="connsiteY2" fmla="*/ 0 h 1836520"/>
              <a:gd name="connsiteX3" fmla="*/ 3060867 w 3060867"/>
              <a:gd name="connsiteY3" fmla="*/ 183652 h 1836520"/>
              <a:gd name="connsiteX4" fmla="*/ 3060867 w 3060867"/>
              <a:gd name="connsiteY4" fmla="*/ 1652868 h 1836520"/>
              <a:gd name="connsiteX5" fmla="*/ 2877215 w 3060867"/>
              <a:gd name="connsiteY5" fmla="*/ 1836520 h 1836520"/>
              <a:gd name="connsiteX6" fmla="*/ 183652 w 3060867"/>
              <a:gd name="connsiteY6" fmla="*/ 1836520 h 1836520"/>
              <a:gd name="connsiteX7" fmla="*/ 0 w 3060867"/>
              <a:gd name="connsiteY7" fmla="*/ 1652868 h 1836520"/>
              <a:gd name="connsiteX8" fmla="*/ 0 w 3060867"/>
              <a:gd name="connsiteY8" fmla="*/ 183652 h 183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60867" h="1836520">
                <a:moveTo>
                  <a:pt x="0" y="183652"/>
                </a:moveTo>
                <a:cubicBezTo>
                  <a:pt x="0" y="82224"/>
                  <a:pt x="82224" y="0"/>
                  <a:pt x="183652" y="0"/>
                </a:cubicBezTo>
                <a:lnTo>
                  <a:pt x="2877215" y="0"/>
                </a:lnTo>
                <a:cubicBezTo>
                  <a:pt x="2978643" y="0"/>
                  <a:pt x="3060867" y="82224"/>
                  <a:pt x="3060867" y="183652"/>
                </a:cubicBezTo>
                <a:lnTo>
                  <a:pt x="3060867" y="1652868"/>
                </a:lnTo>
                <a:cubicBezTo>
                  <a:pt x="3060867" y="1754296"/>
                  <a:pt x="2978643" y="1836520"/>
                  <a:pt x="2877215" y="1836520"/>
                </a:cubicBezTo>
                <a:lnTo>
                  <a:pt x="183652" y="1836520"/>
                </a:lnTo>
                <a:cubicBezTo>
                  <a:pt x="82224" y="1836520"/>
                  <a:pt x="0" y="1754296"/>
                  <a:pt x="0" y="1652868"/>
                </a:cubicBezTo>
                <a:lnTo>
                  <a:pt x="0" y="18365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7500176"/>
              <a:satOff val="-11253"/>
              <a:lumOff val="-1830"/>
              <a:alphaOff val="0"/>
            </a:schemeClr>
          </a:fillRef>
          <a:effectRef idx="0">
            <a:schemeClr val="accent3">
              <a:hueOff val="7500176"/>
              <a:satOff val="-11253"/>
              <a:lumOff val="-183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0950" tIns="190950" rIns="190950" bIns="190950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3600" dirty="0"/>
              <a:t>상급병원</a:t>
            </a:r>
            <a:endParaRPr lang="ko-KR" altLang="en-US" sz="6100" kern="1200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62550E99-CD5D-4026-A49B-0266E79CED9A}"/>
              </a:ext>
            </a:extLst>
          </p:cNvPr>
          <p:cNvSpPr/>
          <p:nvPr/>
        </p:nvSpPr>
        <p:spPr>
          <a:xfrm rot="5400000">
            <a:off x="6470978" y="3309763"/>
            <a:ext cx="559259" cy="759096"/>
          </a:xfrm>
          <a:custGeom>
            <a:avLst/>
            <a:gdLst>
              <a:gd name="connsiteX0" fmla="*/ 0 w 648903"/>
              <a:gd name="connsiteY0" fmla="*/ 151819 h 759095"/>
              <a:gd name="connsiteX1" fmla="*/ 324452 w 648903"/>
              <a:gd name="connsiteY1" fmla="*/ 151819 h 759095"/>
              <a:gd name="connsiteX2" fmla="*/ 324452 w 648903"/>
              <a:gd name="connsiteY2" fmla="*/ 0 h 759095"/>
              <a:gd name="connsiteX3" fmla="*/ 648903 w 648903"/>
              <a:gd name="connsiteY3" fmla="*/ 379548 h 759095"/>
              <a:gd name="connsiteX4" fmla="*/ 324452 w 648903"/>
              <a:gd name="connsiteY4" fmla="*/ 759095 h 759095"/>
              <a:gd name="connsiteX5" fmla="*/ 324452 w 648903"/>
              <a:gd name="connsiteY5" fmla="*/ 607276 h 759095"/>
              <a:gd name="connsiteX6" fmla="*/ 0 w 648903"/>
              <a:gd name="connsiteY6" fmla="*/ 607276 h 759095"/>
              <a:gd name="connsiteX7" fmla="*/ 0 w 648903"/>
              <a:gd name="connsiteY7" fmla="*/ 151819 h 75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8903" h="759095">
                <a:moveTo>
                  <a:pt x="648903" y="607276"/>
                </a:moveTo>
                <a:lnTo>
                  <a:pt x="324451" y="607276"/>
                </a:lnTo>
                <a:lnTo>
                  <a:pt x="324451" y="759095"/>
                </a:lnTo>
                <a:lnTo>
                  <a:pt x="0" y="379547"/>
                </a:lnTo>
                <a:lnTo>
                  <a:pt x="324451" y="0"/>
                </a:lnTo>
                <a:lnTo>
                  <a:pt x="324451" y="151819"/>
                </a:lnTo>
                <a:lnTo>
                  <a:pt x="648903" y="151819"/>
                </a:lnTo>
                <a:lnTo>
                  <a:pt x="648903" y="60727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11250264"/>
              <a:satOff val="-16880"/>
              <a:lumOff val="-2745"/>
              <a:alphaOff val="0"/>
            </a:schemeClr>
          </a:fillRef>
          <a:effectRef idx="0">
            <a:schemeClr val="accent3">
              <a:hueOff val="11250264"/>
              <a:satOff val="-16880"/>
              <a:lumOff val="-274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4671" tIns="151820" rIns="0" bIns="151819" numCol="1" spcCol="1270" anchor="ctr" anchorCtr="0">
            <a:noAutofit/>
          </a:bodyPr>
          <a:lstStyle/>
          <a:p>
            <a:pPr marL="0" lvl="0" indent="0" algn="ctr" defTabSz="9779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2200" kern="1200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DD1DAD34-3BAD-436B-A7F9-58FFD68B9112}"/>
              </a:ext>
            </a:extLst>
          </p:cNvPr>
          <p:cNvSpPr/>
          <p:nvPr/>
        </p:nvSpPr>
        <p:spPr>
          <a:xfrm>
            <a:off x="934963" y="4470462"/>
            <a:ext cx="3060867" cy="1836520"/>
          </a:xfrm>
          <a:custGeom>
            <a:avLst/>
            <a:gdLst>
              <a:gd name="connsiteX0" fmla="*/ 0 w 3060867"/>
              <a:gd name="connsiteY0" fmla="*/ 183652 h 1836520"/>
              <a:gd name="connsiteX1" fmla="*/ 183652 w 3060867"/>
              <a:gd name="connsiteY1" fmla="*/ 0 h 1836520"/>
              <a:gd name="connsiteX2" fmla="*/ 2877215 w 3060867"/>
              <a:gd name="connsiteY2" fmla="*/ 0 h 1836520"/>
              <a:gd name="connsiteX3" fmla="*/ 3060867 w 3060867"/>
              <a:gd name="connsiteY3" fmla="*/ 183652 h 1836520"/>
              <a:gd name="connsiteX4" fmla="*/ 3060867 w 3060867"/>
              <a:gd name="connsiteY4" fmla="*/ 1652868 h 1836520"/>
              <a:gd name="connsiteX5" fmla="*/ 2877215 w 3060867"/>
              <a:gd name="connsiteY5" fmla="*/ 1836520 h 1836520"/>
              <a:gd name="connsiteX6" fmla="*/ 183652 w 3060867"/>
              <a:gd name="connsiteY6" fmla="*/ 1836520 h 1836520"/>
              <a:gd name="connsiteX7" fmla="*/ 0 w 3060867"/>
              <a:gd name="connsiteY7" fmla="*/ 1652868 h 1836520"/>
              <a:gd name="connsiteX8" fmla="*/ 0 w 3060867"/>
              <a:gd name="connsiteY8" fmla="*/ 183652 h 183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60867" h="1836520">
                <a:moveTo>
                  <a:pt x="0" y="183652"/>
                </a:moveTo>
                <a:cubicBezTo>
                  <a:pt x="0" y="82224"/>
                  <a:pt x="82224" y="0"/>
                  <a:pt x="183652" y="0"/>
                </a:cubicBezTo>
                <a:lnTo>
                  <a:pt x="2877215" y="0"/>
                </a:lnTo>
                <a:cubicBezTo>
                  <a:pt x="2978643" y="0"/>
                  <a:pt x="3060867" y="82224"/>
                  <a:pt x="3060867" y="183652"/>
                </a:cubicBezTo>
                <a:lnTo>
                  <a:pt x="3060867" y="1652868"/>
                </a:lnTo>
                <a:cubicBezTo>
                  <a:pt x="3060867" y="1754296"/>
                  <a:pt x="2978643" y="1836520"/>
                  <a:pt x="2877215" y="1836520"/>
                </a:cubicBezTo>
                <a:lnTo>
                  <a:pt x="183652" y="1836520"/>
                </a:lnTo>
                <a:cubicBezTo>
                  <a:pt x="82224" y="1836520"/>
                  <a:pt x="0" y="1754296"/>
                  <a:pt x="0" y="1652868"/>
                </a:cubicBezTo>
                <a:lnTo>
                  <a:pt x="0" y="18365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11250264"/>
              <a:satOff val="-16880"/>
              <a:lumOff val="-2745"/>
              <a:alphaOff val="0"/>
            </a:schemeClr>
          </a:fillRef>
          <a:effectRef idx="0">
            <a:schemeClr val="accent3">
              <a:hueOff val="11250264"/>
              <a:satOff val="-16880"/>
              <a:lumOff val="-274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0950" tIns="190950" rIns="190950" bIns="190950" numCol="1" spcCol="1270" anchor="ctr" anchorCtr="0">
            <a:noAutofit/>
          </a:bodyPr>
          <a:lstStyle/>
          <a:p>
            <a:pPr marL="0" lvl="0" indent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3600" kern="1200" dirty="0"/>
              <a:t>지역 병원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5C68CC-0F0E-4A30-99AA-ECF5D7B1B887}"/>
              </a:ext>
            </a:extLst>
          </p:cNvPr>
          <p:cNvSpPr txBox="1"/>
          <p:nvPr/>
        </p:nvSpPr>
        <p:spPr>
          <a:xfrm>
            <a:off x="5652120" y="2780928"/>
            <a:ext cx="2154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ea"/>
                <a:ea typeface="+mn-ea"/>
              </a:rPr>
              <a:t>(</a:t>
            </a:r>
            <a:r>
              <a:rPr lang="ko-KR" altLang="en-US" sz="1400" b="1" dirty="0">
                <a:latin typeface="+mn-ea"/>
                <a:ea typeface="+mn-ea"/>
              </a:rPr>
              <a:t>상급병원 </a:t>
            </a:r>
            <a:r>
              <a:rPr lang="ko-KR" altLang="en-US" sz="1400" b="1" dirty="0" err="1">
                <a:latin typeface="+mn-ea"/>
                <a:ea typeface="+mn-ea"/>
              </a:rPr>
              <a:t>비대면</a:t>
            </a:r>
            <a:r>
              <a:rPr lang="ko-KR" altLang="en-US" sz="1400" b="1" dirty="0">
                <a:latin typeface="+mn-ea"/>
                <a:ea typeface="+mn-ea"/>
              </a:rPr>
              <a:t> 진료</a:t>
            </a:r>
            <a:r>
              <a:rPr lang="en-US" altLang="ko-KR" sz="1400" b="1" dirty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5C68CC-0F0E-4A30-99AA-ECF5D7B1B887}"/>
              </a:ext>
            </a:extLst>
          </p:cNvPr>
          <p:cNvSpPr txBox="1"/>
          <p:nvPr/>
        </p:nvSpPr>
        <p:spPr>
          <a:xfrm>
            <a:off x="1687784" y="2780928"/>
            <a:ext cx="144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ea"/>
                <a:ea typeface="+mn-ea"/>
              </a:rPr>
              <a:t>(</a:t>
            </a:r>
            <a:r>
              <a:rPr lang="ko-KR" altLang="en-US" sz="1400" b="1" dirty="0">
                <a:latin typeface="+mn-ea"/>
                <a:ea typeface="+mn-ea"/>
              </a:rPr>
              <a:t>병원 방문 진료</a:t>
            </a:r>
            <a:r>
              <a:rPr lang="en-US" altLang="ko-KR" sz="1400" b="1" dirty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5C68CC-0F0E-4A30-99AA-ECF5D7B1B887}"/>
              </a:ext>
            </a:extLst>
          </p:cNvPr>
          <p:cNvSpPr txBox="1"/>
          <p:nvPr/>
        </p:nvSpPr>
        <p:spPr>
          <a:xfrm>
            <a:off x="6084168" y="585163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ea"/>
                <a:ea typeface="+mn-ea"/>
              </a:rPr>
              <a:t>(3</a:t>
            </a:r>
            <a:r>
              <a:rPr lang="ko-KR" altLang="en-US" sz="1400" b="1" dirty="0">
                <a:latin typeface="+mn-ea"/>
                <a:ea typeface="+mn-ea"/>
              </a:rPr>
              <a:t>차 대학 병원</a:t>
            </a:r>
            <a:r>
              <a:rPr lang="en-US" altLang="ko-KR" sz="1400" b="1" dirty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9912" y="3746181"/>
            <a:ext cx="273630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sz="145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5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원격협진</a:t>
            </a:r>
            <a:r>
              <a:rPr lang="en-US" altLang="ko-KR" sz="145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5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원격모니터링</a:t>
            </a:r>
            <a:r>
              <a:rPr lang="en-US" altLang="ko-KR" sz="145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5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  <a:r>
              <a:rPr lang="en-US" altLang="ko-KR" sz="145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5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1D9E737-8954-4104-8F85-E66DCD51243F}"/>
              </a:ext>
            </a:extLst>
          </p:cNvPr>
          <p:cNvSpPr/>
          <p:nvPr/>
        </p:nvSpPr>
        <p:spPr>
          <a:xfrm>
            <a:off x="4283551" y="2076929"/>
            <a:ext cx="648903" cy="759095"/>
          </a:xfrm>
          <a:custGeom>
            <a:avLst/>
            <a:gdLst>
              <a:gd name="connsiteX0" fmla="*/ 0 w 648903"/>
              <a:gd name="connsiteY0" fmla="*/ 151819 h 759095"/>
              <a:gd name="connsiteX1" fmla="*/ 324452 w 648903"/>
              <a:gd name="connsiteY1" fmla="*/ 151819 h 759095"/>
              <a:gd name="connsiteX2" fmla="*/ 324452 w 648903"/>
              <a:gd name="connsiteY2" fmla="*/ 0 h 759095"/>
              <a:gd name="connsiteX3" fmla="*/ 648903 w 648903"/>
              <a:gd name="connsiteY3" fmla="*/ 379548 h 759095"/>
              <a:gd name="connsiteX4" fmla="*/ 324452 w 648903"/>
              <a:gd name="connsiteY4" fmla="*/ 759095 h 759095"/>
              <a:gd name="connsiteX5" fmla="*/ 324452 w 648903"/>
              <a:gd name="connsiteY5" fmla="*/ 607276 h 759095"/>
              <a:gd name="connsiteX6" fmla="*/ 0 w 648903"/>
              <a:gd name="connsiteY6" fmla="*/ 607276 h 759095"/>
              <a:gd name="connsiteX7" fmla="*/ 0 w 648903"/>
              <a:gd name="connsiteY7" fmla="*/ 151819 h 75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8903" h="759095">
                <a:moveTo>
                  <a:pt x="0" y="151819"/>
                </a:moveTo>
                <a:lnTo>
                  <a:pt x="324452" y="151819"/>
                </a:lnTo>
                <a:lnTo>
                  <a:pt x="324452" y="0"/>
                </a:lnTo>
                <a:lnTo>
                  <a:pt x="648903" y="379548"/>
                </a:lnTo>
                <a:lnTo>
                  <a:pt x="324452" y="759095"/>
                </a:lnTo>
                <a:lnTo>
                  <a:pt x="324452" y="607276"/>
                </a:lnTo>
                <a:lnTo>
                  <a:pt x="0" y="607276"/>
                </a:lnTo>
                <a:lnTo>
                  <a:pt x="0" y="151819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1817" rIns="194670" bIns="151820" numCol="1" spcCol="1270" anchor="ctr" anchorCtr="0">
            <a:noAutofit/>
          </a:bodyPr>
          <a:lstStyle/>
          <a:p>
            <a:pPr marL="0" lvl="0" indent="0" algn="ctr" defTabSz="800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800" kern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AFE95C-57EA-493B-A8AB-465F0B5CCF05}"/>
              </a:ext>
            </a:extLst>
          </p:cNvPr>
          <p:cNvSpPr txBox="1"/>
          <p:nvPr/>
        </p:nvSpPr>
        <p:spPr>
          <a:xfrm>
            <a:off x="1745316" y="584429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ea"/>
                <a:ea typeface="+mn-ea"/>
              </a:rPr>
              <a:t>(1</a:t>
            </a:r>
            <a:r>
              <a:rPr lang="ko-KR" altLang="en-US" sz="1400" b="1" dirty="0">
                <a:latin typeface="+mn-ea"/>
                <a:ea typeface="+mn-ea"/>
              </a:rPr>
              <a:t>차 의료기관</a:t>
            </a:r>
            <a:r>
              <a:rPr lang="en-US" altLang="ko-KR" sz="1400" b="1" dirty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112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8360" y="68527"/>
            <a:ext cx="7886700" cy="55767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Ⅱ</a:t>
            </a:r>
            <a:r>
              <a:rPr lang="en-US" altLang="ko-KR" dirty="0">
                <a:solidFill>
                  <a:srgbClr val="0000FF"/>
                </a:solidFill>
              </a:rPr>
              <a:t>. </a:t>
            </a:r>
            <a:r>
              <a:rPr lang="ko-KR" altLang="en-US" dirty="0">
                <a:solidFill>
                  <a:srgbClr val="0000FF"/>
                </a:solidFill>
              </a:rPr>
              <a:t>연구개발 현황 및 필요성</a:t>
            </a:r>
            <a:r>
              <a:rPr lang="en-US" altLang="ko-KR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ko-KR" altLang="en-US" b="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23850" y="764704"/>
            <a:ext cx="8569325" cy="504056"/>
          </a:xfrm>
        </p:spPr>
        <p:txBody>
          <a:bodyPr/>
          <a:lstStyle/>
          <a:p>
            <a:r>
              <a:rPr lang="ko-KR" altLang="en-US" dirty="0" err="1"/>
              <a:t>원격협진</a:t>
            </a:r>
            <a:r>
              <a:rPr lang="ko-KR" altLang="en-US" dirty="0"/>
              <a:t> 망 구축</a:t>
            </a:r>
            <a:r>
              <a:rPr lang="en-US" altLang="ko-KR" dirty="0"/>
              <a:t>(</a:t>
            </a:r>
            <a:r>
              <a:rPr lang="ko-KR" altLang="en-US" dirty="0"/>
              <a:t>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68D3DF0-9518-43D9-8F44-DE491E6DD542}"/>
              </a:ext>
            </a:extLst>
          </p:cNvPr>
          <p:cNvGrpSpPr/>
          <p:nvPr/>
        </p:nvGrpSpPr>
        <p:grpSpPr>
          <a:xfrm>
            <a:off x="395536" y="1551104"/>
            <a:ext cx="8064896" cy="4542192"/>
            <a:chOff x="934949" y="659739"/>
            <a:chExt cx="9791271" cy="553852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2288440-02F6-4FA6-AB62-EEA8E6026FFB}"/>
                </a:ext>
              </a:extLst>
            </p:cNvPr>
            <p:cNvGrpSpPr/>
            <p:nvPr/>
          </p:nvGrpSpPr>
          <p:grpSpPr>
            <a:xfrm>
              <a:off x="934949" y="659739"/>
              <a:ext cx="9791271" cy="5538521"/>
              <a:chOff x="2031999" y="719666"/>
              <a:chExt cx="8202569" cy="5538521"/>
            </a:xfrm>
          </p:grpSpPr>
          <p:graphicFrame>
            <p:nvGraphicFramePr>
              <p:cNvPr id="18" name="다이어그램 17">
                <a:extLst>
                  <a:ext uri="{FF2B5EF4-FFF2-40B4-BE49-F238E27FC236}">
                    <a16:creationId xmlns:a16="http://schemas.microsoft.com/office/drawing/2014/main" id="{60CEAC39-A5A3-44CA-B530-F21B7F275F3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80107058"/>
                  </p:ext>
                </p:extLst>
              </p:nvPr>
            </p:nvGraphicFramePr>
            <p:xfrm>
              <a:off x="2031999" y="719666"/>
              <a:ext cx="8202569" cy="553852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19" name="자유형 9">
                <a:extLst>
                  <a:ext uri="{FF2B5EF4-FFF2-40B4-BE49-F238E27FC236}">
                    <a16:creationId xmlns:a16="http://schemas.microsoft.com/office/drawing/2014/main" id="{B9B2A780-DFCB-453A-9DB3-CA99A8B0DF74}"/>
                  </a:ext>
                </a:extLst>
              </p:cNvPr>
              <p:cNvSpPr/>
              <p:nvPr/>
            </p:nvSpPr>
            <p:spPr>
              <a:xfrm>
                <a:off x="6798281" y="2146200"/>
                <a:ext cx="1986912" cy="585235"/>
              </a:xfrm>
              <a:custGeom>
                <a:avLst/>
                <a:gdLst>
                  <a:gd name="connsiteX0" fmla="*/ 0 w 1682958"/>
                  <a:gd name="connsiteY0" fmla="*/ 841479 h 1682958"/>
                  <a:gd name="connsiteX1" fmla="*/ 841479 w 1682958"/>
                  <a:gd name="connsiteY1" fmla="*/ 0 h 1682958"/>
                  <a:gd name="connsiteX2" fmla="*/ 1682958 w 1682958"/>
                  <a:gd name="connsiteY2" fmla="*/ 841479 h 1682958"/>
                  <a:gd name="connsiteX3" fmla="*/ 841479 w 1682958"/>
                  <a:gd name="connsiteY3" fmla="*/ 1682958 h 1682958"/>
                  <a:gd name="connsiteX4" fmla="*/ 0 w 1682958"/>
                  <a:gd name="connsiteY4" fmla="*/ 841479 h 1682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2958" h="1682958">
                    <a:moveTo>
                      <a:pt x="0" y="841479"/>
                    </a:moveTo>
                    <a:cubicBezTo>
                      <a:pt x="0" y="376743"/>
                      <a:pt x="376743" y="0"/>
                      <a:pt x="841479" y="0"/>
                    </a:cubicBezTo>
                    <a:cubicBezTo>
                      <a:pt x="1306215" y="0"/>
                      <a:pt x="1682958" y="376743"/>
                      <a:pt x="1682958" y="841479"/>
                    </a:cubicBezTo>
                    <a:cubicBezTo>
                      <a:pt x="1682958" y="1306215"/>
                      <a:pt x="1306215" y="1682958"/>
                      <a:pt x="841479" y="1682958"/>
                    </a:cubicBezTo>
                    <a:cubicBezTo>
                      <a:pt x="376743" y="1682958"/>
                      <a:pt x="0" y="1306215"/>
                      <a:pt x="0" y="841479"/>
                    </a:cubicBez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64243" tIns="264243" rIns="264243" bIns="264243" numCol="1" spcCol="1270" anchor="ctr" anchorCtr="0">
                <a:noAutofit/>
              </a:bodyPr>
              <a:lstStyle/>
              <a:p>
                <a:pPr lvl="0" algn="ctr" defTabSz="12446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000" kern="1200" dirty="0">
                    <a:latin typeface="+mn-lt"/>
                  </a:rPr>
                  <a:t>원격 </a:t>
                </a:r>
                <a:r>
                  <a:rPr lang="ko-KR" altLang="en-US" sz="2000" kern="1200" dirty="0" err="1">
                    <a:latin typeface="+mn-lt"/>
                  </a:rPr>
                  <a:t>협진</a:t>
                </a:r>
                <a:endParaRPr lang="ko-KR" altLang="en-US" sz="2000" kern="1200" dirty="0">
                  <a:latin typeface="+mn-lt"/>
                </a:endParaRPr>
              </a:p>
            </p:txBody>
          </p: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C84FAAF4-0256-46E8-A1EA-85EE1394FF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954" t="24906" r="10241" b="15242"/>
              <a:stretch/>
            </p:blipFill>
            <p:spPr>
              <a:xfrm>
                <a:off x="5457991" y="2793079"/>
                <a:ext cx="1340290" cy="1411907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890BFBE7-CE27-428E-8D53-0F91837DE8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t="26279" r="53473" b="14709"/>
              <a:stretch/>
            </p:blipFill>
            <p:spPr>
              <a:xfrm>
                <a:off x="2846256" y="3027562"/>
                <a:ext cx="825703" cy="861777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72048752-0126-42CE-9590-C60DA30FF06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t="26279" r="53473" b="14709"/>
              <a:stretch/>
            </p:blipFill>
            <p:spPr>
              <a:xfrm>
                <a:off x="9258995" y="3007014"/>
                <a:ext cx="801687" cy="912604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720F3FD4-CF08-4E24-BE40-E492DD8567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t="26279" r="53473" b="14709"/>
              <a:stretch/>
            </p:blipFill>
            <p:spPr>
              <a:xfrm>
                <a:off x="5692323" y="4881401"/>
                <a:ext cx="841191" cy="931842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A2E1B1-C474-4985-9B15-6CBF48DA36BF}"/>
                  </a:ext>
                </a:extLst>
              </p:cNvPr>
              <p:cNvSpPr txBox="1"/>
              <p:nvPr/>
            </p:nvSpPr>
            <p:spPr>
              <a:xfrm>
                <a:off x="5511720" y="2853259"/>
                <a:ext cx="12029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>
                    <a:latin typeface="+mj-lt"/>
                  </a:rPr>
                  <a:t>한울</a:t>
                </a:r>
                <a:r>
                  <a:rPr lang="en-US" altLang="ko-KR" sz="1000" b="1" dirty="0">
                    <a:latin typeface="+mj-lt"/>
                  </a:rPr>
                  <a:t>/</a:t>
                </a:r>
                <a:r>
                  <a:rPr lang="ko-KR" altLang="en-US" sz="1000" b="1" dirty="0">
                    <a:latin typeface="+mj-lt"/>
                  </a:rPr>
                  <a:t>한빛</a:t>
                </a:r>
                <a:r>
                  <a:rPr lang="en-US" altLang="ko-KR" sz="1000" b="1" dirty="0">
                    <a:latin typeface="+mj-lt"/>
                  </a:rPr>
                  <a:t>REMC</a:t>
                </a:r>
                <a:endParaRPr lang="ko-KR" altLang="en-US" sz="1000" b="1" dirty="0">
                  <a:latin typeface="+mj-lt"/>
                </a:endParaRPr>
              </a:p>
            </p:txBody>
          </p:sp>
          <p:sp>
            <p:nvSpPr>
              <p:cNvPr id="25" name="화살표: 위쪽/아래쪽 24">
                <a:extLst>
                  <a:ext uri="{FF2B5EF4-FFF2-40B4-BE49-F238E27FC236}">
                    <a16:creationId xmlns:a16="http://schemas.microsoft.com/office/drawing/2014/main" id="{DD035BD9-2AD8-4626-8156-7B11D4B2C540}"/>
                  </a:ext>
                </a:extLst>
              </p:cNvPr>
              <p:cNvSpPr/>
              <p:nvPr/>
            </p:nvSpPr>
            <p:spPr>
              <a:xfrm>
                <a:off x="5993001" y="2146200"/>
                <a:ext cx="222050" cy="345660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자유형 10">
                <a:extLst>
                  <a:ext uri="{FF2B5EF4-FFF2-40B4-BE49-F238E27FC236}">
                    <a16:creationId xmlns:a16="http://schemas.microsoft.com/office/drawing/2014/main" id="{43759633-2268-4138-B299-80FE2CE0C669}"/>
                  </a:ext>
                </a:extLst>
              </p:cNvPr>
              <p:cNvSpPr/>
              <p:nvPr/>
            </p:nvSpPr>
            <p:spPr>
              <a:xfrm>
                <a:off x="7035182" y="2771023"/>
                <a:ext cx="1986912" cy="1386946"/>
              </a:xfrm>
              <a:custGeom>
                <a:avLst/>
                <a:gdLst>
                  <a:gd name="connsiteX0" fmla="*/ 0 w 2524438"/>
                  <a:gd name="connsiteY0" fmla="*/ 0 h 1682958"/>
                  <a:gd name="connsiteX1" fmla="*/ 2524438 w 2524438"/>
                  <a:gd name="connsiteY1" fmla="*/ 0 h 1682958"/>
                  <a:gd name="connsiteX2" fmla="*/ 2524438 w 2524438"/>
                  <a:gd name="connsiteY2" fmla="*/ 1682958 h 1682958"/>
                  <a:gd name="connsiteX3" fmla="*/ 0 w 2524438"/>
                  <a:gd name="connsiteY3" fmla="*/ 1682958 h 1682958"/>
                  <a:gd name="connsiteX4" fmla="*/ 0 w 2524438"/>
                  <a:gd name="connsiteY4" fmla="*/ 0 h 1682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4438" h="1682958">
                    <a:moveTo>
                      <a:pt x="0" y="0"/>
                    </a:moveTo>
                    <a:lnTo>
                      <a:pt x="2524438" y="0"/>
                    </a:lnTo>
                    <a:lnTo>
                      <a:pt x="2524438" y="1682958"/>
                    </a:lnTo>
                    <a:lnTo>
                      <a:pt x="0" y="168295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228600" lvl="1" indent="-228600" algn="l" defTabSz="9334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ko-KR" altLang="en-US" b="1" kern="1200" dirty="0">
                    <a:effectLst/>
                    <a:latin typeface="+mn-lt"/>
                  </a:rPr>
                  <a:t>합법</a:t>
                </a:r>
                <a:r>
                  <a:rPr lang="ko-KR" altLang="en-US" kern="1200" dirty="0">
                    <a:latin typeface="+mn-lt"/>
                  </a:rPr>
                  <a:t> </a:t>
                </a:r>
                <a:r>
                  <a:rPr lang="en-US" altLang="ko-KR" kern="1200" dirty="0">
                    <a:latin typeface="+mn-lt"/>
                  </a:rPr>
                  <a:t>:</a:t>
                </a:r>
                <a:r>
                  <a:rPr lang="en-US" altLang="ko-KR" sz="1400" kern="1200" dirty="0">
                    <a:latin typeface="+mn-lt"/>
                  </a:rPr>
                  <a:t> </a:t>
                </a:r>
              </a:p>
              <a:p>
                <a:pPr marL="0" lvl="1" algn="l" defTabSz="9334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ko-KR" altLang="en-US" sz="1400" kern="1200" dirty="0">
                    <a:latin typeface="+mn-lt"/>
                  </a:rPr>
                  <a:t>    의사 간 </a:t>
                </a:r>
                <a:r>
                  <a:rPr lang="ko-KR" altLang="en-US" sz="1400" kern="1200" dirty="0" err="1">
                    <a:latin typeface="+mn-lt"/>
                  </a:rPr>
                  <a:t>협진</a:t>
                </a:r>
                <a:r>
                  <a:rPr lang="ko-KR" altLang="en-US" sz="1400" kern="1200" dirty="0">
                    <a:latin typeface="+mn-lt"/>
                  </a:rPr>
                  <a:t> </a:t>
                </a:r>
                <a:endParaRPr lang="en-US" altLang="ko-KR" sz="1400" kern="1200" dirty="0">
                  <a:latin typeface="+mn-lt"/>
                </a:endParaRPr>
              </a:p>
              <a:p>
                <a:pPr marL="0" lvl="1" algn="l" defTabSz="9334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ko-KR" altLang="en-US" sz="1400" kern="1200" dirty="0">
                    <a:latin typeface="+mn-lt"/>
                  </a:rPr>
                  <a:t>    질병 진단 </a:t>
                </a:r>
                <a:r>
                  <a:rPr lang="ko-KR" altLang="en-US" sz="1400" kern="1200" dirty="0">
                    <a:latin typeface="+mn-lt"/>
                    <a:ea typeface="굴림" panose="020B0600000101010101" pitchFamily="50" charset="-127"/>
                  </a:rPr>
                  <a:t>∙ </a:t>
                </a:r>
                <a:r>
                  <a:rPr lang="ko-KR" altLang="en-US" sz="1400" kern="1200" dirty="0">
                    <a:latin typeface="+mn-lt"/>
                  </a:rPr>
                  <a:t>처방</a:t>
                </a:r>
              </a:p>
            </p:txBody>
          </p:sp>
        </p:grpSp>
        <p:pic>
          <p:nvPicPr>
            <p:cNvPr id="16" name="그래픽 15">
              <a:extLst>
                <a:ext uri="{FF2B5EF4-FFF2-40B4-BE49-F238E27FC236}">
                  <a16:creationId xmlns:a16="http://schemas.microsoft.com/office/drawing/2014/main" id="{BDA0481C-13E9-4947-ADAD-8A094A7DB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32316" y="1167733"/>
              <a:ext cx="797922" cy="77599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330E26-C255-4D6E-BE78-B5FAB9289FA1}"/>
                </a:ext>
              </a:extLst>
            </p:cNvPr>
            <p:cNvSpPr txBox="1"/>
            <p:nvPr/>
          </p:nvSpPr>
          <p:spPr>
            <a:xfrm>
              <a:off x="5218630" y="878670"/>
              <a:ext cx="1285444" cy="412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DC(DMZ)</a:t>
              </a:r>
              <a:endParaRPr lang="ko-KR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3890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98360" y="68527"/>
            <a:ext cx="7886700" cy="55767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Ⅱ</a:t>
            </a:r>
            <a:r>
              <a:rPr lang="en-US" altLang="ko-KR" dirty="0">
                <a:solidFill>
                  <a:srgbClr val="0000FF"/>
                </a:solidFill>
              </a:rPr>
              <a:t>. </a:t>
            </a:r>
            <a:r>
              <a:rPr lang="ko-KR" altLang="en-US" dirty="0">
                <a:solidFill>
                  <a:srgbClr val="0000FF"/>
                </a:solidFill>
              </a:rPr>
              <a:t>연구개발 현황 및 필요성</a:t>
            </a:r>
            <a:endParaRPr lang="ko-KR" altLang="en-US" b="0" dirty="0">
              <a:solidFill>
                <a:schemeClr val="tx1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80302" y="2370708"/>
            <a:ext cx="9867457" cy="579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9512" y="658747"/>
            <a:ext cx="8964488" cy="362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700"/>
              </a:lnSpc>
              <a:buFont typeface="Wingdings" pitchFamily="2" charset="2"/>
              <a:buChar char="v"/>
              <a:defRPr/>
            </a:pP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차 산업 및 정부 정책 </a:t>
            </a:r>
            <a:r>
              <a:rPr lang="ko-KR" altLang="en-US" sz="2000" b="1" dirty="0">
                <a:solidFill>
                  <a:srgbClr val="0000FF"/>
                </a:solidFill>
                <a:latin typeface="+mn-ea"/>
                <a:ea typeface="+mn-ea"/>
              </a:rPr>
              <a:t>연계 검토</a:t>
            </a:r>
            <a:endParaRPr kumimoji="1" lang="en-US" altLang="ko-KR" sz="2000" b="1" i="0" u="none" strike="noStrike" kern="1200" cap="none" spc="-10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grpSp>
        <p:nvGrpSpPr>
          <p:cNvPr id="165" name="그룹 164"/>
          <p:cNvGrpSpPr/>
          <p:nvPr/>
        </p:nvGrpSpPr>
        <p:grpSpPr>
          <a:xfrm>
            <a:off x="323528" y="980728"/>
            <a:ext cx="8496436" cy="5604604"/>
            <a:chOff x="323528" y="980728"/>
            <a:chExt cx="8496436" cy="5604604"/>
          </a:xfrm>
        </p:grpSpPr>
        <p:sp>
          <p:nvSpPr>
            <p:cNvPr id="2" name="Rectangle 2"/>
            <p:cNvSpPr>
              <a:spLocks noChangeArrowheads="1"/>
            </p:cNvSpPr>
            <p:nvPr/>
          </p:nvSpPr>
          <p:spPr bwMode="auto">
            <a:xfrm>
              <a:off x="467544" y="2033566"/>
              <a:ext cx="7743031" cy="387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91506" y="5085184"/>
              <a:ext cx="1584176" cy="86409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23528" y="980728"/>
              <a:ext cx="8496436" cy="5604604"/>
              <a:chOff x="0" y="692696"/>
              <a:chExt cx="9144000" cy="6187926"/>
            </a:xfrm>
          </p:grpSpPr>
          <p:pic>
            <p:nvPicPr>
              <p:cNvPr id="9" name="내용 개체 틀 5">
                <a:extLst>
                  <a:ext uri="{FF2B5EF4-FFF2-40B4-BE49-F238E27FC236}">
                    <a16:creationId xmlns:a16="http://schemas.microsoft.com/office/drawing/2014/main" id="{E669522F-B311-47BA-A5BF-4003F1B903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692696"/>
                <a:ext cx="9144000" cy="6187926"/>
              </a:xfrm>
              <a:prstGeom prst="rect">
                <a:avLst/>
              </a:prstGeom>
            </p:spPr>
          </p:pic>
          <p:grpSp>
            <p:nvGrpSpPr>
              <p:cNvPr id="10" name="그룹 63"/>
              <p:cNvGrpSpPr/>
              <p:nvPr/>
            </p:nvGrpSpPr>
            <p:grpSpPr>
              <a:xfrm>
                <a:off x="4211960" y="5317834"/>
                <a:ext cx="4908093" cy="252000"/>
                <a:chOff x="5077303" y="2670169"/>
                <a:chExt cx="4839449" cy="424233"/>
              </a:xfrm>
            </p:grpSpPr>
            <p:grpSp>
              <p:nvGrpSpPr>
                <p:cNvPr id="157" name="Group 16"/>
                <p:cNvGrpSpPr>
                  <a:grpSpLocks/>
                </p:cNvGrpSpPr>
                <p:nvPr/>
              </p:nvGrpSpPr>
              <p:grpSpPr bwMode="auto">
                <a:xfrm>
                  <a:off x="5077303" y="2670169"/>
                  <a:ext cx="4839449" cy="424233"/>
                  <a:chOff x="43" y="2629"/>
                  <a:chExt cx="1796" cy="306"/>
                </a:xfrm>
              </p:grpSpPr>
              <p:sp>
                <p:nvSpPr>
                  <p:cNvPr id="159" name="AutoShape 17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2629"/>
                    <a:ext cx="1796" cy="306"/>
                  </a:xfrm>
                  <a:prstGeom prst="roundRect">
                    <a:avLst>
                      <a:gd name="adj" fmla="val 8505"/>
                    </a:avLst>
                  </a:prstGeom>
                  <a:pattFill prst="dkUpDiag">
                    <a:fgClr>
                      <a:srgbClr val="006699"/>
                    </a:fgClr>
                    <a:bgClr>
                      <a:srgbClr val="003366"/>
                    </a:bgClr>
                  </a:pattFill>
                  <a:ln w="19050" algn="ctr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fontAlgn="auto">
                      <a:lnSpc>
                        <a:spcPct val="7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sz="700" kern="0" dirty="0">
                      <a:solidFill>
                        <a:srgbClr val="00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60" name="AutoShape 18"/>
                  <p:cNvSpPr>
                    <a:spLocks noChangeArrowheads="1"/>
                  </p:cNvSpPr>
                  <p:nvPr/>
                </p:nvSpPr>
                <p:spPr bwMode="auto">
                  <a:xfrm>
                    <a:off x="142" y="2636"/>
                    <a:ext cx="1673" cy="88"/>
                  </a:xfrm>
                  <a:prstGeom prst="roundRect">
                    <a:avLst>
                      <a:gd name="adj" fmla="val 27120"/>
                    </a:avLst>
                  </a:prstGeom>
                  <a:gradFill rotWithShape="1">
                    <a:gsLst>
                      <a:gs pos="0">
                        <a:srgbClr val="FFFFFF">
                          <a:alpha val="64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000" scaled="1"/>
                  </a:gra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fontAlgn="auto">
                      <a:lnSpc>
                        <a:spcPct val="7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sz="700" kern="0" dirty="0">
                      <a:solidFill>
                        <a:srgbClr val="00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158" name="모서리가 둥근 직사각형 157"/>
                <p:cNvSpPr/>
                <p:nvPr/>
              </p:nvSpPr>
              <p:spPr bwMode="auto">
                <a:xfrm>
                  <a:off x="5263369" y="2688415"/>
                  <a:ext cx="4653383" cy="401404"/>
                </a:xfrm>
                <a:prstGeom prst="round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wrap="none" anchor="ctr"/>
                <a:lstStyle/>
                <a:p>
                  <a:pPr marL="123825" indent="-123825" algn="ctr" defTabSz="912813" fontAlgn="auto">
                    <a:spcBef>
                      <a:spcPts val="0"/>
                    </a:spcBef>
                    <a:spcAft>
                      <a:spcPct val="20000"/>
                    </a:spcAft>
                    <a:buClr>
                      <a:srgbClr val="808080"/>
                    </a:buClr>
                    <a:buSzPct val="90000"/>
                    <a:defRPr/>
                  </a:pPr>
                  <a:r>
                    <a:rPr lang="en-US" altLang="ko-KR" sz="700" b="1" kern="0" spc="-5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4</a:t>
                  </a:r>
                  <a:r>
                    <a:rPr lang="ko-KR" altLang="en-US" sz="700" b="1" kern="0" spc="-5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차 산업혁명 기술개발 </a:t>
                  </a:r>
                  <a:r>
                    <a:rPr lang="ko-KR" altLang="en-US" sz="700" b="1" kern="0" spc="-50" dirty="0" err="1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로드맵</a:t>
                  </a:r>
                  <a:r>
                    <a:rPr lang="en-US" altLang="ko-KR" sz="700" b="1" kern="0" spc="-5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(Energy 4.0 Digital KHNP 2025&amp;2031)</a:t>
                  </a:r>
                  <a:endParaRPr lang="ko-KR" altLang="en-US" sz="700" b="1" kern="0" spc="-5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1" name="그룹 63"/>
              <p:cNvGrpSpPr/>
              <p:nvPr/>
            </p:nvGrpSpPr>
            <p:grpSpPr>
              <a:xfrm>
                <a:off x="4211961" y="4769489"/>
                <a:ext cx="3357262" cy="252000"/>
                <a:chOff x="5077303" y="2670169"/>
                <a:chExt cx="4839449" cy="424233"/>
              </a:xfrm>
            </p:grpSpPr>
            <p:grpSp>
              <p:nvGrpSpPr>
                <p:cNvPr id="153" name="Group 16"/>
                <p:cNvGrpSpPr>
                  <a:grpSpLocks/>
                </p:cNvGrpSpPr>
                <p:nvPr/>
              </p:nvGrpSpPr>
              <p:grpSpPr bwMode="auto">
                <a:xfrm>
                  <a:off x="5077303" y="2670169"/>
                  <a:ext cx="4839449" cy="424233"/>
                  <a:chOff x="43" y="2629"/>
                  <a:chExt cx="1796" cy="306"/>
                </a:xfrm>
              </p:grpSpPr>
              <p:sp>
                <p:nvSpPr>
                  <p:cNvPr id="155" name="AutoShape 17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2629"/>
                    <a:ext cx="1796" cy="306"/>
                  </a:xfrm>
                  <a:prstGeom prst="roundRect">
                    <a:avLst>
                      <a:gd name="adj" fmla="val 8505"/>
                    </a:avLst>
                  </a:prstGeom>
                  <a:pattFill prst="dkUpDiag">
                    <a:fgClr>
                      <a:srgbClr val="006699"/>
                    </a:fgClr>
                    <a:bgClr>
                      <a:srgbClr val="003366"/>
                    </a:bgClr>
                  </a:pattFill>
                  <a:ln w="19050" algn="ctr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fontAlgn="auto">
                      <a:lnSpc>
                        <a:spcPct val="7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sz="700" kern="0" dirty="0">
                      <a:solidFill>
                        <a:srgbClr val="00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56" name="AutoShape 18"/>
                  <p:cNvSpPr>
                    <a:spLocks noChangeArrowheads="1"/>
                  </p:cNvSpPr>
                  <p:nvPr/>
                </p:nvSpPr>
                <p:spPr bwMode="auto">
                  <a:xfrm>
                    <a:off x="142" y="2636"/>
                    <a:ext cx="1673" cy="88"/>
                  </a:xfrm>
                  <a:prstGeom prst="roundRect">
                    <a:avLst>
                      <a:gd name="adj" fmla="val 27120"/>
                    </a:avLst>
                  </a:prstGeom>
                  <a:gradFill rotWithShape="1">
                    <a:gsLst>
                      <a:gs pos="0">
                        <a:srgbClr val="FFFFFF">
                          <a:alpha val="64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000" scaled="1"/>
                  </a:gra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fontAlgn="auto">
                      <a:lnSpc>
                        <a:spcPct val="7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sz="700" kern="0" dirty="0">
                      <a:solidFill>
                        <a:srgbClr val="00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154" name="모서리가 둥근 직사각형 153"/>
                <p:cNvSpPr/>
                <p:nvPr/>
              </p:nvSpPr>
              <p:spPr bwMode="auto">
                <a:xfrm>
                  <a:off x="5263369" y="2688415"/>
                  <a:ext cx="4653383" cy="401404"/>
                </a:xfrm>
                <a:prstGeom prst="round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wrap="none" anchor="ctr"/>
                <a:lstStyle/>
                <a:p>
                  <a:pPr marL="123825" indent="-123825" algn="ctr" defTabSz="912813" fontAlgn="auto">
                    <a:spcBef>
                      <a:spcPts val="0"/>
                    </a:spcBef>
                    <a:spcAft>
                      <a:spcPct val="20000"/>
                    </a:spcAft>
                    <a:buClr>
                      <a:srgbClr val="808080"/>
                    </a:buClr>
                    <a:buSzPct val="90000"/>
                    <a:defRPr/>
                  </a:pPr>
                  <a:r>
                    <a:rPr lang="ko-KR" altLang="en-US" sz="700" b="1" kern="0" spc="-5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디지털 뉴딜</a:t>
                  </a:r>
                  <a:r>
                    <a:rPr lang="en-US" altLang="ko-KR" sz="700" b="1" kern="0" spc="-5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(Digital New Deal)(</a:t>
                  </a:r>
                  <a:r>
                    <a:rPr lang="ko-KR" altLang="en-US" sz="700" b="1" kern="0" spc="-50" dirty="0" err="1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기획재정부</a:t>
                  </a:r>
                  <a:r>
                    <a:rPr lang="en-US" altLang="ko-KR" sz="700" b="1" kern="0" spc="-5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, ’25)</a:t>
                  </a:r>
                  <a:endParaRPr lang="ko-KR" altLang="en-US" sz="700" b="1" kern="0" spc="-5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8E1D93E-C0E6-4766-BE33-1544FCF2D35D}"/>
                  </a:ext>
                </a:extLst>
              </p:cNvPr>
              <p:cNvSpPr/>
              <p:nvPr/>
            </p:nvSpPr>
            <p:spPr bwMode="auto">
              <a:xfrm>
                <a:off x="41439" y="1571689"/>
                <a:ext cx="1440729" cy="23045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square" rtlCol="0" anchor="t"/>
              <a:lstStyle/>
              <a:p>
                <a:pPr marL="88900" indent="-88900" latinLnBrk="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개요</a:t>
                </a:r>
                <a:endPara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171450" indent="-85725" latinLnBrk="0">
                  <a:lnSpc>
                    <a:spcPct val="12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보건의료빅데이터 활용 플랫폼 구축 연구</a:t>
                </a:r>
                <a:endPara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85725" indent="-85725" latinLnBrk="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목표</a:t>
                </a:r>
                <a:endPara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171450" indent="-85725" latinLnBrk="0">
                  <a:lnSpc>
                    <a:spcPct val="12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보건의료빅데이터 활용기술 개발</a:t>
                </a:r>
                <a:r>
                  <a:rPr lang="en-US" altLang="ko-KR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9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하→중</a:t>
                </a:r>
                <a:r>
                  <a:rPr lang="en-US" altLang="ko-KR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CA20EDF-4BC3-4A40-B257-3926602DD2FE}"/>
                  </a:ext>
                </a:extLst>
              </p:cNvPr>
              <p:cNvSpPr/>
              <p:nvPr/>
            </p:nvSpPr>
            <p:spPr bwMode="auto">
              <a:xfrm>
                <a:off x="1695537" y="5935626"/>
                <a:ext cx="7375058" cy="396145"/>
              </a:xfrm>
              <a:prstGeom prst="rect">
                <a:avLst/>
              </a:prstGeom>
              <a:solidFill>
                <a:srgbClr val="E6E0EC"/>
              </a:solidFill>
              <a:ln w="9525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marL="90488" indent="-90488" algn="ctr">
                  <a:lnSpc>
                    <a:spcPct val="120000"/>
                  </a:lnSpc>
                </a:pPr>
                <a:endParaRPr lang="ko-KR" altLang="en-US" sz="7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14" name="그룹 63">
                <a:extLst>
                  <a:ext uri="{FF2B5EF4-FFF2-40B4-BE49-F238E27FC236}">
                    <a16:creationId xmlns:a16="http://schemas.microsoft.com/office/drawing/2014/main" id="{30F88E1F-6707-400A-AB61-315662E2EFDF}"/>
                  </a:ext>
                </a:extLst>
              </p:cNvPr>
              <p:cNvGrpSpPr/>
              <p:nvPr/>
            </p:nvGrpSpPr>
            <p:grpSpPr>
              <a:xfrm>
                <a:off x="2995613" y="4496796"/>
                <a:ext cx="1998241" cy="252000"/>
                <a:chOff x="5071913" y="2689578"/>
                <a:chExt cx="4513407" cy="424233"/>
              </a:xfrm>
            </p:grpSpPr>
            <p:grpSp>
              <p:nvGrpSpPr>
                <p:cNvPr id="149" name="Group 16">
                  <a:extLst>
                    <a:ext uri="{FF2B5EF4-FFF2-40B4-BE49-F238E27FC236}">
                      <a16:creationId xmlns:a16="http://schemas.microsoft.com/office/drawing/2014/main" id="{8F719309-EE94-473C-9672-6421BD6CE1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71913" y="2689578"/>
                  <a:ext cx="4513407" cy="424233"/>
                  <a:chOff x="41" y="2643"/>
                  <a:chExt cx="1675" cy="306"/>
                </a:xfrm>
              </p:grpSpPr>
              <p:sp>
                <p:nvSpPr>
                  <p:cNvPr id="151" name="AutoShape 17">
                    <a:extLst>
                      <a:ext uri="{FF2B5EF4-FFF2-40B4-BE49-F238E27FC236}">
                        <a16:creationId xmlns:a16="http://schemas.microsoft.com/office/drawing/2014/main" id="{74AE78B8-5E90-4C39-9D4F-00D333518C1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" y="2643"/>
                    <a:ext cx="1675" cy="306"/>
                  </a:xfrm>
                  <a:prstGeom prst="roundRect">
                    <a:avLst>
                      <a:gd name="adj" fmla="val 8505"/>
                    </a:avLst>
                  </a:prstGeom>
                  <a:pattFill prst="dkUpDiag">
                    <a:fgClr>
                      <a:srgbClr val="006699"/>
                    </a:fgClr>
                    <a:bgClr>
                      <a:srgbClr val="003366"/>
                    </a:bgClr>
                  </a:pattFill>
                  <a:ln w="19050" algn="ctr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fontAlgn="auto">
                      <a:lnSpc>
                        <a:spcPct val="7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sz="700" b="1" kern="0" dirty="0">
                      <a:solidFill>
                        <a:srgbClr val="00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52" name="AutoShape 18">
                    <a:extLst>
                      <a:ext uri="{FF2B5EF4-FFF2-40B4-BE49-F238E27FC236}">
                        <a16:creationId xmlns:a16="http://schemas.microsoft.com/office/drawing/2014/main" id="{9AD48ABE-370A-4BAB-B644-3DF03149BD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" y="2648"/>
                    <a:ext cx="1670" cy="87"/>
                  </a:xfrm>
                  <a:prstGeom prst="roundRect">
                    <a:avLst>
                      <a:gd name="adj" fmla="val 27120"/>
                    </a:avLst>
                  </a:prstGeom>
                  <a:gradFill rotWithShape="1">
                    <a:gsLst>
                      <a:gs pos="0">
                        <a:srgbClr val="FFFFFF">
                          <a:alpha val="64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000" scaled="1"/>
                  </a:gra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fontAlgn="auto">
                      <a:lnSpc>
                        <a:spcPct val="7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sz="700" b="1" kern="0" dirty="0">
                      <a:solidFill>
                        <a:srgbClr val="00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150" name="모서리가 둥근 직사각형 5">
                  <a:extLst>
                    <a:ext uri="{FF2B5EF4-FFF2-40B4-BE49-F238E27FC236}">
                      <a16:creationId xmlns:a16="http://schemas.microsoft.com/office/drawing/2014/main" id="{043C940D-BB59-4790-AAC4-B1C5F7C2EE7E}"/>
                    </a:ext>
                  </a:extLst>
                </p:cNvPr>
                <p:cNvSpPr/>
                <p:nvPr/>
              </p:nvSpPr>
              <p:spPr bwMode="auto">
                <a:xfrm>
                  <a:off x="5083576" y="2718650"/>
                  <a:ext cx="4488272" cy="390895"/>
                </a:xfrm>
                <a:prstGeom prst="round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wrap="none" anchor="ctr"/>
                <a:lstStyle/>
                <a:p>
                  <a:pPr marL="123825" indent="-123825" algn="ctr" defTabSz="912813" fontAlgn="auto">
                    <a:lnSpc>
                      <a:spcPct val="70000"/>
                    </a:lnSpc>
                    <a:spcBef>
                      <a:spcPts val="0"/>
                    </a:spcBef>
                    <a:spcAft>
                      <a:spcPct val="20000"/>
                    </a:spcAft>
                    <a:buClr>
                      <a:srgbClr val="808080"/>
                    </a:buClr>
                    <a:buSzPct val="90000"/>
                    <a:defRPr/>
                  </a:pPr>
                  <a:r>
                    <a:rPr lang="en-US" altLang="ko-KR" sz="700" b="1" kern="0" spc="-7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CDM </a:t>
                  </a:r>
                  <a:r>
                    <a:rPr lang="ko-KR" altLang="en-US" sz="700" b="1" kern="0" spc="-7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기반 </a:t>
                  </a:r>
                  <a:r>
                    <a:rPr lang="ko-KR" altLang="en-US" sz="700" b="1" kern="0" spc="-70" dirty="0" err="1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분산형</a:t>
                  </a:r>
                  <a:r>
                    <a:rPr lang="ko-KR" altLang="en-US" sz="700" b="1" kern="0" spc="-7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바이오헬스데이터</a:t>
                  </a:r>
                  <a:r>
                    <a:rPr lang="en-US" altLang="ko-KR" sz="700" b="1" kern="0" spc="-7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  <a:r>
                    <a:rPr lang="ko-KR" altLang="en-US" sz="700" b="1" kern="0" spc="-7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플랫폼</a:t>
                  </a:r>
                  <a:endParaRPr lang="en-US" altLang="ko-KR" sz="700" b="1" kern="0" spc="-7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marL="123825" indent="-123825" algn="ctr" defTabSz="912813" fontAlgn="auto">
                    <a:lnSpc>
                      <a:spcPct val="70000"/>
                    </a:lnSpc>
                    <a:spcBef>
                      <a:spcPts val="0"/>
                    </a:spcBef>
                    <a:spcAft>
                      <a:spcPct val="20000"/>
                    </a:spcAft>
                    <a:buClr>
                      <a:srgbClr val="808080"/>
                    </a:buClr>
                    <a:buSzPct val="90000"/>
                    <a:defRPr/>
                  </a:pPr>
                  <a:r>
                    <a:rPr lang="en-US" altLang="ko-KR" sz="700" b="1" kern="0" spc="-7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</a:t>
                  </a:r>
                  <a:r>
                    <a:rPr lang="ko-KR" altLang="en-US" sz="700" b="1" kern="0" spc="-7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산업통상자원부</a:t>
                  </a:r>
                  <a:r>
                    <a:rPr lang="en-US" altLang="ko-KR" sz="700" b="1" kern="0" spc="-7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, ’22)</a:t>
                  </a:r>
                  <a:endParaRPr lang="ko-KR" altLang="en-US" sz="700" b="1" kern="0" spc="-7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5" name="그룹 63">
                <a:extLst>
                  <a:ext uri="{FF2B5EF4-FFF2-40B4-BE49-F238E27FC236}">
                    <a16:creationId xmlns:a16="http://schemas.microsoft.com/office/drawing/2014/main" id="{E893BF27-F77B-4078-B0CA-0FF2118C2950}"/>
                  </a:ext>
                </a:extLst>
              </p:cNvPr>
              <p:cNvGrpSpPr/>
              <p:nvPr/>
            </p:nvGrpSpPr>
            <p:grpSpPr>
              <a:xfrm>
                <a:off x="1694992" y="5044541"/>
                <a:ext cx="996609" cy="252000"/>
                <a:chOff x="4454856" y="2670122"/>
                <a:chExt cx="5461896" cy="424280"/>
              </a:xfrm>
            </p:grpSpPr>
            <p:grpSp>
              <p:nvGrpSpPr>
                <p:cNvPr id="145" name="Group 16">
                  <a:extLst>
                    <a:ext uri="{FF2B5EF4-FFF2-40B4-BE49-F238E27FC236}">
                      <a16:creationId xmlns:a16="http://schemas.microsoft.com/office/drawing/2014/main" id="{B9D8A1D9-0DCB-4CA8-990C-5584D6600D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54856" y="2670169"/>
                  <a:ext cx="5461896" cy="424233"/>
                  <a:chOff x="-188" y="2629"/>
                  <a:chExt cx="2027" cy="306"/>
                </a:xfrm>
              </p:grpSpPr>
              <p:sp>
                <p:nvSpPr>
                  <p:cNvPr id="147" name="AutoShape 17">
                    <a:extLst>
                      <a:ext uri="{FF2B5EF4-FFF2-40B4-BE49-F238E27FC236}">
                        <a16:creationId xmlns:a16="http://schemas.microsoft.com/office/drawing/2014/main" id="{05C0D260-EC88-4DE8-956E-287D87F163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188" y="2629"/>
                    <a:ext cx="2027" cy="306"/>
                  </a:xfrm>
                  <a:prstGeom prst="roundRect">
                    <a:avLst>
                      <a:gd name="adj" fmla="val 8505"/>
                    </a:avLst>
                  </a:prstGeom>
                  <a:pattFill prst="dkUpDiag">
                    <a:fgClr>
                      <a:srgbClr val="006699"/>
                    </a:fgClr>
                    <a:bgClr>
                      <a:srgbClr val="003366"/>
                    </a:bgClr>
                  </a:pattFill>
                  <a:ln w="19050" algn="ctr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fontAlgn="auto">
                      <a:lnSpc>
                        <a:spcPct val="7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sz="700" b="1" kern="0" dirty="0">
                      <a:solidFill>
                        <a:srgbClr val="00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48" name="AutoShape 18">
                    <a:extLst>
                      <a:ext uri="{FF2B5EF4-FFF2-40B4-BE49-F238E27FC236}">
                        <a16:creationId xmlns:a16="http://schemas.microsoft.com/office/drawing/2014/main" id="{48054652-81EE-4088-94F6-98EF38D16D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188" y="2633"/>
                    <a:ext cx="2026" cy="87"/>
                  </a:xfrm>
                  <a:prstGeom prst="roundRect">
                    <a:avLst>
                      <a:gd name="adj" fmla="val 27120"/>
                    </a:avLst>
                  </a:prstGeom>
                  <a:gradFill rotWithShape="1">
                    <a:gsLst>
                      <a:gs pos="0">
                        <a:srgbClr val="FFFFFF">
                          <a:alpha val="64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000" scaled="1"/>
                  </a:gra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fontAlgn="auto">
                      <a:lnSpc>
                        <a:spcPct val="7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sz="700" b="1" kern="0" dirty="0">
                      <a:solidFill>
                        <a:srgbClr val="00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146" name="모서리가 둥근 직사각형 11">
                  <a:extLst>
                    <a:ext uri="{FF2B5EF4-FFF2-40B4-BE49-F238E27FC236}">
                      <a16:creationId xmlns:a16="http://schemas.microsoft.com/office/drawing/2014/main" id="{20A28F7A-CA4B-40C1-8E5D-1393AD287411}"/>
                    </a:ext>
                  </a:extLst>
                </p:cNvPr>
                <p:cNvSpPr/>
                <p:nvPr/>
              </p:nvSpPr>
              <p:spPr bwMode="auto">
                <a:xfrm>
                  <a:off x="4454856" y="2670122"/>
                  <a:ext cx="5461896" cy="424280"/>
                </a:xfrm>
                <a:prstGeom prst="round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wrap="none" tIns="90000" bIns="72000" anchor="ctr"/>
                <a:lstStyle/>
                <a:p>
                  <a:pPr marL="123825" indent="-123825" algn="ctr" defTabSz="912813" fontAlgn="auto">
                    <a:lnSpc>
                      <a:spcPct val="70000"/>
                    </a:lnSpc>
                    <a:spcBef>
                      <a:spcPts val="0"/>
                    </a:spcBef>
                    <a:spcAft>
                      <a:spcPct val="20000"/>
                    </a:spcAft>
                    <a:buClr>
                      <a:srgbClr val="808080"/>
                    </a:buClr>
                    <a:buSzPct val="90000"/>
                    <a:defRPr/>
                  </a:pPr>
                  <a:r>
                    <a:rPr lang="ko-KR" altLang="en-US" sz="700" b="1" kern="0" spc="-10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헬스케어 데이터 통합 및</a:t>
                  </a:r>
                  <a:endParaRPr lang="en-US" altLang="ko-KR" sz="700" b="1" kern="0" spc="-10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marL="123825" indent="-123825" algn="ctr" defTabSz="912813" fontAlgn="auto">
                    <a:lnSpc>
                      <a:spcPct val="70000"/>
                    </a:lnSpc>
                    <a:spcBef>
                      <a:spcPts val="0"/>
                    </a:spcBef>
                    <a:spcAft>
                      <a:spcPct val="20000"/>
                    </a:spcAft>
                    <a:buClr>
                      <a:srgbClr val="808080"/>
                    </a:buClr>
                    <a:buSzPct val="90000"/>
                    <a:defRPr/>
                  </a:pPr>
                  <a:r>
                    <a:rPr lang="ko-KR" altLang="en-US" sz="700" b="1" kern="0" spc="-10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플랫폼 구축</a:t>
                  </a:r>
                  <a:r>
                    <a:rPr lang="en-US" altLang="ko-KR" sz="700" b="1" kern="0" spc="-10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</a:t>
                  </a:r>
                  <a:r>
                    <a:rPr lang="ko-KR" altLang="en-US" sz="700" b="1" kern="0" spc="-10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日</a:t>
                  </a:r>
                  <a:r>
                    <a:rPr lang="en-US" altLang="ko-KR" sz="700" b="1" kern="0" spc="-10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, </a:t>
                  </a:r>
                  <a:r>
                    <a:rPr lang="ko-KR" altLang="en-US" sz="700" b="1" kern="0" spc="-10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中 등</a:t>
                  </a:r>
                  <a:r>
                    <a:rPr lang="en-US" altLang="ko-KR" sz="700" b="1" kern="0" spc="-10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)</a:t>
                  </a:r>
                  <a:endParaRPr lang="ko-KR" altLang="en-US" sz="700" b="1" kern="0" spc="-10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6" name="그룹 63">
                <a:extLst>
                  <a:ext uri="{FF2B5EF4-FFF2-40B4-BE49-F238E27FC236}">
                    <a16:creationId xmlns:a16="http://schemas.microsoft.com/office/drawing/2014/main" id="{6D8B13FE-E658-4E2A-99FF-105CEB65C469}"/>
                  </a:ext>
                </a:extLst>
              </p:cNvPr>
              <p:cNvGrpSpPr/>
              <p:nvPr/>
            </p:nvGrpSpPr>
            <p:grpSpPr>
              <a:xfrm>
                <a:off x="2702647" y="5044772"/>
                <a:ext cx="3673215" cy="252000"/>
                <a:chOff x="5403345" y="2670122"/>
                <a:chExt cx="4513407" cy="424280"/>
              </a:xfrm>
            </p:grpSpPr>
            <p:grpSp>
              <p:nvGrpSpPr>
                <p:cNvPr id="141" name="Group 16">
                  <a:extLst>
                    <a:ext uri="{FF2B5EF4-FFF2-40B4-BE49-F238E27FC236}">
                      <a16:creationId xmlns:a16="http://schemas.microsoft.com/office/drawing/2014/main" id="{CBD94BE4-7DFE-438F-BF93-07EDDBEAA1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03346" y="2670169"/>
                  <a:ext cx="4513406" cy="424233"/>
                  <a:chOff x="164" y="2629"/>
                  <a:chExt cx="1675" cy="306"/>
                </a:xfrm>
              </p:grpSpPr>
              <p:sp>
                <p:nvSpPr>
                  <p:cNvPr id="143" name="AutoShape 17">
                    <a:extLst>
                      <a:ext uri="{FF2B5EF4-FFF2-40B4-BE49-F238E27FC236}">
                        <a16:creationId xmlns:a16="http://schemas.microsoft.com/office/drawing/2014/main" id="{9DD7195A-B3F4-48EB-B625-72BA31735E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4" y="2629"/>
                    <a:ext cx="1675" cy="306"/>
                  </a:xfrm>
                  <a:prstGeom prst="roundRect">
                    <a:avLst>
                      <a:gd name="adj" fmla="val 8505"/>
                    </a:avLst>
                  </a:prstGeom>
                  <a:pattFill prst="dkUpDiag">
                    <a:fgClr>
                      <a:srgbClr val="006699"/>
                    </a:fgClr>
                    <a:bgClr>
                      <a:srgbClr val="003366"/>
                    </a:bgClr>
                  </a:pattFill>
                  <a:ln w="19050" algn="ctr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fontAlgn="auto">
                      <a:lnSpc>
                        <a:spcPct val="7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sz="700" b="1" kern="0" dirty="0">
                      <a:solidFill>
                        <a:srgbClr val="00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44" name="AutoShape 18">
                    <a:extLst>
                      <a:ext uri="{FF2B5EF4-FFF2-40B4-BE49-F238E27FC236}">
                        <a16:creationId xmlns:a16="http://schemas.microsoft.com/office/drawing/2014/main" id="{B18F10DC-9046-4647-B929-86B9E4109F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4" y="2633"/>
                    <a:ext cx="1675" cy="88"/>
                  </a:xfrm>
                  <a:prstGeom prst="roundRect">
                    <a:avLst>
                      <a:gd name="adj" fmla="val 27120"/>
                    </a:avLst>
                  </a:prstGeom>
                  <a:gradFill rotWithShape="1">
                    <a:gsLst>
                      <a:gs pos="0">
                        <a:srgbClr val="FFFFFF">
                          <a:alpha val="64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000" scaled="1"/>
                  </a:gra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fontAlgn="auto">
                      <a:lnSpc>
                        <a:spcPct val="7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sz="700" b="1" kern="0" dirty="0">
                      <a:solidFill>
                        <a:srgbClr val="00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142" name="모서리가 둥근 직사각형 22">
                  <a:extLst>
                    <a:ext uri="{FF2B5EF4-FFF2-40B4-BE49-F238E27FC236}">
                      <a16:creationId xmlns:a16="http://schemas.microsoft.com/office/drawing/2014/main" id="{4E57F631-D158-45A5-933B-6B9BA4F1CE00}"/>
                    </a:ext>
                  </a:extLst>
                </p:cNvPr>
                <p:cNvSpPr/>
                <p:nvPr/>
              </p:nvSpPr>
              <p:spPr bwMode="auto">
                <a:xfrm>
                  <a:off x="5403345" y="2670122"/>
                  <a:ext cx="4513407" cy="424196"/>
                </a:xfrm>
                <a:prstGeom prst="round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wrap="none" tIns="90000" bIns="72000" anchor="ctr"/>
                <a:lstStyle/>
                <a:p>
                  <a:pPr marL="123825" indent="-123825" algn="ctr" defTabSz="912813" fontAlgn="auto">
                    <a:lnSpc>
                      <a:spcPct val="70000"/>
                    </a:lnSpc>
                    <a:spcBef>
                      <a:spcPts val="0"/>
                    </a:spcBef>
                    <a:spcAft>
                      <a:spcPct val="20000"/>
                    </a:spcAft>
                    <a:buClr>
                      <a:srgbClr val="808080"/>
                    </a:buClr>
                    <a:buSzPct val="90000"/>
                    <a:defRPr/>
                  </a:pPr>
                  <a:r>
                    <a:rPr lang="en-US" altLang="ko-KR" sz="700" b="1" kern="0" spc="-5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EU 12</a:t>
                  </a:r>
                  <a:r>
                    <a:rPr lang="ko-KR" altLang="en-US" sz="700" b="1" kern="0" spc="-5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개국 </a:t>
                  </a:r>
                  <a:r>
                    <a:rPr lang="en-US" altLang="ko-KR" sz="700" b="1" kern="0" spc="-5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22</a:t>
                  </a:r>
                  <a:r>
                    <a:rPr lang="ko-KR" altLang="en-US" sz="700" b="1" kern="0" spc="-5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개 의료기관 헬스케어 빅데이터</a:t>
                  </a:r>
                  <a:endParaRPr lang="en-US" altLang="ko-KR" sz="700" b="1" kern="0" spc="-5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marL="123825" indent="-123825" algn="ctr" defTabSz="912813" fontAlgn="auto">
                    <a:lnSpc>
                      <a:spcPct val="70000"/>
                    </a:lnSpc>
                    <a:spcBef>
                      <a:spcPts val="0"/>
                    </a:spcBef>
                    <a:spcAft>
                      <a:spcPct val="20000"/>
                    </a:spcAft>
                    <a:buClr>
                      <a:srgbClr val="808080"/>
                    </a:buClr>
                    <a:buSzPct val="90000"/>
                    <a:defRPr/>
                  </a:pPr>
                  <a:r>
                    <a:rPr lang="en-US" altLang="ko-KR" sz="700" b="1" kern="0" spc="-5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CDM </a:t>
                  </a:r>
                  <a:r>
                    <a:rPr lang="ko-KR" altLang="en-US" sz="700" b="1" kern="0" spc="-5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변환 및 활용</a:t>
                  </a:r>
                  <a:r>
                    <a:rPr lang="en-US" altLang="ko-KR" sz="700" b="1" kern="0" spc="-5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(EHDEN </a:t>
                  </a:r>
                  <a:r>
                    <a:rPr lang="ko-KR" altLang="en-US" sz="700" b="1" kern="0" spc="-5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프로젝트</a:t>
                  </a:r>
                  <a:r>
                    <a:rPr lang="en-US" altLang="ko-KR" sz="700" b="1" kern="0" spc="-5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, ’24)</a:t>
                  </a:r>
                  <a:endParaRPr lang="ko-KR" altLang="en-US" sz="700" b="1" kern="0" spc="-5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66FC1C2-199C-419C-9CB1-A90BA0747027}"/>
                  </a:ext>
                </a:extLst>
              </p:cNvPr>
              <p:cNvSpPr/>
              <p:nvPr/>
            </p:nvSpPr>
            <p:spPr bwMode="auto">
              <a:xfrm>
                <a:off x="32732" y="4178743"/>
                <a:ext cx="1632465" cy="1705498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rtlCol="0" anchor="t"/>
              <a:lstStyle/>
              <a:p>
                <a:pPr marL="90488" indent="-90488">
                  <a:lnSpc>
                    <a:spcPct val="120000"/>
                  </a:lnSpc>
                </a:pPr>
                <a:r>
                  <a:rPr lang="en-US" altLang="ko-KR" sz="1100" b="1" dirty="0">
                    <a:latin typeface="맑은 고딕" pitchFamily="50" charset="-127"/>
                    <a:ea typeface="맑은 고딕" pitchFamily="50" charset="-127"/>
                  </a:rPr>
                  <a:t>EVENT</a:t>
                </a:r>
                <a:endParaRPr lang="ko-KR" altLang="en-US" sz="11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435C960-E027-42F9-92E6-9108EC5E9606}"/>
                  </a:ext>
                </a:extLst>
              </p:cNvPr>
              <p:cNvSpPr/>
              <p:nvPr/>
            </p:nvSpPr>
            <p:spPr bwMode="auto">
              <a:xfrm>
                <a:off x="32732" y="5884241"/>
                <a:ext cx="1632465" cy="501489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rtlCol="0" anchor="t"/>
              <a:lstStyle/>
              <a:p>
                <a:pPr marL="90488" indent="-90488">
                  <a:lnSpc>
                    <a:spcPct val="120000"/>
                  </a:lnSpc>
                </a:pPr>
                <a:r>
                  <a:rPr lang="en-US" altLang="ko-KR" sz="1100" b="1" dirty="0">
                    <a:latin typeface="맑은 고딕" pitchFamily="50" charset="-127"/>
                    <a:ea typeface="맑은 고딕" pitchFamily="50" charset="-127"/>
                  </a:rPr>
                  <a:t>GOAL </a:t>
                </a:r>
              </a:p>
              <a:p>
                <a:pPr marL="90488" indent="-90488">
                  <a:lnSpc>
                    <a:spcPct val="120000"/>
                  </a:lnSpc>
                </a:pPr>
                <a:endParaRPr lang="en-US" altLang="ko-KR" sz="11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A8E39B7-DA0D-4EE6-A7AB-CB8A59FBAD68}"/>
                  </a:ext>
                </a:extLst>
              </p:cNvPr>
              <p:cNvSpPr/>
              <p:nvPr/>
            </p:nvSpPr>
            <p:spPr bwMode="auto">
              <a:xfrm>
                <a:off x="1665198" y="4178743"/>
                <a:ext cx="7441684" cy="1705498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marL="90488" indent="-90488" algn="ctr">
                  <a:lnSpc>
                    <a:spcPct val="120000"/>
                  </a:lnSpc>
                </a:pPr>
                <a:endParaRPr lang="ko-KR" altLang="en-US" sz="7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1D5A9AE-6A64-45B1-AAED-6D3C38074DC3}"/>
                  </a:ext>
                </a:extLst>
              </p:cNvPr>
              <p:cNvSpPr/>
              <p:nvPr/>
            </p:nvSpPr>
            <p:spPr bwMode="auto">
              <a:xfrm>
                <a:off x="681373" y="5945296"/>
                <a:ext cx="931872" cy="386475"/>
              </a:xfrm>
              <a:prstGeom prst="rect">
                <a:avLst/>
              </a:prstGeom>
              <a:solidFill>
                <a:srgbClr val="E6E0EC"/>
              </a:solidFill>
              <a:ln w="9525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marL="90488" indent="-90488" algn="ctr">
                  <a:lnSpc>
                    <a:spcPct val="120000"/>
                  </a:lnSpc>
                </a:pPr>
                <a:r>
                  <a:rPr lang="ko-KR" altLang="en-US" sz="700" b="1" dirty="0">
                    <a:latin typeface="맑은 고딕" pitchFamily="50" charset="-127"/>
                    <a:ea typeface="맑은 고딕" pitchFamily="50" charset="-127"/>
                  </a:rPr>
                  <a:t>보건의료빅데이터</a:t>
                </a:r>
                <a:endParaRPr lang="en-US" altLang="ko-KR" sz="700" b="1" dirty="0">
                  <a:latin typeface="맑은 고딕" pitchFamily="50" charset="-127"/>
                  <a:ea typeface="맑은 고딕" pitchFamily="50" charset="-127"/>
                </a:endParaRPr>
              </a:p>
              <a:p>
                <a:pPr marL="90488" indent="-90488" algn="ctr">
                  <a:lnSpc>
                    <a:spcPct val="120000"/>
                  </a:lnSpc>
                </a:pPr>
                <a:r>
                  <a:rPr lang="ko-KR" altLang="en-US" sz="700" b="1" dirty="0">
                    <a:latin typeface="맑은 고딕" pitchFamily="50" charset="-127"/>
                    <a:ea typeface="맑은 고딕" pitchFamily="50" charset="-127"/>
                  </a:rPr>
                  <a:t>활용기술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A7724F8-C1AD-4823-882E-FCE83807E798}"/>
                  </a:ext>
                </a:extLst>
              </p:cNvPr>
              <p:cNvSpPr/>
              <p:nvPr/>
            </p:nvSpPr>
            <p:spPr bwMode="auto">
              <a:xfrm>
                <a:off x="1665198" y="6383120"/>
                <a:ext cx="7441684" cy="447529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marL="90488" indent="-90488" algn="ctr">
                  <a:lnSpc>
                    <a:spcPct val="120000"/>
                  </a:lnSpc>
                </a:pPr>
                <a:endParaRPr lang="ko-KR" altLang="en-US" sz="7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29CDD8A-073E-45ED-A32A-959A47BEAE4C}"/>
                  </a:ext>
                </a:extLst>
              </p:cNvPr>
              <p:cNvSpPr/>
              <p:nvPr/>
            </p:nvSpPr>
            <p:spPr bwMode="auto">
              <a:xfrm>
                <a:off x="1665198" y="5884241"/>
                <a:ext cx="7441684" cy="501489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marL="90488" indent="-90488" algn="ctr">
                  <a:lnSpc>
                    <a:spcPct val="120000"/>
                  </a:lnSpc>
                </a:pPr>
                <a:endParaRPr lang="ko-KR" altLang="en-US" sz="7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3" name="그룹 63">
                <a:extLst>
                  <a:ext uri="{FF2B5EF4-FFF2-40B4-BE49-F238E27FC236}">
                    <a16:creationId xmlns:a16="http://schemas.microsoft.com/office/drawing/2014/main" id="{267BE32F-3FDC-4235-8083-42DB4617BA01}"/>
                  </a:ext>
                </a:extLst>
              </p:cNvPr>
              <p:cNvGrpSpPr/>
              <p:nvPr/>
            </p:nvGrpSpPr>
            <p:grpSpPr>
              <a:xfrm>
                <a:off x="2699609" y="4223354"/>
                <a:ext cx="1441987" cy="252000"/>
                <a:chOff x="4691979" y="2689578"/>
                <a:chExt cx="4893341" cy="424233"/>
              </a:xfrm>
            </p:grpSpPr>
            <p:grpSp>
              <p:nvGrpSpPr>
                <p:cNvPr id="137" name="Group 16">
                  <a:extLst>
                    <a:ext uri="{FF2B5EF4-FFF2-40B4-BE49-F238E27FC236}">
                      <a16:creationId xmlns:a16="http://schemas.microsoft.com/office/drawing/2014/main" id="{F8B630D8-21D2-4A2B-8793-8FA451CEE2C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1979" y="2689578"/>
                  <a:ext cx="4893341" cy="424233"/>
                  <a:chOff x="-100" y="2643"/>
                  <a:chExt cx="1816" cy="306"/>
                </a:xfrm>
              </p:grpSpPr>
              <p:sp>
                <p:nvSpPr>
                  <p:cNvPr id="139" name="AutoShape 17">
                    <a:extLst>
                      <a:ext uri="{FF2B5EF4-FFF2-40B4-BE49-F238E27FC236}">
                        <a16:creationId xmlns:a16="http://schemas.microsoft.com/office/drawing/2014/main" id="{67774C95-DE11-4BB7-A6EC-B76CFC07DA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97" y="2643"/>
                    <a:ext cx="1813" cy="306"/>
                  </a:xfrm>
                  <a:prstGeom prst="roundRect">
                    <a:avLst>
                      <a:gd name="adj" fmla="val 8505"/>
                    </a:avLst>
                  </a:prstGeom>
                  <a:pattFill prst="dkUpDiag">
                    <a:fgClr>
                      <a:srgbClr val="006699"/>
                    </a:fgClr>
                    <a:bgClr>
                      <a:srgbClr val="003366"/>
                    </a:bgClr>
                  </a:pattFill>
                  <a:ln w="19050" algn="ctr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fontAlgn="auto">
                      <a:lnSpc>
                        <a:spcPct val="7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sz="700" b="1" kern="0" dirty="0">
                      <a:solidFill>
                        <a:srgbClr val="00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40" name="AutoShape 18">
                    <a:extLst>
                      <a:ext uri="{FF2B5EF4-FFF2-40B4-BE49-F238E27FC236}">
                        <a16:creationId xmlns:a16="http://schemas.microsoft.com/office/drawing/2014/main" id="{A7976D8F-A0EC-41F4-BA75-F1976DC2368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100" y="2644"/>
                    <a:ext cx="1816" cy="87"/>
                  </a:xfrm>
                  <a:prstGeom prst="roundRect">
                    <a:avLst>
                      <a:gd name="adj" fmla="val 27120"/>
                    </a:avLst>
                  </a:prstGeom>
                  <a:gradFill rotWithShape="1">
                    <a:gsLst>
                      <a:gs pos="0">
                        <a:srgbClr val="FFFFFF">
                          <a:alpha val="64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000" scaled="1"/>
                  </a:gra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fontAlgn="auto">
                      <a:lnSpc>
                        <a:spcPct val="7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sz="700" b="1" kern="0" dirty="0">
                      <a:solidFill>
                        <a:srgbClr val="00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138" name="모서리가 둥근 직사각형 54">
                  <a:extLst>
                    <a:ext uri="{FF2B5EF4-FFF2-40B4-BE49-F238E27FC236}">
                      <a16:creationId xmlns:a16="http://schemas.microsoft.com/office/drawing/2014/main" id="{E5A2F0E5-AFA8-4010-AF0F-0B1032FF03B6}"/>
                    </a:ext>
                  </a:extLst>
                </p:cNvPr>
                <p:cNvSpPr/>
                <p:nvPr/>
              </p:nvSpPr>
              <p:spPr bwMode="auto">
                <a:xfrm>
                  <a:off x="4691979" y="2699643"/>
                  <a:ext cx="4893341" cy="414163"/>
                </a:xfrm>
                <a:prstGeom prst="round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wrap="none" tIns="90000" bIns="72000" anchor="ctr"/>
                <a:lstStyle/>
                <a:p>
                  <a:pPr marL="123825" indent="-123825" algn="ctr" defTabSz="912813" fontAlgn="auto">
                    <a:lnSpc>
                      <a:spcPct val="70000"/>
                    </a:lnSpc>
                    <a:spcBef>
                      <a:spcPts val="0"/>
                    </a:spcBef>
                    <a:spcAft>
                      <a:spcPct val="20000"/>
                    </a:spcAft>
                    <a:buClr>
                      <a:srgbClr val="808080"/>
                    </a:buClr>
                    <a:buSzPct val="90000"/>
                    <a:defRPr/>
                  </a:pPr>
                  <a:r>
                    <a:rPr lang="ko-KR" altLang="en-US" sz="700" b="1" kern="0" spc="-7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헬스케어 빅데이터 생산 관리</a:t>
                  </a:r>
                  <a:endParaRPr lang="en-US" altLang="ko-KR" sz="700" b="1" kern="0" spc="-7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marL="123825" indent="-123825" algn="ctr" defTabSz="912813" fontAlgn="auto">
                    <a:lnSpc>
                      <a:spcPct val="70000"/>
                    </a:lnSpc>
                    <a:spcBef>
                      <a:spcPts val="0"/>
                    </a:spcBef>
                    <a:spcAft>
                      <a:spcPct val="20000"/>
                    </a:spcAft>
                    <a:buClr>
                      <a:srgbClr val="808080"/>
                    </a:buClr>
                    <a:buSzPct val="90000"/>
                    <a:defRPr/>
                  </a:pPr>
                  <a:r>
                    <a:rPr lang="ko-KR" altLang="en-US" sz="700" b="1" kern="0" spc="-70" dirty="0" err="1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시범체계</a:t>
                  </a:r>
                  <a:r>
                    <a:rPr lang="ko-KR" altLang="en-US" sz="700" b="1" kern="0" spc="-7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운영</a:t>
                  </a:r>
                  <a:r>
                    <a:rPr lang="en-US" altLang="ko-KR" sz="700" b="1" kern="0" spc="-7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(4</a:t>
                  </a:r>
                  <a:r>
                    <a:rPr lang="ko-KR" altLang="en-US" sz="700" b="1" kern="0" spc="-7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차산업혁명위</a:t>
                  </a:r>
                  <a:r>
                    <a:rPr lang="en-US" altLang="ko-KR" sz="700" b="1" kern="0" spc="-7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,’21)</a:t>
                  </a:r>
                  <a:endParaRPr lang="ko-KR" altLang="en-US" sz="700" b="1" kern="0" spc="-7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3E1C54BF-4618-4C9E-84B7-7B14437C3B6B}"/>
                  </a:ext>
                </a:extLst>
              </p:cNvPr>
              <p:cNvSpPr/>
              <p:nvPr/>
            </p:nvSpPr>
            <p:spPr bwMode="auto">
              <a:xfrm>
                <a:off x="32732" y="6383119"/>
                <a:ext cx="1632465" cy="447529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rtlCol="0" anchor="t"/>
              <a:lstStyle/>
              <a:p>
                <a:pPr marL="90488" indent="-90488">
                  <a:lnSpc>
                    <a:spcPct val="120000"/>
                  </a:lnSpc>
                </a:pPr>
                <a:r>
                  <a:rPr lang="ko-KR" altLang="en-US" sz="11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과제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AC94C2A-4843-4027-8CD1-57ABD587F075}"/>
                  </a:ext>
                </a:extLst>
              </p:cNvPr>
              <p:cNvSpPr/>
              <p:nvPr/>
            </p:nvSpPr>
            <p:spPr bwMode="auto">
              <a:xfrm>
                <a:off x="681373" y="6506443"/>
                <a:ext cx="931872" cy="181977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 w="9525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marL="90488" indent="-90488" algn="ctr">
                  <a:lnSpc>
                    <a:spcPct val="120000"/>
                  </a:lnSpc>
                </a:pPr>
                <a:r>
                  <a:rPr lang="ko-KR" altLang="en-US" sz="8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공동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B4E08F5-ED44-4DC4-AEDF-F0B295AE994D}"/>
                  </a:ext>
                </a:extLst>
              </p:cNvPr>
              <p:cNvSpPr/>
              <p:nvPr/>
            </p:nvSpPr>
            <p:spPr bwMode="auto">
              <a:xfrm>
                <a:off x="681372" y="4223495"/>
                <a:ext cx="935103" cy="7992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square" rtlCol="0" anchor="ctr"/>
              <a:lstStyle/>
              <a:p>
                <a:pPr marL="90488" indent="-90488" algn="ctr" latinLnBrk="0">
                  <a:lnSpc>
                    <a:spcPct val="120000"/>
                  </a:lnSpc>
                </a:pPr>
                <a:r>
                  <a:rPr lang="ko-KR" altLang="en-US" sz="7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정부정책 및 규제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D47DC88B-E5E5-455E-B2C8-924C7EF9A4AF}"/>
                  </a:ext>
                </a:extLst>
              </p:cNvPr>
              <p:cNvSpPr/>
              <p:nvPr/>
            </p:nvSpPr>
            <p:spPr bwMode="auto">
              <a:xfrm>
                <a:off x="681372" y="5044541"/>
                <a:ext cx="935103" cy="25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square" rtlCol="0" anchor="ctr"/>
              <a:lstStyle/>
              <a:p>
                <a:pPr marL="90488" indent="-90488" algn="ctr" latinLnBrk="0">
                  <a:lnSpc>
                    <a:spcPct val="120000"/>
                  </a:lnSpc>
                </a:pPr>
                <a:r>
                  <a:rPr lang="ko-KR" altLang="en-US" sz="7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해외 동향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2A3111A-EE76-4A7A-8B08-DB0EB536BAF5}"/>
                  </a:ext>
                </a:extLst>
              </p:cNvPr>
              <p:cNvSpPr/>
              <p:nvPr/>
            </p:nvSpPr>
            <p:spPr bwMode="auto">
              <a:xfrm>
                <a:off x="681372" y="5319541"/>
                <a:ext cx="935103" cy="5218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algn="ctr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square" rtlCol="0" anchor="ctr"/>
              <a:lstStyle/>
              <a:p>
                <a:pPr marL="90488" indent="-90488" algn="ctr" latinLnBrk="0">
                  <a:lnSpc>
                    <a:spcPct val="120000"/>
                  </a:lnSpc>
                </a:pPr>
                <a:r>
                  <a:rPr lang="ko-KR" altLang="en-US" sz="7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한수원 정책 및 현안</a:t>
                </a:r>
              </a:p>
            </p:txBody>
          </p:sp>
          <p:grpSp>
            <p:nvGrpSpPr>
              <p:cNvPr id="29" name="그룹 63">
                <a:extLst>
                  <a:ext uri="{FF2B5EF4-FFF2-40B4-BE49-F238E27FC236}">
                    <a16:creationId xmlns:a16="http://schemas.microsoft.com/office/drawing/2014/main" id="{5D7EA6CF-3401-4234-A2F4-E1E203875C87}"/>
                  </a:ext>
                </a:extLst>
              </p:cNvPr>
              <p:cNvGrpSpPr/>
              <p:nvPr/>
            </p:nvGrpSpPr>
            <p:grpSpPr>
              <a:xfrm>
                <a:off x="3274219" y="5592159"/>
                <a:ext cx="4423017" cy="252000"/>
                <a:chOff x="5115027" y="2670169"/>
                <a:chExt cx="6251404" cy="424233"/>
              </a:xfrm>
            </p:grpSpPr>
            <p:grpSp>
              <p:nvGrpSpPr>
                <p:cNvPr id="133" name="Group 16">
                  <a:extLst>
                    <a:ext uri="{FF2B5EF4-FFF2-40B4-BE49-F238E27FC236}">
                      <a16:creationId xmlns:a16="http://schemas.microsoft.com/office/drawing/2014/main" id="{908D4288-B1F4-4117-AD76-AC263BBC2D8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15027" y="2670169"/>
                  <a:ext cx="6251404" cy="424233"/>
                  <a:chOff x="57" y="2629"/>
                  <a:chExt cx="2320" cy="306"/>
                </a:xfrm>
              </p:grpSpPr>
              <p:sp>
                <p:nvSpPr>
                  <p:cNvPr id="135" name="AutoShape 17">
                    <a:extLst>
                      <a:ext uri="{FF2B5EF4-FFF2-40B4-BE49-F238E27FC236}">
                        <a16:creationId xmlns:a16="http://schemas.microsoft.com/office/drawing/2014/main" id="{8F392667-7E97-4B42-ABCF-59FE4B0CAB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7" y="2629"/>
                    <a:ext cx="2320" cy="306"/>
                  </a:xfrm>
                  <a:prstGeom prst="roundRect">
                    <a:avLst>
                      <a:gd name="adj" fmla="val 8505"/>
                    </a:avLst>
                  </a:prstGeom>
                  <a:pattFill prst="dkUpDiag">
                    <a:fgClr>
                      <a:srgbClr val="006699"/>
                    </a:fgClr>
                    <a:bgClr>
                      <a:srgbClr val="003366"/>
                    </a:bgClr>
                  </a:pattFill>
                  <a:ln w="19050" algn="ctr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fontAlgn="auto">
                      <a:lnSpc>
                        <a:spcPct val="7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sz="700" b="1" kern="0" dirty="0">
                      <a:solidFill>
                        <a:srgbClr val="00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36" name="AutoShape 18">
                    <a:extLst>
                      <a:ext uri="{FF2B5EF4-FFF2-40B4-BE49-F238E27FC236}">
                        <a16:creationId xmlns:a16="http://schemas.microsoft.com/office/drawing/2014/main" id="{FB35A430-09A9-4A93-9C04-6DF3DDAAEF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7" y="2630"/>
                    <a:ext cx="2320" cy="86"/>
                  </a:xfrm>
                  <a:prstGeom prst="roundRect">
                    <a:avLst>
                      <a:gd name="adj" fmla="val 27120"/>
                    </a:avLst>
                  </a:prstGeom>
                  <a:gradFill rotWithShape="1">
                    <a:gsLst>
                      <a:gs pos="0">
                        <a:srgbClr val="FFFFFF">
                          <a:alpha val="64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000" scaled="1"/>
                  </a:gra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fontAlgn="auto">
                      <a:lnSpc>
                        <a:spcPct val="7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sz="700" b="1" kern="0" dirty="0">
                      <a:solidFill>
                        <a:srgbClr val="00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134" name="모서리가 둥근 직사각형 70">
                  <a:extLst>
                    <a:ext uri="{FF2B5EF4-FFF2-40B4-BE49-F238E27FC236}">
                      <a16:creationId xmlns:a16="http://schemas.microsoft.com/office/drawing/2014/main" id="{5710D8D3-C75E-4481-A96F-3483FA2142C7}"/>
                    </a:ext>
                  </a:extLst>
                </p:cNvPr>
                <p:cNvSpPr/>
                <p:nvPr/>
              </p:nvSpPr>
              <p:spPr bwMode="auto">
                <a:xfrm>
                  <a:off x="5115028" y="2688414"/>
                  <a:ext cx="6251402" cy="401405"/>
                </a:xfrm>
                <a:prstGeom prst="round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wrap="none" tIns="36000" bIns="36000" anchor="ctr"/>
                <a:lstStyle/>
                <a:p>
                  <a:pPr marL="123825" indent="-123825" algn="ctr" defTabSz="912813" fontAlgn="auto">
                    <a:spcBef>
                      <a:spcPts val="0"/>
                    </a:spcBef>
                    <a:spcAft>
                      <a:spcPct val="20000"/>
                    </a:spcAft>
                    <a:buClr>
                      <a:srgbClr val="808080"/>
                    </a:buClr>
                    <a:buSzPct val="90000"/>
                    <a:defRPr/>
                  </a:pPr>
                  <a:r>
                    <a:rPr lang="en-US" altLang="ko-KR" sz="700" b="1" kern="0" spc="-5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4</a:t>
                  </a:r>
                  <a:r>
                    <a:rPr lang="ko-KR" altLang="en-US" sz="700" b="1" kern="0" spc="-5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차 산업혁명 기술 </a:t>
                  </a:r>
                  <a:r>
                    <a:rPr lang="ko-KR" altLang="en-US" sz="700" b="1" kern="0" spc="-50" dirty="0" err="1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무선플랫폼</a:t>
                  </a:r>
                  <a:r>
                    <a:rPr lang="ko-KR" altLang="en-US" sz="700" b="1" kern="0" spc="-5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인프라 확보 및 </a:t>
                  </a:r>
                  <a:r>
                    <a:rPr lang="ko-KR" altLang="en-US" sz="700" b="1" kern="0" spc="-50" dirty="0" err="1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감시기술</a:t>
                  </a:r>
                  <a:r>
                    <a:rPr lang="ko-KR" altLang="en-US" sz="700" b="1" kern="0" spc="-5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고도화</a:t>
                  </a:r>
                  <a:r>
                    <a:rPr lang="en-US" altLang="ko-KR" sz="700" b="1" kern="0" spc="-5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(’27)</a:t>
                  </a:r>
                  <a:endParaRPr lang="ko-KR" altLang="en-US" sz="700" b="1" kern="0" spc="-5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30" name="그룹 63">
                <a:extLst>
                  <a:ext uri="{FF2B5EF4-FFF2-40B4-BE49-F238E27FC236}">
                    <a16:creationId xmlns:a16="http://schemas.microsoft.com/office/drawing/2014/main" id="{C8C15ABA-2920-4702-AF08-8121DE7EC91F}"/>
                  </a:ext>
                </a:extLst>
              </p:cNvPr>
              <p:cNvGrpSpPr/>
              <p:nvPr/>
            </p:nvGrpSpPr>
            <p:grpSpPr>
              <a:xfrm>
                <a:off x="1983580" y="4223354"/>
                <a:ext cx="708167" cy="252000"/>
                <a:chOff x="5071911" y="2689578"/>
                <a:chExt cx="4513409" cy="424233"/>
              </a:xfrm>
            </p:grpSpPr>
            <p:grpSp>
              <p:nvGrpSpPr>
                <p:cNvPr id="129" name="Group 16">
                  <a:extLst>
                    <a:ext uri="{FF2B5EF4-FFF2-40B4-BE49-F238E27FC236}">
                      <a16:creationId xmlns:a16="http://schemas.microsoft.com/office/drawing/2014/main" id="{962C360E-EC13-4A7E-801C-067BBACEA7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71914" y="2689578"/>
                  <a:ext cx="4513406" cy="424233"/>
                  <a:chOff x="41" y="2643"/>
                  <a:chExt cx="1675" cy="306"/>
                </a:xfrm>
              </p:grpSpPr>
              <p:sp>
                <p:nvSpPr>
                  <p:cNvPr id="131" name="AutoShape 17">
                    <a:extLst>
                      <a:ext uri="{FF2B5EF4-FFF2-40B4-BE49-F238E27FC236}">
                        <a16:creationId xmlns:a16="http://schemas.microsoft.com/office/drawing/2014/main" id="{196F1F38-F7A3-4545-B91E-C87EACDF63B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" y="2643"/>
                    <a:ext cx="1675" cy="306"/>
                  </a:xfrm>
                  <a:prstGeom prst="roundRect">
                    <a:avLst>
                      <a:gd name="adj" fmla="val 8505"/>
                    </a:avLst>
                  </a:prstGeom>
                  <a:pattFill prst="dkUpDiag">
                    <a:fgClr>
                      <a:srgbClr val="006699"/>
                    </a:fgClr>
                    <a:bgClr>
                      <a:srgbClr val="003366"/>
                    </a:bgClr>
                  </a:pattFill>
                  <a:ln w="19050" algn="ctr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fontAlgn="auto">
                      <a:lnSpc>
                        <a:spcPct val="7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sz="700" b="1" kern="0" dirty="0">
                      <a:solidFill>
                        <a:srgbClr val="00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32" name="AutoShape 18">
                    <a:extLst>
                      <a:ext uri="{FF2B5EF4-FFF2-40B4-BE49-F238E27FC236}">
                        <a16:creationId xmlns:a16="http://schemas.microsoft.com/office/drawing/2014/main" id="{660E3B5A-5E9C-416E-A6C1-F015DC3C3D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" y="2645"/>
                    <a:ext cx="1675" cy="89"/>
                  </a:xfrm>
                  <a:prstGeom prst="roundRect">
                    <a:avLst>
                      <a:gd name="adj" fmla="val 27120"/>
                    </a:avLst>
                  </a:prstGeom>
                  <a:gradFill rotWithShape="1">
                    <a:gsLst>
                      <a:gs pos="0">
                        <a:srgbClr val="FFFFFF">
                          <a:alpha val="64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000" scaled="1"/>
                  </a:gra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fontAlgn="auto">
                      <a:lnSpc>
                        <a:spcPct val="7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sz="700" b="1" kern="0" dirty="0">
                      <a:solidFill>
                        <a:srgbClr val="00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130" name="모서리가 둥근 직사각형 79">
                  <a:extLst>
                    <a:ext uri="{FF2B5EF4-FFF2-40B4-BE49-F238E27FC236}">
                      <a16:creationId xmlns:a16="http://schemas.microsoft.com/office/drawing/2014/main" id="{B2C6FE38-A27B-4011-8A6B-868E4C60FC63}"/>
                    </a:ext>
                  </a:extLst>
                </p:cNvPr>
                <p:cNvSpPr/>
                <p:nvPr/>
              </p:nvSpPr>
              <p:spPr bwMode="auto">
                <a:xfrm>
                  <a:off x="5071911" y="2732042"/>
                  <a:ext cx="4513409" cy="370414"/>
                </a:xfrm>
                <a:prstGeom prst="round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wrap="none" anchor="ctr"/>
                <a:lstStyle/>
                <a:p>
                  <a:pPr marL="123825" indent="-123825" algn="ctr" defTabSz="912813" fontAlgn="auto">
                    <a:lnSpc>
                      <a:spcPct val="70000"/>
                    </a:lnSpc>
                    <a:spcBef>
                      <a:spcPts val="0"/>
                    </a:spcBef>
                    <a:spcAft>
                      <a:spcPct val="20000"/>
                    </a:spcAft>
                    <a:buClr>
                      <a:srgbClr val="808080"/>
                    </a:buClr>
                    <a:buSzPct val="90000"/>
                    <a:defRPr/>
                  </a:pPr>
                  <a:r>
                    <a:rPr lang="ko-KR" altLang="en-US" sz="700" b="1" kern="0" spc="-11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바이오헬스 산업</a:t>
                  </a:r>
                  <a:endParaRPr lang="en-US" altLang="ko-KR" sz="700" b="1" kern="0" spc="-11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marL="123825" indent="-123825" algn="ctr" defTabSz="912813" fontAlgn="auto">
                    <a:lnSpc>
                      <a:spcPct val="70000"/>
                    </a:lnSpc>
                    <a:spcBef>
                      <a:spcPts val="0"/>
                    </a:spcBef>
                    <a:spcAft>
                      <a:spcPct val="20000"/>
                    </a:spcAft>
                    <a:buClr>
                      <a:srgbClr val="808080"/>
                    </a:buClr>
                    <a:buSzPct val="90000"/>
                    <a:defRPr/>
                  </a:pPr>
                  <a:r>
                    <a:rPr lang="ko-KR" altLang="en-US" sz="700" b="1" kern="0" spc="-11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발전전략</a:t>
                  </a:r>
                  <a:r>
                    <a:rPr lang="en-US" altLang="ko-KR" sz="700" b="1" kern="0" spc="-11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</a:t>
                  </a:r>
                  <a:r>
                    <a:rPr lang="ko-KR" altLang="en-US" sz="700" b="1" kern="0" spc="-11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산업</a:t>
                  </a:r>
                  <a:r>
                    <a:rPr lang="en-US" altLang="ko-KR" sz="700" b="1" kern="0" spc="-11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,’21)</a:t>
                  </a:r>
                  <a:endParaRPr lang="ko-KR" altLang="en-US" sz="700" b="1" kern="0" spc="-11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31" name="모서리가 둥근 직사각형 83">
                <a:extLst>
                  <a:ext uri="{FF2B5EF4-FFF2-40B4-BE49-F238E27FC236}">
                    <a16:creationId xmlns:a16="http://schemas.microsoft.com/office/drawing/2014/main" id="{EB4C285E-B570-469A-A895-998E0767CA50}"/>
                  </a:ext>
                </a:extLst>
              </p:cNvPr>
              <p:cNvSpPr/>
              <p:nvPr/>
            </p:nvSpPr>
            <p:spPr bwMode="auto">
              <a:xfrm>
                <a:off x="4141596" y="6034896"/>
                <a:ext cx="4880270" cy="208668"/>
              </a:xfrm>
              <a:prstGeom prst="roundRect">
                <a:avLst>
                  <a:gd name="adj" fmla="val 0"/>
                </a:avLst>
              </a:prstGeom>
              <a:blipFill>
                <a:blip r:embed="rId3" cstate="print"/>
                <a:stretch>
                  <a:fillRect/>
                </a:stretch>
              </a:blipFill>
              <a:ln w="6350" cap="flat" cmpd="sng" algn="ctr">
                <a:solidFill>
                  <a:schemeClr val="accent5">
                    <a:lumMod val="75000"/>
                  </a:schemeClr>
                </a:solidFill>
                <a:prstDash val="solid"/>
              </a:ln>
              <a:effectLst/>
            </p:spPr>
            <p:txBody>
              <a:bodyPr lIns="72000" tIns="36000" rIns="72000" bIns="36000" anchor="ctr"/>
              <a:lstStyle/>
              <a:p>
                <a:pPr algn="ctr" defTabSz="914342" fontAlgn="auto" latinLnBrk="0"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defRPr/>
                </a:pPr>
                <a:r>
                  <a:rPr lang="ko-KR" altLang="en-US" sz="700" b="1" kern="0" spc="-50" dirty="0">
                    <a:ln>
                      <a:solidFill>
                        <a:prstClr val="white">
                          <a:lumMod val="65000"/>
                          <a:alpha val="3000"/>
                        </a:prst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  <a:sym typeface="Monotype Sorts"/>
                  </a:rPr>
                  <a:t>보건의료빅데이터 활용기술 개발</a:t>
                </a:r>
              </a:p>
            </p:txBody>
          </p:sp>
          <p:cxnSp>
            <p:nvCxnSpPr>
              <p:cNvPr id="32" name="직선 화살표 연결선 118">
                <a:extLst>
                  <a:ext uri="{FF2B5EF4-FFF2-40B4-BE49-F238E27FC236}">
                    <a16:creationId xmlns:a16="http://schemas.microsoft.com/office/drawing/2014/main" id="{B3343E99-3BFB-432B-B8EA-3261C6D31B75}"/>
                  </a:ext>
                </a:extLst>
              </p:cNvPr>
              <p:cNvCxnSpPr>
                <a:cxnSpLocks/>
                <a:stCxn id="143" idx="3"/>
              </p:cNvCxnSpPr>
              <p:nvPr/>
            </p:nvCxnSpPr>
            <p:spPr>
              <a:xfrm>
                <a:off x="6375862" y="5170786"/>
                <a:ext cx="73136" cy="1270370"/>
              </a:xfrm>
              <a:prstGeom prst="bentConnector2">
                <a:avLst/>
              </a:prstGeom>
              <a:ln>
                <a:solidFill>
                  <a:schemeClr val="tx1"/>
                </a:solidFill>
                <a:prstDash val="dash"/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119">
                <a:extLst>
                  <a:ext uri="{FF2B5EF4-FFF2-40B4-BE49-F238E27FC236}">
                    <a16:creationId xmlns:a16="http://schemas.microsoft.com/office/drawing/2014/main" id="{24DBA877-ACD4-451F-885F-DE95B5B4E1BB}"/>
                  </a:ext>
                </a:extLst>
              </p:cNvPr>
              <p:cNvCxnSpPr>
                <a:cxnSpLocks/>
                <a:stCxn id="139" idx="2"/>
                <a:endCxn id="84" idx="1"/>
              </p:cNvCxnSpPr>
              <p:nvPr/>
            </p:nvCxnSpPr>
            <p:spPr>
              <a:xfrm rot="16200000" flipH="1">
                <a:off x="3149202" y="4747946"/>
                <a:ext cx="2127439" cy="1582254"/>
              </a:xfrm>
              <a:prstGeom prst="bentConnector2">
                <a:avLst/>
              </a:prstGeom>
              <a:ln>
                <a:solidFill>
                  <a:schemeClr val="tx1"/>
                </a:solidFill>
                <a:prstDash val="dash"/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128">
                <a:extLst>
                  <a:ext uri="{FF2B5EF4-FFF2-40B4-BE49-F238E27FC236}">
                    <a16:creationId xmlns:a16="http://schemas.microsoft.com/office/drawing/2014/main" id="{03001D81-5647-432C-AA2B-52C3BE5C4ED7}"/>
                  </a:ext>
                </a:extLst>
              </p:cNvPr>
              <p:cNvCxnSpPr>
                <a:cxnSpLocks/>
                <a:stCxn id="135" idx="3"/>
              </p:cNvCxnSpPr>
              <p:nvPr/>
            </p:nvCxnSpPr>
            <p:spPr>
              <a:xfrm>
                <a:off x="7697236" y="5718159"/>
                <a:ext cx="114397" cy="722997"/>
              </a:xfrm>
              <a:prstGeom prst="bentConnector2">
                <a:avLst/>
              </a:prstGeom>
              <a:ln>
                <a:solidFill>
                  <a:schemeClr val="tx1"/>
                </a:solidFill>
                <a:prstDash val="dash"/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그룹 63">
                <a:extLst>
                  <a:ext uri="{FF2B5EF4-FFF2-40B4-BE49-F238E27FC236}">
                    <a16:creationId xmlns:a16="http://schemas.microsoft.com/office/drawing/2014/main" id="{5217B761-2F9D-468B-B141-0432DF0ACA97}"/>
                  </a:ext>
                </a:extLst>
              </p:cNvPr>
              <p:cNvGrpSpPr/>
              <p:nvPr/>
            </p:nvGrpSpPr>
            <p:grpSpPr>
              <a:xfrm>
                <a:off x="2014089" y="5592159"/>
                <a:ext cx="1244827" cy="252847"/>
                <a:chOff x="5397956" y="2670169"/>
                <a:chExt cx="4518796" cy="424233"/>
              </a:xfrm>
            </p:grpSpPr>
            <p:grpSp>
              <p:nvGrpSpPr>
                <p:cNvPr id="125" name="Group 16">
                  <a:extLst>
                    <a:ext uri="{FF2B5EF4-FFF2-40B4-BE49-F238E27FC236}">
                      <a16:creationId xmlns:a16="http://schemas.microsoft.com/office/drawing/2014/main" id="{3602ACBA-56F0-4CE4-9FE1-114FDB880D7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397956" y="2670169"/>
                  <a:ext cx="4518795" cy="424233"/>
                  <a:chOff x="162" y="2629"/>
                  <a:chExt cx="1677" cy="306"/>
                </a:xfrm>
              </p:grpSpPr>
              <p:sp>
                <p:nvSpPr>
                  <p:cNvPr id="127" name="AutoShape 17">
                    <a:extLst>
                      <a:ext uri="{FF2B5EF4-FFF2-40B4-BE49-F238E27FC236}">
                        <a16:creationId xmlns:a16="http://schemas.microsoft.com/office/drawing/2014/main" id="{23266655-40D6-45ED-A68D-08A154B7164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4" y="2629"/>
                    <a:ext cx="1675" cy="306"/>
                  </a:xfrm>
                  <a:prstGeom prst="roundRect">
                    <a:avLst>
                      <a:gd name="adj" fmla="val 8505"/>
                    </a:avLst>
                  </a:prstGeom>
                  <a:pattFill prst="dkUpDiag">
                    <a:fgClr>
                      <a:srgbClr val="006699"/>
                    </a:fgClr>
                    <a:bgClr>
                      <a:srgbClr val="003366"/>
                    </a:bgClr>
                  </a:pattFill>
                  <a:ln w="19050" algn="ctr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fontAlgn="auto">
                      <a:lnSpc>
                        <a:spcPct val="7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sz="700" b="1" kern="0" dirty="0">
                      <a:solidFill>
                        <a:srgbClr val="00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28" name="AutoShape 18">
                    <a:extLst>
                      <a:ext uri="{FF2B5EF4-FFF2-40B4-BE49-F238E27FC236}">
                        <a16:creationId xmlns:a16="http://schemas.microsoft.com/office/drawing/2014/main" id="{D61F0A7C-F823-4A95-875C-7956D03157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2" y="2633"/>
                    <a:ext cx="1672" cy="87"/>
                  </a:xfrm>
                  <a:prstGeom prst="roundRect">
                    <a:avLst>
                      <a:gd name="adj" fmla="val 27120"/>
                    </a:avLst>
                  </a:prstGeom>
                  <a:gradFill rotWithShape="1">
                    <a:gsLst>
                      <a:gs pos="0">
                        <a:srgbClr val="FFFFFF">
                          <a:alpha val="64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000" scaled="1"/>
                  </a:gra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fontAlgn="auto">
                      <a:lnSpc>
                        <a:spcPct val="7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sz="700" b="1" kern="0" dirty="0">
                      <a:solidFill>
                        <a:srgbClr val="00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126" name="모서리가 둥근 직사각형 17">
                  <a:extLst>
                    <a:ext uri="{FF2B5EF4-FFF2-40B4-BE49-F238E27FC236}">
                      <a16:creationId xmlns:a16="http://schemas.microsoft.com/office/drawing/2014/main" id="{9C95D2A0-B349-4E0A-AF82-7FCB15A174FE}"/>
                    </a:ext>
                  </a:extLst>
                </p:cNvPr>
                <p:cNvSpPr/>
                <p:nvPr/>
              </p:nvSpPr>
              <p:spPr bwMode="auto">
                <a:xfrm>
                  <a:off x="5403343" y="2688353"/>
                  <a:ext cx="4513409" cy="404628"/>
                </a:xfrm>
                <a:prstGeom prst="round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wrap="none" tIns="90000" bIns="72000" anchor="ctr"/>
                <a:lstStyle/>
                <a:p>
                  <a:pPr marL="123825" indent="-123825" algn="ctr" defTabSz="912813" fontAlgn="auto">
                    <a:lnSpc>
                      <a:spcPct val="70000"/>
                    </a:lnSpc>
                    <a:spcBef>
                      <a:spcPts val="0"/>
                    </a:spcBef>
                    <a:spcAft>
                      <a:spcPct val="20000"/>
                    </a:spcAft>
                    <a:buClr>
                      <a:srgbClr val="808080"/>
                    </a:buClr>
                    <a:buSzPct val="90000"/>
                    <a:defRPr/>
                  </a:pPr>
                  <a:r>
                    <a:rPr lang="en-US" altLang="ko-KR" sz="700" b="1" kern="0" spc="-10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AI</a:t>
                  </a:r>
                  <a:r>
                    <a:rPr lang="ko-KR" altLang="en-US" sz="700" b="1" kern="0" spc="-10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기반 통합 빅데이터 플랫폼</a:t>
                  </a:r>
                  <a:endParaRPr lang="en-US" altLang="ko-KR" sz="700" b="1" kern="0" spc="-10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marL="123825" indent="-123825" algn="ctr" defTabSz="912813" fontAlgn="auto">
                    <a:lnSpc>
                      <a:spcPct val="70000"/>
                    </a:lnSpc>
                    <a:spcBef>
                      <a:spcPts val="0"/>
                    </a:spcBef>
                    <a:buClr>
                      <a:srgbClr val="808080"/>
                    </a:buClr>
                    <a:buSzPct val="90000"/>
                    <a:defRPr/>
                  </a:pPr>
                  <a:r>
                    <a:rPr lang="ko-KR" altLang="en-US" sz="700" b="1" kern="0" spc="-10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구축 및 분석기술 개발</a:t>
                  </a:r>
                  <a:r>
                    <a:rPr lang="en-US" altLang="ko-KR" sz="700" b="1" kern="0" spc="-10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(’20)</a:t>
                  </a:r>
                  <a:endParaRPr lang="ko-KR" altLang="en-US" sz="700" b="1" kern="0" spc="-10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36" name="그룹 63">
                <a:extLst>
                  <a:ext uri="{FF2B5EF4-FFF2-40B4-BE49-F238E27FC236}">
                    <a16:creationId xmlns:a16="http://schemas.microsoft.com/office/drawing/2014/main" id="{26433BBF-AC2D-40B4-9EDD-042ACC7D18B6}"/>
                  </a:ext>
                </a:extLst>
              </p:cNvPr>
              <p:cNvGrpSpPr/>
              <p:nvPr/>
            </p:nvGrpSpPr>
            <p:grpSpPr>
              <a:xfrm>
                <a:off x="1699066" y="4770229"/>
                <a:ext cx="1598597" cy="252000"/>
                <a:chOff x="5071913" y="2689578"/>
                <a:chExt cx="4513407" cy="424233"/>
              </a:xfrm>
            </p:grpSpPr>
            <p:grpSp>
              <p:nvGrpSpPr>
                <p:cNvPr id="121" name="Group 16">
                  <a:extLst>
                    <a:ext uri="{FF2B5EF4-FFF2-40B4-BE49-F238E27FC236}">
                      <a16:creationId xmlns:a16="http://schemas.microsoft.com/office/drawing/2014/main" id="{73E5F6DB-FC49-479B-949C-1CB19A2996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71913" y="2689578"/>
                  <a:ext cx="4513407" cy="424233"/>
                  <a:chOff x="41" y="2643"/>
                  <a:chExt cx="1675" cy="306"/>
                </a:xfrm>
              </p:grpSpPr>
              <p:sp>
                <p:nvSpPr>
                  <p:cNvPr id="123" name="AutoShape 17">
                    <a:extLst>
                      <a:ext uri="{FF2B5EF4-FFF2-40B4-BE49-F238E27FC236}">
                        <a16:creationId xmlns:a16="http://schemas.microsoft.com/office/drawing/2014/main" id="{88456D99-6EBA-42A4-9669-93A30A2550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" y="2643"/>
                    <a:ext cx="1675" cy="306"/>
                  </a:xfrm>
                  <a:prstGeom prst="roundRect">
                    <a:avLst>
                      <a:gd name="adj" fmla="val 8505"/>
                    </a:avLst>
                  </a:prstGeom>
                  <a:pattFill prst="dkUpDiag">
                    <a:fgClr>
                      <a:srgbClr val="006699"/>
                    </a:fgClr>
                    <a:bgClr>
                      <a:srgbClr val="003366"/>
                    </a:bgClr>
                  </a:pattFill>
                  <a:ln w="19050" algn="ctr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fontAlgn="auto">
                      <a:lnSpc>
                        <a:spcPct val="7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sz="700" b="1" kern="0" dirty="0">
                      <a:solidFill>
                        <a:srgbClr val="00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24" name="AutoShape 18">
                    <a:extLst>
                      <a:ext uri="{FF2B5EF4-FFF2-40B4-BE49-F238E27FC236}">
                        <a16:creationId xmlns:a16="http://schemas.microsoft.com/office/drawing/2014/main" id="{5F9FDB7E-AC2E-4B99-A957-4B4CD06BA5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" y="2648"/>
                    <a:ext cx="1670" cy="87"/>
                  </a:xfrm>
                  <a:prstGeom prst="roundRect">
                    <a:avLst>
                      <a:gd name="adj" fmla="val 27120"/>
                    </a:avLst>
                  </a:prstGeom>
                  <a:gradFill rotWithShape="1">
                    <a:gsLst>
                      <a:gs pos="0">
                        <a:srgbClr val="FFFFFF">
                          <a:alpha val="64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000" scaled="1"/>
                  </a:gra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fontAlgn="auto">
                      <a:lnSpc>
                        <a:spcPct val="7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sz="700" b="1" kern="0" dirty="0">
                      <a:solidFill>
                        <a:srgbClr val="00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122" name="모서리가 둥근 직사각형 5">
                  <a:extLst>
                    <a:ext uri="{FF2B5EF4-FFF2-40B4-BE49-F238E27FC236}">
                      <a16:creationId xmlns:a16="http://schemas.microsoft.com/office/drawing/2014/main" id="{0F717185-0EE1-4793-9540-AAF0FCDAE173}"/>
                    </a:ext>
                  </a:extLst>
                </p:cNvPr>
                <p:cNvSpPr/>
                <p:nvPr/>
              </p:nvSpPr>
              <p:spPr bwMode="auto">
                <a:xfrm>
                  <a:off x="5083576" y="2718650"/>
                  <a:ext cx="4488272" cy="390895"/>
                </a:xfrm>
                <a:prstGeom prst="round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wrap="none" anchor="ctr"/>
                <a:lstStyle/>
                <a:p>
                  <a:pPr marL="123825" indent="-123825" algn="ctr" defTabSz="912813" fontAlgn="auto">
                    <a:lnSpc>
                      <a:spcPct val="70000"/>
                    </a:lnSpc>
                    <a:spcBef>
                      <a:spcPts val="0"/>
                    </a:spcBef>
                    <a:spcAft>
                      <a:spcPct val="20000"/>
                    </a:spcAft>
                    <a:buClr>
                      <a:srgbClr val="808080"/>
                    </a:buClr>
                    <a:buSzPct val="90000"/>
                    <a:defRPr/>
                  </a:pPr>
                  <a:r>
                    <a:rPr lang="ko-KR" altLang="en-US" sz="700" b="1" kern="0" spc="-7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모바일 헬스케어 기술 개발 및 사업화</a:t>
                  </a:r>
                  <a:endParaRPr lang="en-US" altLang="ko-KR" sz="700" b="1" kern="0" spc="-7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marL="123825" indent="-123825" algn="ctr" defTabSz="912813" fontAlgn="auto">
                    <a:lnSpc>
                      <a:spcPct val="70000"/>
                    </a:lnSpc>
                    <a:spcBef>
                      <a:spcPts val="0"/>
                    </a:spcBef>
                    <a:spcAft>
                      <a:spcPct val="20000"/>
                    </a:spcAft>
                    <a:buClr>
                      <a:srgbClr val="808080"/>
                    </a:buClr>
                    <a:buSzPct val="90000"/>
                    <a:defRPr/>
                  </a:pPr>
                  <a:r>
                    <a:rPr lang="ko-KR" altLang="en-US" sz="700" b="1" kern="0" spc="-7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지원 플랫폼 구축 사업</a:t>
                  </a:r>
                  <a:r>
                    <a:rPr lang="en-US" altLang="ko-KR" sz="700" b="1" kern="0" spc="-7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</a:t>
                  </a:r>
                  <a:r>
                    <a:rPr lang="ko-KR" altLang="en-US" sz="700" b="1" kern="0" spc="-7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정통부</a:t>
                  </a:r>
                  <a:r>
                    <a:rPr lang="en-US" altLang="ko-KR" sz="700" b="1" kern="0" spc="-7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, ’20)</a:t>
                  </a:r>
                  <a:endParaRPr lang="ko-KR" altLang="en-US" sz="700" b="1" kern="0" spc="-7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37" name="그룹 63">
                <a:extLst>
                  <a:ext uri="{FF2B5EF4-FFF2-40B4-BE49-F238E27FC236}">
                    <a16:creationId xmlns:a16="http://schemas.microsoft.com/office/drawing/2014/main" id="{8E517E66-7140-4768-BC79-4669923538AB}"/>
                  </a:ext>
                </a:extLst>
              </p:cNvPr>
              <p:cNvGrpSpPr/>
              <p:nvPr/>
            </p:nvGrpSpPr>
            <p:grpSpPr>
              <a:xfrm>
                <a:off x="1699067" y="4496400"/>
                <a:ext cx="1284462" cy="252000"/>
                <a:chOff x="5071913" y="2689578"/>
                <a:chExt cx="4513407" cy="424233"/>
              </a:xfrm>
            </p:grpSpPr>
            <p:grpSp>
              <p:nvGrpSpPr>
                <p:cNvPr id="117" name="Group 16">
                  <a:extLst>
                    <a:ext uri="{FF2B5EF4-FFF2-40B4-BE49-F238E27FC236}">
                      <a16:creationId xmlns:a16="http://schemas.microsoft.com/office/drawing/2014/main" id="{9726AAAD-C039-4A66-9E31-BD19ED0C1BC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71913" y="2689578"/>
                  <a:ext cx="4513407" cy="424233"/>
                  <a:chOff x="41" y="2643"/>
                  <a:chExt cx="1675" cy="306"/>
                </a:xfrm>
              </p:grpSpPr>
              <p:sp>
                <p:nvSpPr>
                  <p:cNvPr id="119" name="AutoShape 17">
                    <a:extLst>
                      <a:ext uri="{FF2B5EF4-FFF2-40B4-BE49-F238E27FC236}">
                        <a16:creationId xmlns:a16="http://schemas.microsoft.com/office/drawing/2014/main" id="{34EBC6DF-4EC0-40FD-82CC-4936B7E028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" y="2643"/>
                    <a:ext cx="1675" cy="306"/>
                  </a:xfrm>
                  <a:prstGeom prst="roundRect">
                    <a:avLst>
                      <a:gd name="adj" fmla="val 8505"/>
                    </a:avLst>
                  </a:prstGeom>
                  <a:pattFill prst="dkUpDiag">
                    <a:fgClr>
                      <a:srgbClr val="006699"/>
                    </a:fgClr>
                    <a:bgClr>
                      <a:srgbClr val="003366"/>
                    </a:bgClr>
                  </a:pattFill>
                  <a:ln w="19050" algn="ctr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fontAlgn="auto">
                      <a:lnSpc>
                        <a:spcPct val="7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sz="700" b="1" kern="0" dirty="0">
                      <a:solidFill>
                        <a:srgbClr val="00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20" name="AutoShape 18">
                    <a:extLst>
                      <a:ext uri="{FF2B5EF4-FFF2-40B4-BE49-F238E27FC236}">
                        <a16:creationId xmlns:a16="http://schemas.microsoft.com/office/drawing/2014/main" id="{35D61661-169D-44FD-BD7C-98F27703B3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" y="2648"/>
                    <a:ext cx="1670" cy="87"/>
                  </a:xfrm>
                  <a:prstGeom prst="roundRect">
                    <a:avLst>
                      <a:gd name="adj" fmla="val 27120"/>
                    </a:avLst>
                  </a:prstGeom>
                  <a:gradFill rotWithShape="1">
                    <a:gsLst>
                      <a:gs pos="0">
                        <a:srgbClr val="FFFFFF">
                          <a:alpha val="64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000" scaled="1"/>
                  </a:gra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fontAlgn="auto">
                      <a:lnSpc>
                        <a:spcPct val="7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sz="700" b="1" kern="0" dirty="0">
                      <a:solidFill>
                        <a:srgbClr val="00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118" name="모서리가 둥근 직사각형 5">
                  <a:extLst>
                    <a:ext uri="{FF2B5EF4-FFF2-40B4-BE49-F238E27FC236}">
                      <a16:creationId xmlns:a16="http://schemas.microsoft.com/office/drawing/2014/main" id="{672E63F9-5F4F-46B8-819A-3DBA9B464D11}"/>
                    </a:ext>
                  </a:extLst>
                </p:cNvPr>
                <p:cNvSpPr/>
                <p:nvPr/>
              </p:nvSpPr>
              <p:spPr bwMode="auto">
                <a:xfrm>
                  <a:off x="5083576" y="2718650"/>
                  <a:ext cx="4488272" cy="390895"/>
                </a:xfrm>
                <a:prstGeom prst="round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wrap="none" anchor="ctr"/>
                <a:lstStyle/>
                <a:p>
                  <a:pPr marL="123825" indent="-123825" algn="ctr" defTabSz="912813" fontAlgn="auto">
                    <a:lnSpc>
                      <a:spcPct val="70000"/>
                    </a:lnSpc>
                    <a:spcBef>
                      <a:spcPts val="0"/>
                    </a:spcBef>
                    <a:spcAft>
                      <a:spcPct val="20000"/>
                    </a:spcAft>
                    <a:buClr>
                      <a:srgbClr val="808080"/>
                    </a:buClr>
                    <a:buSzPct val="90000"/>
                    <a:defRPr/>
                  </a:pPr>
                  <a:r>
                    <a:rPr lang="ko-KR" altLang="en-US" sz="700" b="1" kern="0" spc="-10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보건의료 빅데이터 플랫폼 구축</a:t>
                  </a:r>
                  <a:endParaRPr lang="en-US" altLang="ko-KR" sz="700" b="1" kern="0" spc="-10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marL="123825" indent="-123825" algn="ctr" defTabSz="912813" fontAlgn="auto">
                    <a:lnSpc>
                      <a:spcPct val="70000"/>
                    </a:lnSpc>
                    <a:spcBef>
                      <a:spcPts val="0"/>
                    </a:spcBef>
                    <a:spcAft>
                      <a:spcPct val="20000"/>
                    </a:spcAft>
                    <a:buClr>
                      <a:srgbClr val="808080"/>
                    </a:buClr>
                    <a:buSzPct val="90000"/>
                    <a:defRPr/>
                  </a:pPr>
                  <a:r>
                    <a:rPr lang="en-US" altLang="ko-KR" sz="700" b="1" kern="0" spc="-10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</a:t>
                  </a:r>
                  <a:r>
                    <a:rPr lang="ko-KR" altLang="en-US" sz="700" b="1" kern="0" spc="-10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보건복지부</a:t>
                  </a:r>
                  <a:r>
                    <a:rPr lang="en-US" altLang="ko-KR" sz="700" b="1" kern="0" spc="-10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, ’19)</a:t>
                  </a:r>
                  <a:endParaRPr lang="ko-KR" altLang="en-US" sz="700" b="1" kern="0" spc="-10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cxnSp>
            <p:nvCxnSpPr>
              <p:cNvPr id="38" name="직선 화살표 연결선 57">
                <a:extLst>
                  <a:ext uri="{FF2B5EF4-FFF2-40B4-BE49-F238E27FC236}">
                    <a16:creationId xmlns:a16="http://schemas.microsoft.com/office/drawing/2014/main" id="{1FC1E04E-5667-4E6F-8368-1534F562CC4A}"/>
                  </a:ext>
                </a:extLst>
              </p:cNvPr>
              <p:cNvCxnSpPr>
                <a:cxnSpLocks/>
                <a:stCxn id="118" idx="3"/>
                <a:endCxn id="84" idx="1"/>
              </p:cNvCxnSpPr>
              <p:nvPr/>
            </p:nvCxnSpPr>
            <p:spPr>
              <a:xfrm>
                <a:off x="2979695" y="4629768"/>
                <a:ext cx="2024353" cy="1973025"/>
              </a:xfrm>
              <a:prstGeom prst="bentConnector3">
                <a:avLst>
                  <a:gd name="adj1" fmla="val 49647"/>
                </a:avLst>
              </a:prstGeom>
              <a:ln>
                <a:solidFill>
                  <a:schemeClr val="tx1"/>
                </a:solidFill>
                <a:prstDash val="dash"/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57">
                <a:extLst>
                  <a:ext uri="{FF2B5EF4-FFF2-40B4-BE49-F238E27FC236}">
                    <a16:creationId xmlns:a16="http://schemas.microsoft.com/office/drawing/2014/main" id="{1F3725A7-0D7B-45C4-9248-B8502A81CD30}"/>
                  </a:ext>
                </a:extLst>
              </p:cNvPr>
              <p:cNvCxnSpPr>
                <a:cxnSpLocks/>
                <a:stCxn id="151" idx="3"/>
              </p:cNvCxnSpPr>
              <p:nvPr/>
            </p:nvCxnSpPr>
            <p:spPr>
              <a:xfrm>
                <a:off x="4993854" y="4622796"/>
                <a:ext cx="226218" cy="1818360"/>
              </a:xfrm>
              <a:prstGeom prst="bentConnector2">
                <a:avLst/>
              </a:prstGeom>
              <a:ln>
                <a:solidFill>
                  <a:schemeClr val="tx1"/>
                </a:solidFill>
                <a:prstDash val="dash"/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57">
                <a:extLst>
                  <a:ext uri="{FF2B5EF4-FFF2-40B4-BE49-F238E27FC236}">
                    <a16:creationId xmlns:a16="http://schemas.microsoft.com/office/drawing/2014/main" id="{6FA7ADC0-E07E-438E-8DCA-017336543071}"/>
                  </a:ext>
                </a:extLst>
              </p:cNvPr>
              <p:cNvCxnSpPr>
                <a:cxnSpLocks/>
                <a:stCxn id="123" idx="3"/>
              </p:cNvCxnSpPr>
              <p:nvPr/>
            </p:nvCxnSpPr>
            <p:spPr>
              <a:xfrm>
                <a:off x="3297663" y="4896229"/>
                <a:ext cx="3290561" cy="1544927"/>
              </a:xfrm>
              <a:prstGeom prst="bentConnector3">
                <a:avLst>
                  <a:gd name="adj1" fmla="val 100005"/>
                </a:avLst>
              </a:prstGeom>
              <a:ln>
                <a:solidFill>
                  <a:schemeClr val="tx1"/>
                </a:solidFill>
                <a:prstDash val="dash"/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67">
                <a:extLst>
                  <a:ext uri="{FF2B5EF4-FFF2-40B4-BE49-F238E27FC236}">
                    <a16:creationId xmlns:a16="http://schemas.microsoft.com/office/drawing/2014/main" id="{D300D4F5-DC9D-4ECB-81B3-0913D2A64432}"/>
                  </a:ext>
                </a:extLst>
              </p:cNvPr>
              <p:cNvCxnSpPr>
                <a:cxnSpLocks/>
                <a:stCxn id="147" idx="2"/>
                <a:endCxn id="84" idx="1"/>
              </p:cNvCxnSpPr>
              <p:nvPr/>
            </p:nvCxnSpPr>
            <p:spPr>
              <a:xfrm rot="16200000" flipH="1">
                <a:off x="2945546" y="4544291"/>
                <a:ext cx="1306252" cy="2810751"/>
              </a:xfrm>
              <a:prstGeom prst="bentConnector2">
                <a:avLst/>
              </a:prstGeom>
              <a:ln>
                <a:solidFill>
                  <a:schemeClr val="tx1"/>
                </a:solidFill>
                <a:prstDash val="dash"/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102">
                <a:extLst>
                  <a:ext uri="{FF2B5EF4-FFF2-40B4-BE49-F238E27FC236}">
                    <a16:creationId xmlns:a16="http://schemas.microsoft.com/office/drawing/2014/main" id="{2EA2C96E-B143-42D0-8FC7-1CB0434970FF}"/>
                  </a:ext>
                </a:extLst>
              </p:cNvPr>
              <p:cNvCxnSpPr>
                <a:cxnSpLocks/>
                <a:stCxn id="127" idx="2"/>
                <a:endCxn id="84" idx="1"/>
              </p:cNvCxnSpPr>
              <p:nvPr/>
            </p:nvCxnSpPr>
            <p:spPr>
              <a:xfrm rot="16200000" flipH="1">
                <a:off x="3441753" y="5040497"/>
                <a:ext cx="757787" cy="2366803"/>
              </a:xfrm>
              <a:prstGeom prst="bentConnector2">
                <a:avLst/>
              </a:prstGeom>
              <a:ln>
                <a:solidFill>
                  <a:schemeClr val="tx1"/>
                </a:solidFill>
                <a:prstDash val="dash"/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102">
                <a:extLst>
                  <a:ext uri="{FF2B5EF4-FFF2-40B4-BE49-F238E27FC236}">
                    <a16:creationId xmlns:a16="http://schemas.microsoft.com/office/drawing/2014/main" id="{1967B124-583F-44BD-A28C-C51B1CA2D68E}"/>
                  </a:ext>
                </a:extLst>
              </p:cNvPr>
              <p:cNvCxnSpPr>
                <a:cxnSpLocks/>
                <a:stCxn id="131" idx="2"/>
                <a:endCxn id="84" idx="1"/>
              </p:cNvCxnSpPr>
              <p:nvPr/>
            </p:nvCxnSpPr>
            <p:spPr>
              <a:xfrm rot="16200000" flipH="1">
                <a:off x="2607137" y="4205881"/>
                <a:ext cx="2127439" cy="2666384"/>
              </a:xfrm>
              <a:prstGeom prst="bentConnector2">
                <a:avLst/>
              </a:prstGeom>
              <a:ln>
                <a:solidFill>
                  <a:schemeClr val="tx1"/>
                </a:solidFill>
                <a:prstDash val="dash"/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그룹 63">
                <a:extLst>
                  <a:ext uri="{FF2B5EF4-FFF2-40B4-BE49-F238E27FC236}">
                    <a16:creationId xmlns:a16="http://schemas.microsoft.com/office/drawing/2014/main" id="{3D466E64-0F60-4D16-9018-5363BC9EBE9F}"/>
                  </a:ext>
                </a:extLst>
              </p:cNvPr>
              <p:cNvGrpSpPr/>
              <p:nvPr/>
            </p:nvGrpSpPr>
            <p:grpSpPr>
              <a:xfrm>
                <a:off x="4151776" y="4223354"/>
                <a:ext cx="836113" cy="252000"/>
                <a:chOff x="5071911" y="2689578"/>
                <a:chExt cx="4513409" cy="424233"/>
              </a:xfrm>
            </p:grpSpPr>
            <p:grpSp>
              <p:nvGrpSpPr>
                <p:cNvPr id="113" name="Group 16">
                  <a:extLst>
                    <a:ext uri="{FF2B5EF4-FFF2-40B4-BE49-F238E27FC236}">
                      <a16:creationId xmlns:a16="http://schemas.microsoft.com/office/drawing/2014/main" id="{83ACB31D-88C4-4A8E-8431-1898F74CBE7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71914" y="2689578"/>
                  <a:ext cx="4513406" cy="424233"/>
                  <a:chOff x="41" y="2643"/>
                  <a:chExt cx="1675" cy="306"/>
                </a:xfrm>
              </p:grpSpPr>
              <p:sp>
                <p:nvSpPr>
                  <p:cNvPr id="115" name="AutoShape 17">
                    <a:extLst>
                      <a:ext uri="{FF2B5EF4-FFF2-40B4-BE49-F238E27FC236}">
                        <a16:creationId xmlns:a16="http://schemas.microsoft.com/office/drawing/2014/main" id="{DEC6072E-B5D6-4E74-9557-22B793B6D9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" y="2643"/>
                    <a:ext cx="1675" cy="306"/>
                  </a:xfrm>
                  <a:prstGeom prst="roundRect">
                    <a:avLst>
                      <a:gd name="adj" fmla="val 8505"/>
                    </a:avLst>
                  </a:prstGeom>
                  <a:pattFill prst="dkUpDiag">
                    <a:fgClr>
                      <a:srgbClr val="006699"/>
                    </a:fgClr>
                    <a:bgClr>
                      <a:srgbClr val="003366"/>
                    </a:bgClr>
                  </a:pattFill>
                  <a:ln w="19050" algn="ctr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fontAlgn="auto">
                      <a:lnSpc>
                        <a:spcPct val="7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sz="700" b="1" kern="0" dirty="0">
                      <a:solidFill>
                        <a:srgbClr val="00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16" name="AutoShape 18">
                    <a:extLst>
                      <a:ext uri="{FF2B5EF4-FFF2-40B4-BE49-F238E27FC236}">
                        <a16:creationId xmlns:a16="http://schemas.microsoft.com/office/drawing/2014/main" id="{DCA2A040-D5AC-47FD-934D-531884EE1A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" y="2645"/>
                    <a:ext cx="1675" cy="89"/>
                  </a:xfrm>
                  <a:prstGeom prst="roundRect">
                    <a:avLst>
                      <a:gd name="adj" fmla="val 27120"/>
                    </a:avLst>
                  </a:prstGeom>
                  <a:gradFill rotWithShape="1">
                    <a:gsLst>
                      <a:gs pos="0">
                        <a:srgbClr val="FFFFFF">
                          <a:alpha val="64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000" scaled="1"/>
                  </a:gra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fontAlgn="auto">
                      <a:lnSpc>
                        <a:spcPct val="7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sz="700" b="1" kern="0" dirty="0">
                      <a:solidFill>
                        <a:srgbClr val="00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114" name="모서리가 둥근 직사각형 79">
                  <a:extLst>
                    <a:ext uri="{FF2B5EF4-FFF2-40B4-BE49-F238E27FC236}">
                      <a16:creationId xmlns:a16="http://schemas.microsoft.com/office/drawing/2014/main" id="{3CBCE9DF-1820-4AB8-8750-0F30C8AA2BDA}"/>
                    </a:ext>
                  </a:extLst>
                </p:cNvPr>
                <p:cNvSpPr/>
                <p:nvPr/>
              </p:nvSpPr>
              <p:spPr bwMode="auto">
                <a:xfrm>
                  <a:off x="5071911" y="2732042"/>
                  <a:ext cx="4513409" cy="370414"/>
                </a:xfrm>
                <a:prstGeom prst="round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wrap="none" anchor="ctr"/>
                <a:lstStyle/>
                <a:p>
                  <a:pPr marL="123825" indent="-123825" algn="ctr" defTabSz="912813" fontAlgn="auto">
                    <a:lnSpc>
                      <a:spcPct val="70000"/>
                    </a:lnSpc>
                    <a:spcBef>
                      <a:spcPts val="0"/>
                    </a:spcBef>
                    <a:spcAft>
                      <a:spcPct val="20000"/>
                    </a:spcAft>
                    <a:buClr>
                      <a:srgbClr val="808080"/>
                    </a:buClr>
                    <a:buSzPct val="90000"/>
                    <a:defRPr/>
                  </a:pPr>
                  <a:r>
                    <a:rPr lang="ko-KR" altLang="en-US" sz="700" b="1" kern="0" spc="-11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보건의료 빅데이터</a:t>
                  </a:r>
                  <a:endParaRPr lang="en-US" altLang="ko-KR" sz="700" b="1" kern="0" spc="-11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marL="123825" indent="-123825" algn="ctr" defTabSz="912813" fontAlgn="auto">
                    <a:lnSpc>
                      <a:spcPct val="70000"/>
                    </a:lnSpc>
                    <a:spcBef>
                      <a:spcPts val="0"/>
                    </a:spcBef>
                    <a:spcAft>
                      <a:spcPct val="20000"/>
                    </a:spcAft>
                    <a:buClr>
                      <a:srgbClr val="808080"/>
                    </a:buClr>
                    <a:buSzPct val="90000"/>
                    <a:defRPr/>
                  </a:pPr>
                  <a:r>
                    <a:rPr lang="ko-KR" altLang="en-US" sz="700" b="1" kern="0" spc="-11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특별법 추진</a:t>
                  </a:r>
                  <a:r>
                    <a:rPr lang="en-US" altLang="ko-KR" sz="700" b="1" kern="0" spc="-11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</a:t>
                  </a:r>
                  <a:r>
                    <a:rPr lang="ko-KR" altLang="en-US" sz="700" b="1" kern="0" spc="-11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복지</a:t>
                  </a:r>
                  <a:r>
                    <a:rPr lang="en-US" altLang="ko-KR" sz="700" b="1" kern="0" spc="-11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,’22)</a:t>
                  </a:r>
                  <a:endParaRPr lang="ko-KR" altLang="en-US" sz="700" b="1" kern="0" spc="-11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cxnSp>
            <p:nvCxnSpPr>
              <p:cNvPr id="45" name="직선 화살표 연결선 57">
                <a:extLst>
                  <a:ext uri="{FF2B5EF4-FFF2-40B4-BE49-F238E27FC236}">
                    <a16:creationId xmlns:a16="http://schemas.microsoft.com/office/drawing/2014/main" id="{DFAFB91E-A62A-4C1D-8B70-710728B3341A}"/>
                  </a:ext>
                </a:extLst>
              </p:cNvPr>
              <p:cNvCxnSpPr>
                <a:cxnSpLocks/>
                <a:stCxn id="114" idx="3"/>
              </p:cNvCxnSpPr>
              <p:nvPr/>
            </p:nvCxnSpPr>
            <p:spPr>
              <a:xfrm>
                <a:off x="4987889" y="4358594"/>
                <a:ext cx="376199" cy="2082562"/>
              </a:xfrm>
              <a:prstGeom prst="bentConnector2">
                <a:avLst/>
              </a:prstGeom>
              <a:ln>
                <a:solidFill>
                  <a:schemeClr val="tx1"/>
                </a:solidFill>
                <a:prstDash val="dash"/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B404F031-8B19-44D9-8D26-B3674DD6E35B}"/>
                  </a:ext>
                </a:extLst>
              </p:cNvPr>
              <p:cNvGrpSpPr/>
              <p:nvPr/>
            </p:nvGrpSpPr>
            <p:grpSpPr>
              <a:xfrm>
                <a:off x="7569222" y="4178743"/>
                <a:ext cx="1458376" cy="252090"/>
                <a:chOff x="6982047" y="4025942"/>
                <a:chExt cx="1458376" cy="252090"/>
              </a:xfrm>
            </p:grpSpPr>
            <p:cxnSp>
              <p:nvCxnSpPr>
                <p:cNvPr id="109" name="직선 화살표 연결선 108">
                  <a:extLst>
                    <a:ext uri="{FF2B5EF4-FFF2-40B4-BE49-F238E27FC236}">
                      <a16:creationId xmlns:a16="http://schemas.microsoft.com/office/drawing/2014/main" id="{FB297107-89D6-4A4B-B144-4BAD9F40F71F}"/>
                    </a:ext>
                  </a:extLst>
                </p:cNvPr>
                <p:cNvCxnSpPr/>
                <p:nvPr/>
              </p:nvCxnSpPr>
              <p:spPr>
                <a:xfrm>
                  <a:off x="7006208" y="4061462"/>
                  <a:ext cx="0" cy="21657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headEnd type="oval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B429E4AF-5720-4BCB-A0C3-EB07C787D083}"/>
                    </a:ext>
                  </a:extLst>
                </p:cNvPr>
                <p:cNvSpPr txBox="1"/>
                <p:nvPr/>
              </p:nvSpPr>
              <p:spPr>
                <a:xfrm>
                  <a:off x="6982047" y="4027757"/>
                  <a:ext cx="787026" cy="23786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altLang="ko-KR" sz="800" dirty="0">
                      <a:latin typeface="맑은 고딕" pitchFamily="50" charset="-127"/>
                      <a:ea typeface="맑은 고딕" pitchFamily="50" charset="-127"/>
                    </a:rPr>
                    <a:t>EVENT </a:t>
                  </a:r>
                  <a:r>
                    <a:rPr lang="ko-KR" altLang="en-US" sz="800" dirty="0">
                      <a:latin typeface="맑은 고딕" pitchFamily="50" charset="-127"/>
                      <a:ea typeface="맑은 고딕" pitchFamily="50" charset="-127"/>
                    </a:rPr>
                    <a:t>영향</a:t>
                  </a:r>
                </a:p>
              </p:txBody>
            </p:sp>
            <p:cxnSp>
              <p:nvCxnSpPr>
                <p:cNvPr id="111" name="직선 화살표 연결선 110">
                  <a:extLst>
                    <a:ext uri="{FF2B5EF4-FFF2-40B4-BE49-F238E27FC236}">
                      <a16:creationId xmlns:a16="http://schemas.microsoft.com/office/drawing/2014/main" id="{A8BE8F4F-F087-402F-9A5C-DCCD3DF1E6AA}"/>
                    </a:ext>
                  </a:extLst>
                </p:cNvPr>
                <p:cNvCxnSpPr/>
                <p:nvPr/>
              </p:nvCxnSpPr>
              <p:spPr>
                <a:xfrm flipV="1">
                  <a:off x="7798296" y="4025942"/>
                  <a:ext cx="0" cy="216000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prstDash val="dash"/>
                  <a:headEnd type="oval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5CF03066-B21E-49F9-B62C-CB1D51D4CD63}"/>
                    </a:ext>
                  </a:extLst>
                </p:cNvPr>
                <p:cNvSpPr txBox="1"/>
                <p:nvPr/>
              </p:nvSpPr>
              <p:spPr>
                <a:xfrm>
                  <a:off x="7800037" y="4029812"/>
                  <a:ext cx="640386" cy="23786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ko-KR" altLang="en-US" sz="800" dirty="0">
                      <a:solidFill>
                        <a:schemeClr val="accent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해당과제</a:t>
                  </a:r>
                </a:p>
              </p:txBody>
            </p:sp>
          </p:grpSp>
          <p:sp>
            <p:nvSpPr>
              <p:cNvPr id="47" name="AutoShape 8"/>
              <p:cNvSpPr>
                <a:spLocks noChangeArrowheads="1"/>
              </p:cNvSpPr>
              <p:nvPr/>
            </p:nvSpPr>
            <p:spPr bwMode="auto">
              <a:xfrm>
                <a:off x="41439" y="1171420"/>
                <a:ext cx="1440731" cy="413810"/>
              </a:xfrm>
              <a:prstGeom prst="roundRect">
                <a:avLst>
                  <a:gd name="adj" fmla="val 276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8100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>
                <a:outerShdw dist="12700" dir="16200000" algn="ctr" rotWithShape="0">
                  <a:srgbClr val="D8CB9C"/>
                </a:outerShdw>
              </a:effectLst>
            </p:spPr>
            <p:txBody>
              <a:bodyPr wrap="squar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defTabSz="914459" fontAlgn="auto" latinLnBrk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900" kern="0" dirty="0">
                    <a:solidFill>
                      <a:srgbClr val="4F81BD">
                        <a:lumMod val="75000"/>
                      </a:srgb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보건의료 활용기술</a:t>
                </a:r>
                <a:endParaRPr kumimoji="0" lang="en-US" altLang="ko-KR" sz="900" kern="0" dirty="0">
                  <a:solidFill>
                    <a:srgbClr val="4F81BD">
                      <a:lumMod val="75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 bwMode="auto">
              <a:xfrm>
                <a:off x="1698196" y="1580246"/>
                <a:ext cx="2621812" cy="2640842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 wrap="square" rtlCol="0" anchor="t"/>
              <a:lstStyle/>
              <a:p>
                <a:pPr marL="88900" indent="-88900" latinLnBrk="0"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atin typeface="맑은 고딕" pitchFamily="50" charset="-127"/>
                    <a:ea typeface="맑은 고딕" pitchFamily="50" charset="-127"/>
                  </a:rPr>
                  <a:t>개요</a:t>
                </a:r>
                <a:endParaRPr lang="en-US" altLang="ko-KR" sz="9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marL="171450" indent="-85725" latinLnBrk="0">
                  <a:buFont typeface="맑은 고딕" panose="020B0503020000020004" pitchFamily="50" charset="-127"/>
                  <a:buChar char="-"/>
                </a:pPr>
                <a:r>
                  <a: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보건의료빅데이터 활용 플랫폼 구축 및 실증 추진을 통해 디지털 헬스케어 기반 종사자 건강위험요인 평가기술 및 저감기술을 개발하는 분야</a:t>
                </a:r>
                <a:endParaRPr lang="en-US" altLang="ko-KR" sz="900" b="0" dirty="0">
                  <a:latin typeface="맑은 고딕" pitchFamily="50" charset="-127"/>
                  <a:ea typeface="맑은 고딕" pitchFamily="50" charset="-127"/>
                </a:endParaRPr>
              </a:p>
              <a:p>
                <a:pPr marL="85725" indent="-85725" latinLnBrk="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atin typeface="맑은 고딕" pitchFamily="50" charset="-127"/>
                    <a:ea typeface="맑은 고딕" pitchFamily="50" charset="-127"/>
                  </a:rPr>
                  <a:t>목표</a:t>
                </a:r>
                <a:endParaRPr lang="en-US" altLang="ko-KR" sz="9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marL="171450" indent="-85725" latinLnBrk="0">
                  <a:buFont typeface="맑은 고딕" panose="020B0503020000020004" pitchFamily="50" charset="-127"/>
                  <a:buChar char="-"/>
                </a:pPr>
                <a:r>
                  <a:rPr lang="en-US" altLang="ko-KR" sz="900" dirty="0">
                    <a:latin typeface="맑은 고딕" pitchFamily="50" charset="-127"/>
                    <a:ea typeface="맑은 고딕" pitchFamily="50" charset="-127"/>
                  </a:rPr>
                  <a:t>4</a:t>
                </a:r>
                <a:r>
                  <a: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차 산업혁명의 빅데이터 분석기술 도입을 통한 보건의료 연구의 체질개선</a:t>
                </a:r>
              </a:p>
              <a:p>
                <a:pPr marL="171450" indent="-85725" latinLnBrk="0">
                  <a:buFont typeface="맑은 고딕" panose="020B0503020000020004" pitchFamily="50" charset="-127"/>
                  <a:buChar char="-"/>
                </a:pPr>
                <a:r>
                  <a: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종사자 건강수준 향상과 의료서비스 비용</a:t>
                </a:r>
                <a:r>
                  <a:rPr lang="en-US" altLang="ko-KR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r>
                  <a: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효과 및 편익 제고</a:t>
                </a:r>
                <a:endPara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 bwMode="auto">
              <a:xfrm>
                <a:off x="7005547" y="1158530"/>
                <a:ext cx="2098539" cy="2744724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 wrap="square" rtlCol="0" anchor="t"/>
              <a:lstStyle/>
              <a:p>
                <a:pPr marL="88900" indent="-88900" latinLnBrk="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atin typeface="맑은 고딕" pitchFamily="50" charset="-127"/>
                    <a:ea typeface="맑은 고딕" pitchFamily="50" charset="-127"/>
                  </a:rPr>
                  <a:t>해외</a:t>
                </a:r>
                <a:endParaRPr lang="en-US" altLang="ko-KR" sz="9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marL="171450" indent="-171450" latinLnBrk="0">
                  <a:spcBef>
                    <a:spcPts val="600"/>
                  </a:spcBef>
                  <a:buFontTx/>
                  <a:buChar char="-"/>
                </a:pPr>
                <a:r>
                  <a: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세계 각국은 플랫폼 구축을 통한 보건의료 빅데이터 활용 범위 확대를 경쟁적 추진 중</a:t>
                </a:r>
              </a:p>
              <a:p>
                <a:pPr marL="171450" indent="-171450" latinLnBrk="0">
                  <a:spcBef>
                    <a:spcPts val="600"/>
                  </a:spcBef>
                  <a:buFontTx/>
                  <a:buChar char="-"/>
                </a:pPr>
                <a:r>
                  <a:rPr lang="en-US" altLang="ko-KR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WHO </a:t>
                </a:r>
                <a:r>
                  <a: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및 세계 </a:t>
                </a:r>
                <a:r>
                  <a:rPr lang="en-US" altLang="ko-KR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30</a:t>
                </a:r>
                <a:r>
                  <a:rPr lang="ko-KR" altLang="en-US" sz="900" dirty="0">
                    <a:latin typeface="맑은 고딕" pitchFamily="50" charset="-127"/>
                    <a:ea typeface="맑은 고딕" pitchFamily="50" charset="-127"/>
                  </a:rPr>
                  <a:t>개국 간 협의체를 구성하여 디지털 헬스케어 분야 협력 모색 중</a:t>
                </a:r>
              </a:p>
              <a:p>
                <a:pPr marL="88900" indent="-88900" latinLnBrk="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atin typeface="맑은 고딕" pitchFamily="50" charset="-127"/>
                    <a:ea typeface="맑은 고딕" pitchFamily="50" charset="-127"/>
                  </a:rPr>
                  <a:t>국내</a:t>
                </a:r>
                <a:endParaRPr lang="en-US" altLang="ko-KR" sz="9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marL="171450" indent="-171450" latinLnBrk="0">
                  <a:spcBef>
                    <a:spcPts val="600"/>
                  </a:spcBef>
                  <a:buFontTx/>
                  <a:buChar char="-"/>
                </a:pPr>
                <a:r>
                  <a: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미래창조과학부</a:t>
                </a:r>
                <a:r>
                  <a:rPr lang="en-US" altLang="ko-KR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</a:t>
                </a:r>
                <a:r>
                  <a: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r>
                  <a: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차산업혁명 위원회 전략에 따라 보건의료 빅데이터 발전전략 추진 중</a:t>
                </a:r>
              </a:p>
              <a:p>
                <a:pPr marL="171450" indent="-171450" latinLnBrk="0">
                  <a:spcBef>
                    <a:spcPts val="600"/>
                  </a:spcBef>
                  <a:buFontTx/>
                  <a:buChar char="-"/>
                </a:pPr>
                <a:r>
                  <a: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정부 관계부처합동 디지털 헬스케어 서비스 산업 육성 및</a:t>
                </a:r>
                <a:r>
                  <a:rPr lang="en-US" altLang="ko-KR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다양한 헬스케어 플랫폼 구축 중</a:t>
                </a:r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B29A08C5-08B8-4AD3-BFDE-0E28FDB2E436}"/>
                  </a:ext>
                </a:extLst>
              </p:cNvPr>
              <p:cNvGrpSpPr/>
              <p:nvPr/>
            </p:nvGrpSpPr>
            <p:grpSpPr>
              <a:xfrm>
                <a:off x="41439" y="822900"/>
                <a:ext cx="9062648" cy="250885"/>
                <a:chOff x="41439" y="832040"/>
                <a:chExt cx="9062648" cy="409902"/>
              </a:xfrm>
            </p:grpSpPr>
            <p:grpSp>
              <p:nvGrpSpPr>
                <p:cNvPr id="97" name="그룹 96"/>
                <p:cNvGrpSpPr/>
                <p:nvPr/>
              </p:nvGrpSpPr>
              <p:grpSpPr>
                <a:xfrm>
                  <a:off x="41439" y="832040"/>
                  <a:ext cx="1440731" cy="409902"/>
                  <a:chOff x="560512" y="1722954"/>
                  <a:chExt cx="4274111" cy="563038"/>
                </a:xfrm>
              </p:grpSpPr>
              <p:sp>
                <p:nvSpPr>
                  <p:cNvPr id="107" name="양쪽 모서리가 둥근 사각형 106"/>
                  <p:cNvSpPr/>
                  <p:nvPr/>
                </p:nvSpPr>
                <p:spPr>
                  <a:xfrm>
                    <a:off x="560512" y="1722954"/>
                    <a:ext cx="4274111" cy="563038"/>
                  </a:xfrm>
                  <a:prstGeom prst="round2SameRect">
                    <a:avLst>
                      <a:gd name="adj1" fmla="val 11268"/>
                      <a:gd name="adj2" fmla="val 0"/>
                    </a:avLst>
                  </a:prstGeom>
                  <a:gradFill>
                    <a:gsLst>
                      <a:gs pos="47000">
                        <a:srgbClr val="1F497D">
                          <a:lumMod val="50000"/>
                        </a:srgbClr>
                      </a:gs>
                      <a:gs pos="0">
                        <a:srgbClr val="1F497D">
                          <a:lumMod val="75000"/>
                        </a:srgbClr>
                      </a:gs>
                      <a:gs pos="100000">
                        <a:sysClr val="windowText" lastClr="000000"/>
                      </a:gs>
                    </a:gsLst>
                    <a:lin ang="5400000" scaled="0"/>
                  </a:gradFill>
                  <a:ln w="25400" cap="flat" cmpd="sng" algn="ctr">
                    <a:noFill/>
                    <a:prstDash val="solid"/>
                  </a:ln>
                  <a:effectLst>
                    <a:outerShdw dist="25400" dir="5400000" algn="t" rotWithShape="0">
                      <a:sysClr val="windowText" lastClr="000000"/>
                    </a:outerShdw>
                  </a:effectLst>
                </p:spPr>
                <p:txBody>
                  <a:bodyPr lIns="0" rIns="0" anchor="ctr"/>
                  <a:lstStyle/>
                  <a:p>
                    <a:pPr marL="3175" marR="0" lvl="1" indent="0" algn="ctr" defTabSz="803336" eaLnBrk="0" fontAlgn="auto" latinLnBrk="0" hangingPunct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ysClr val="window" lastClr="FFFFFF">
                          <a:lumMod val="65000"/>
                        </a:sysClr>
                      </a:buClr>
                      <a:buSzPct val="140000"/>
                      <a:buFontTx/>
                      <a:buNone/>
                      <a:tabLst>
                        <a:tab pos="5648325" algn="l"/>
                      </a:tabLst>
                      <a:defRPr/>
                    </a:pPr>
                    <a:endParaRPr kumimoji="1" lang="ko-KR" altLang="en-US" sz="900" kern="0" dirty="0">
                      <a:solidFill>
                        <a:prstClr val="white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Arial" pitchFamily="34" charset="0"/>
                      <a:sym typeface="Monotype Sorts"/>
                    </a:endParaRPr>
                  </a:p>
                </p:txBody>
              </p:sp>
              <p:sp>
                <p:nvSpPr>
                  <p:cNvPr id="108" name="제목 114"/>
                  <p:cNvSpPr txBox="1">
                    <a:spLocks/>
                  </p:cNvSpPr>
                  <p:nvPr/>
                </p:nvSpPr>
                <p:spPr>
                  <a:xfrm>
                    <a:off x="560513" y="1779576"/>
                    <a:ext cx="4274110" cy="466607"/>
                  </a:xfrm>
                  <a:prstGeom prst="rect">
                    <a:avLst/>
                  </a:prstGeom>
                  <a:effectLst>
                    <a:outerShdw blurRad="76200" dir="5400000" algn="ctr" rotWithShape="0">
                      <a:sysClr val="windowText" lastClr="000000"/>
                    </a:outerShdw>
                  </a:effectLst>
                </p:spPr>
                <p:txBody>
                  <a:bodyPr anchor="ctr" anchorCtr="0"/>
                  <a:lstStyle/>
                  <a:p>
                    <a:pPr algn="ctr" defTabSz="1330325" eaLnBrk="0" hangingPunct="0">
                      <a:spcAft>
                        <a:spcPts val="0"/>
                      </a:spcAft>
                      <a:buSzPct val="100000"/>
                      <a:defRPr/>
                    </a:pPr>
                    <a:r>
                      <a:rPr lang="ko-KR" altLang="en-US" sz="1100" kern="0" spc="-80" dirty="0" err="1">
                        <a:gradFill>
                          <a:gsLst>
                            <a:gs pos="100000">
                              <a:prstClr val="white"/>
                            </a:gs>
                            <a:gs pos="100000">
                              <a:srgbClr val="0070C0"/>
                            </a:gs>
                          </a:gsLst>
                          <a:lin ang="5400000" scaled="0"/>
                        </a:gra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대분류</a:t>
                    </a:r>
                    <a:endParaRPr lang="en-US" altLang="ko-KR" sz="1100" kern="0" spc="-80" dirty="0">
                      <a:gradFill>
                        <a:gsLst>
                          <a:gs pos="100000">
                            <a:prstClr val="white"/>
                          </a:gs>
                          <a:gs pos="100000">
                            <a:srgbClr val="0070C0"/>
                          </a:gs>
                        </a:gsLst>
                        <a:lin ang="5400000" scaled="0"/>
                      </a:gra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grpSp>
              <p:nvGrpSpPr>
                <p:cNvPr id="98" name="그룹 97"/>
                <p:cNvGrpSpPr/>
                <p:nvPr/>
              </p:nvGrpSpPr>
              <p:grpSpPr>
                <a:xfrm>
                  <a:off x="1698195" y="832040"/>
                  <a:ext cx="2664294" cy="409902"/>
                  <a:chOff x="560512" y="1722954"/>
                  <a:chExt cx="4274111" cy="563038"/>
                </a:xfrm>
              </p:grpSpPr>
              <p:sp>
                <p:nvSpPr>
                  <p:cNvPr id="105" name="양쪽 모서리가 둥근 사각형 104"/>
                  <p:cNvSpPr/>
                  <p:nvPr/>
                </p:nvSpPr>
                <p:spPr>
                  <a:xfrm>
                    <a:off x="560512" y="1722954"/>
                    <a:ext cx="4274111" cy="563038"/>
                  </a:xfrm>
                  <a:prstGeom prst="round2SameRect">
                    <a:avLst>
                      <a:gd name="adj1" fmla="val 11268"/>
                      <a:gd name="adj2" fmla="val 0"/>
                    </a:avLst>
                  </a:prstGeom>
                  <a:gradFill>
                    <a:gsLst>
                      <a:gs pos="47000">
                        <a:srgbClr val="1F497D">
                          <a:lumMod val="50000"/>
                        </a:srgbClr>
                      </a:gs>
                      <a:gs pos="0">
                        <a:srgbClr val="1F497D">
                          <a:lumMod val="75000"/>
                        </a:srgbClr>
                      </a:gs>
                      <a:gs pos="100000">
                        <a:sysClr val="windowText" lastClr="000000"/>
                      </a:gs>
                    </a:gsLst>
                    <a:lin ang="5400000" scaled="0"/>
                  </a:gradFill>
                  <a:ln w="25400" cap="flat" cmpd="sng" algn="ctr">
                    <a:noFill/>
                    <a:prstDash val="solid"/>
                  </a:ln>
                  <a:effectLst>
                    <a:outerShdw dist="25400" dir="5400000" algn="t" rotWithShape="0">
                      <a:sysClr val="windowText" lastClr="000000"/>
                    </a:outerShdw>
                  </a:effectLst>
                </p:spPr>
                <p:txBody>
                  <a:bodyPr lIns="0" rIns="0" anchor="ctr"/>
                  <a:lstStyle/>
                  <a:p>
                    <a:pPr marL="3175" marR="0" lvl="1" indent="0" algn="ctr" defTabSz="803336" eaLnBrk="0" fontAlgn="auto" latinLnBrk="0" hangingPunct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ysClr val="window" lastClr="FFFFFF">
                          <a:lumMod val="65000"/>
                        </a:sysClr>
                      </a:buClr>
                      <a:buSzPct val="140000"/>
                      <a:buFontTx/>
                      <a:buNone/>
                      <a:tabLst>
                        <a:tab pos="5648325" algn="l"/>
                      </a:tabLst>
                      <a:defRPr/>
                    </a:pPr>
                    <a:endParaRPr kumimoji="1" lang="ko-KR" altLang="en-US" sz="900" kern="0" dirty="0">
                      <a:solidFill>
                        <a:prstClr val="white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Arial" pitchFamily="34" charset="0"/>
                      <a:sym typeface="Monotype Sorts"/>
                    </a:endParaRPr>
                  </a:p>
                </p:txBody>
              </p:sp>
              <p:sp>
                <p:nvSpPr>
                  <p:cNvPr id="106" name="제목 114"/>
                  <p:cNvSpPr txBox="1">
                    <a:spLocks/>
                  </p:cNvSpPr>
                  <p:nvPr/>
                </p:nvSpPr>
                <p:spPr>
                  <a:xfrm>
                    <a:off x="560513" y="1779576"/>
                    <a:ext cx="4274110" cy="466607"/>
                  </a:xfrm>
                  <a:prstGeom prst="rect">
                    <a:avLst/>
                  </a:prstGeom>
                  <a:effectLst>
                    <a:outerShdw blurRad="76200" dir="5400000" algn="ctr" rotWithShape="0">
                      <a:sysClr val="windowText" lastClr="000000"/>
                    </a:outerShdw>
                  </a:effectLst>
                </p:spPr>
                <p:txBody>
                  <a:bodyPr anchor="ctr" anchorCtr="0"/>
                  <a:lstStyle/>
                  <a:p>
                    <a:pPr algn="ctr" defTabSz="1330325" eaLnBrk="0" hangingPunct="0">
                      <a:spcAft>
                        <a:spcPts val="0"/>
                      </a:spcAft>
                      <a:buSzPct val="100000"/>
                      <a:defRPr/>
                    </a:pPr>
                    <a:r>
                      <a:rPr lang="ko-KR" altLang="en-US" sz="1100" kern="0" spc="-80" dirty="0">
                        <a:gradFill>
                          <a:gsLst>
                            <a:gs pos="100000">
                              <a:prstClr val="white"/>
                            </a:gs>
                            <a:gs pos="100000">
                              <a:srgbClr val="0070C0"/>
                            </a:gs>
                          </a:gsLst>
                          <a:lin ang="5400000" scaled="0"/>
                        </a:gra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중분류</a:t>
                    </a:r>
                    <a:endParaRPr lang="en-US" altLang="ko-KR" sz="1100" kern="0" spc="-80" dirty="0">
                      <a:gradFill>
                        <a:gsLst>
                          <a:gs pos="100000">
                            <a:prstClr val="white"/>
                          </a:gs>
                          <a:gs pos="100000">
                            <a:srgbClr val="0070C0"/>
                          </a:gs>
                        </a:gsLst>
                        <a:lin ang="5400000" scaled="0"/>
                      </a:gra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grpSp>
              <p:nvGrpSpPr>
                <p:cNvPr id="99" name="그룹 98"/>
                <p:cNvGrpSpPr/>
                <p:nvPr/>
              </p:nvGrpSpPr>
              <p:grpSpPr>
                <a:xfrm>
                  <a:off x="4557275" y="832040"/>
                  <a:ext cx="2253488" cy="409902"/>
                  <a:chOff x="560512" y="1722954"/>
                  <a:chExt cx="4274111" cy="563038"/>
                </a:xfrm>
              </p:grpSpPr>
              <p:sp>
                <p:nvSpPr>
                  <p:cNvPr id="103" name="양쪽 모서리가 둥근 사각형 102"/>
                  <p:cNvSpPr/>
                  <p:nvPr/>
                </p:nvSpPr>
                <p:spPr>
                  <a:xfrm>
                    <a:off x="560512" y="1722954"/>
                    <a:ext cx="4274111" cy="563038"/>
                  </a:xfrm>
                  <a:prstGeom prst="round2SameRect">
                    <a:avLst>
                      <a:gd name="adj1" fmla="val 11268"/>
                      <a:gd name="adj2" fmla="val 0"/>
                    </a:avLst>
                  </a:prstGeom>
                  <a:gradFill>
                    <a:gsLst>
                      <a:gs pos="47000">
                        <a:srgbClr val="1F497D">
                          <a:lumMod val="50000"/>
                        </a:srgbClr>
                      </a:gs>
                      <a:gs pos="0">
                        <a:srgbClr val="1F497D">
                          <a:lumMod val="75000"/>
                        </a:srgbClr>
                      </a:gs>
                      <a:gs pos="100000">
                        <a:sysClr val="windowText" lastClr="000000"/>
                      </a:gs>
                    </a:gsLst>
                    <a:lin ang="5400000" scaled="0"/>
                  </a:gradFill>
                  <a:ln w="25400" cap="flat" cmpd="sng" algn="ctr">
                    <a:noFill/>
                    <a:prstDash val="solid"/>
                  </a:ln>
                  <a:effectLst>
                    <a:outerShdw dist="25400" dir="5400000" algn="t" rotWithShape="0">
                      <a:sysClr val="windowText" lastClr="000000"/>
                    </a:outerShdw>
                  </a:effectLst>
                </p:spPr>
                <p:txBody>
                  <a:bodyPr lIns="0" rIns="0" anchor="ctr"/>
                  <a:lstStyle/>
                  <a:p>
                    <a:pPr marL="3175" marR="0" lvl="1" indent="0" algn="ctr" defTabSz="803336" eaLnBrk="0" fontAlgn="auto" latinLnBrk="0" hangingPunct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ysClr val="window" lastClr="FFFFFF">
                          <a:lumMod val="65000"/>
                        </a:sysClr>
                      </a:buClr>
                      <a:buSzPct val="140000"/>
                      <a:buFontTx/>
                      <a:buNone/>
                      <a:tabLst>
                        <a:tab pos="5648325" algn="l"/>
                      </a:tabLst>
                      <a:defRPr/>
                    </a:pPr>
                    <a:endParaRPr kumimoji="1" lang="ko-KR" altLang="en-US" sz="900" kern="0" dirty="0">
                      <a:solidFill>
                        <a:prstClr val="white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Arial" pitchFamily="34" charset="0"/>
                      <a:sym typeface="Monotype Sorts"/>
                    </a:endParaRPr>
                  </a:p>
                </p:txBody>
              </p:sp>
              <p:sp>
                <p:nvSpPr>
                  <p:cNvPr id="104" name="제목 114"/>
                  <p:cNvSpPr txBox="1">
                    <a:spLocks/>
                  </p:cNvSpPr>
                  <p:nvPr/>
                </p:nvSpPr>
                <p:spPr>
                  <a:xfrm>
                    <a:off x="560513" y="1779576"/>
                    <a:ext cx="4274110" cy="466607"/>
                  </a:xfrm>
                  <a:prstGeom prst="rect">
                    <a:avLst/>
                  </a:prstGeom>
                  <a:effectLst>
                    <a:outerShdw blurRad="76200" dir="5400000" algn="ctr" rotWithShape="0">
                      <a:sysClr val="windowText" lastClr="000000"/>
                    </a:outerShdw>
                  </a:effectLst>
                </p:spPr>
                <p:txBody>
                  <a:bodyPr anchor="ctr" anchorCtr="0"/>
                  <a:lstStyle/>
                  <a:p>
                    <a:pPr algn="ctr" defTabSz="1330325" eaLnBrk="0" hangingPunct="0">
                      <a:spcAft>
                        <a:spcPts val="0"/>
                      </a:spcAft>
                      <a:buSzPct val="100000"/>
                      <a:defRPr/>
                    </a:pPr>
                    <a:r>
                      <a:rPr lang="ko-KR" altLang="en-US" sz="1100" kern="0" spc="-80" dirty="0">
                        <a:gradFill>
                          <a:gsLst>
                            <a:gs pos="100000">
                              <a:prstClr val="white"/>
                            </a:gs>
                            <a:gs pos="100000">
                              <a:srgbClr val="0070C0"/>
                            </a:gs>
                          </a:gsLst>
                          <a:lin ang="5400000" scaled="0"/>
                        </a:gra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확보방법</a:t>
                    </a:r>
                    <a:r>
                      <a:rPr lang="en-US" altLang="ko-KR" sz="1100" kern="0" spc="-80" dirty="0">
                        <a:gradFill>
                          <a:gsLst>
                            <a:gs pos="100000">
                              <a:prstClr val="white"/>
                            </a:gs>
                            <a:gs pos="100000">
                              <a:srgbClr val="0070C0"/>
                            </a:gs>
                          </a:gsLst>
                          <a:lin ang="5400000" scaled="0"/>
                        </a:gra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(</a:t>
                    </a:r>
                    <a:r>
                      <a:rPr lang="ko-KR" altLang="en-US" sz="1100" kern="0" spc="-80" dirty="0">
                        <a:gradFill>
                          <a:gsLst>
                            <a:gs pos="100000">
                              <a:prstClr val="white"/>
                            </a:gs>
                            <a:gs pos="100000">
                              <a:srgbClr val="0070C0"/>
                            </a:gs>
                          </a:gsLst>
                          <a:lin ang="5400000" scaled="0"/>
                        </a:gra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과제</a:t>
                    </a:r>
                    <a:r>
                      <a:rPr lang="en-US" altLang="ko-KR" sz="1100" kern="0" spc="-80" dirty="0">
                        <a:gradFill>
                          <a:gsLst>
                            <a:gs pos="100000">
                              <a:prstClr val="white"/>
                            </a:gs>
                            <a:gs pos="100000">
                              <a:srgbClr val="0070C0"/>
                            </a:gs>
                          </a:gsLst>
                          <a:lin ang="5400000" scaled="0"/>
                        </a:gra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)</a:t>
                    </a:r>
                  </a:p>
                </p:txBody>
              </p:sp>
            </p:grpSp>
            <p:grpSp>
              <p:nvGrpSpPr>
                <p:cNvPr id="100" name="그룹 99"/>
                <p:cNvGrpSpPr/>
                <p:nvPr/>
              </p:nvGrpSpPr>
              <p:grpSpPr>
                <a:xfrm>
                  <a:off x="7005548" y="832040"/>
                  <a:ext cx="2098539" cy="409902"/>
                  <a:chOff x="560512" y="1722954"/>
                  <a:chExt cx="4274111" cy="563038"/>
                </a:xfrm>
              </p:grpSpPr>
              <p:sp>
                <p:nvSpPr>
                  <p:cNvPr id="101" name="양쪽 모서리가 둥근 사각형 100"/>
                  <p:cNvSpPr/>
                  <p:nvPr/>
                </p:nvSpPr>
                <p:spPr>
                  <a:xfrm>
                    <a:off x="560512" y="1722954"/>
                    <a:ext cx="4274111" cy="563038"/>
                  </a:xfrm>
                  <a:prstGeom prst="round2SameRect">
                    <a:avLst>
                      <a:gd name="adj1" fmla="val 11268"/>
                      <a:gd name="adj2" fmla="val 0"/>
                    </a:avLst>
                  </a:prstGeom>
                  <a:gradFill>
                    <a:gsLst>
                      <a:gs pos="47000">
                        <a:srgbClr val="1F497D">
                          <a:lumMod val="50000"/>
                        </a:srgbClr>
                      </a:gs>
                      <a:gs pos="0">
                        <a:srgbClr val="1F497D">
                          <a:lumMod val="75000"/>
                        </a:srgbClr>
                      </a:gs>
                      <a:gs pos="100000">
                        <a:sysClr val="windowText" lastClr="000000"/>
                      </a:gs>
                    </a:gsLst>
                    <a:lin ang="5400000" scaled="0"/>
                  </a:gradFill>
                  <a:ln w="25400" cap="flat" cmpd="sng" algn="ctr">
                    <a:noFill/>
                    <a:prstDash val="solid"/>
                  </a:ln>
                  <a:effectLst>
                    <a:outerShdw dist="25400" dir="5400000" algn="t" rotWithShape="0">
                      <a:sysClr val="windowText" lastClr="000000"/>
                    </a:outerShdw>
                  </a:effectLst>
                </p:spPr>
                <p:txBody>
                  <a:bodyPr lIns="0" rIns="0" anchor="ctr"/>
                  <a:lstStyle/>
                  <a:p>
                    <a:pPr marL="3175" marR="0" lvl="1" indent="0" algn="ctr" defTabSz="803336" eaLnBrk="0" fontAlgn="auto" latinLnBrk="0" hangingPunct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ysClr val="window" lastClr="FFFFFF">
                          <a:lumMod val="65000"/>
                        </a:sysClr>
                      </a:buClr>
                      <a:buSzPct val="140000"/>
                      <a:buFontTx/>
                      <a:buNone/>
                      <a:tabLst>
                        <a:tab pos="5648325" algn="l"/>
                      </a:tabLst>
                      <a:defRPr/>
                    </a:pPr>
                    <a:endParaRPr kumimoji="1" lang="ko-KR" altLang="en-US" sz="900" kern="0" dirty="0">
                      <a:solidFill>
                        <a:prstClr val="white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Arial" pitchFamily="34" charset="0"/>
                      <a:sym typeface="Monotype Sorts"/>
                    </a:endParaRPr>
                  </a:p>
                </p:txBody>
              </p:sp>
              <p:sp>
                <p:nvSpPr>
                  <p:cNvPr id="102" name="제목 114"/>
                  <p:cNvSpPr txBox="1">
                    <a:spLocks/>
                  </p:cNvSpPr>
                  <p:nvPr/>
                </p:nvSpPr>
                <p:spPr>
                  <a:xfrm>
                    <a:off x="560513" y="1779576"/>
                    <a:ext cx="4274110" cy="466607"/>
                  </a:xfrm>
                  <a:prstGeom prst="rect">
                    <a:avLst/>
                  </a:prstGeom>
                  <a:effectLst>
                    <a:outerShdw blurRad="76200" dir="5400000" algn="ctr" rotWithShape="0">
                      <a:sysClr val="windowText" lastClr="000000"/>
                    </a:outerShdw>
                  </a:effectLst>
                </p:spPr>
                <p:txBody>
                  <a:bodyPr anchor="ctr" anchorCtr="0"/>
                  <a:lstStyle/>
                  <a:p>
                    <a:pPr algn="ctr" defTabSz="1330325" eaLnBrk="0" hangingPunct="0">
                      <a:spcAft>
                        <a:spcPts val="0"/>
                      </a:spcAft>
                      <a:buSzPct val="100000"/>
                      <a:defRPr/>
                    </a:pPr>
                    <a:r>
                      <a:rPr lang="ko-KR" altLang="en-US" sz="1100" kern="0" spc="-80" dirty="0">
                        <a:gradFill>
                          <a:gsLst>
                            <a:gs pos="100000">
                              <a:prstClr val="white"/>
                            </a:gs>
                            <a:gs pos="100000">
                              <a:srgbClr val="0070C0"/>
                            </a:gs>
                          </a:gsLst>
                          <a:lin ang="5400000" scaled="0"/>
                        </a:gra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기술트렌드</a:t>
                    </a:r>
                    <a:endParaRPr lang="en-US" altLang="ko-KR" sz="1100" kern="0" spc="-80" dirty="0">
                      <a:gradFill>
                        <a:gsLst>
                          <a:gs pos="100000">
                            <a:prstClr val="white"/>
                          </a:gs>
                          <a:gs pos="100000">
                            <a:srgbClr val="0070C0"/>
                          </a:gs>
                        </a:gsLst>
                        <a:lin ang="5400000" scaled="0"/>
                      </a:gra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cxnSp>
            <p:nvCxnSpPr>
              <p:cNvPr id="51" name="직선 연결선 50"/>
              <p:cNvCxnSpPr>
                <a:cxnSpLocks/>
                <a:stCxn id="47" idx="3"/>
                <a:endCxn id="91" idx="1"/>
              </p:cNvCxnSpPr>
              <p:nvPr/>
            </p:nvCxnSpPr>
            <p:spPr bwMode="auto">
              <a:xfrm>
                <a:off x="1482170" y="1378325"/>
                <a:ext cx="216025" cy="0"/>
              </a:xfrm>
              <a:prstGeom prst="line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19"/>
              <p:cNvCxnSpPr>
                <a:cxnSpLocks/>
                <a:stCxn id="91" idx="3"/>
                <a:endCxn id="55" idx="1"/>
              </p:cNvCxnSpPr>
              <p:nvPr/>
            </p:nvCxnSpPr>
            <p:spPr bwMode="auto">
              <a:xfrm>
                <a:off x="4341248" y="1378325"/>
                <a:ext cx="226646" cy="780346"/>
              </a:xfrm>
              <a:prstGeom prst="bentConnector3">
                <a:avLst>
                  <a:gd name="adj1" fmla="val 50000"/>
                </a:avLst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꺾인 연결선 52"/>
              <p:cNvCxnSpPr>
                <a:cxnSpLocks/>
                <a:stCxn id="91" idx="3"/>
                <a:endCxn id="54" idx="1"/>
              </p:cNvCxnSpPr>
              <p:nvPr/>
            </p:nvCxnSpPr>
            <p:spPr bwMode="auto">
              <a:xfrm>
                <a:off x="4341248" y="1378325"/>
                <a:ext cx="226646" cy="1512963"/>
              </a:xfrm>
              <a:prstGeom prst="bentConnector3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AutoShape 8"/>
              <p:cNvSpPr>
                <a:spLocks noChangeArrowheads="1"/>
              </p:cNvSpPr>
              <p:nvPr/>
            </p:nvSpPr>
            <p:spPr bwMode="auto">
              <a:xfrm>
                <a:off x="4567894" y="2624888"/>
                <a:ext cx="2232247" cy="532800"/>
              </a:xfrm>
              <a:prstGeom prst="roundRect">
                <a:avLst>
                  <a:gd name="adj" fmla="val 2764"/>
                </a:avLst>
              </a:prstGeom>
              <a:solidFill>
                <a:schemeClr val="bg1"/>
              </a:solidFill>
              <a:ln w="38100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>
                <a:outerShdw dist="12700" dir="16200000" algn="ctr" rotWithShape="0">
                  <a:srgbClr val="D8CB9C"/>
                </a:outerShdw>
              </a:effectLst>
            </p:spPr>
            <p:txBody>
              <a:bodyPr wrap="square" anchor="ctr"/>
              <a:lstStyle/>
              <a:p>
                <a:pPr defTabSz="914459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900" kern="0" dirty="0">
                    <a:solidFill>
                      <a:srgbClr val="4F81BD">
                        <a:lumMod val="75000"/>
                      </a:srgb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디지털 헬스케어 기반 종사자 건강위험요인 저감기술 개발 </a:t>
                </a:r>
                <a:r>
                  <a:rPr lang="en-US" altLang="ko-KR" sz="900" kern="0" dirty="0">
                    <a:solidFill>
                      <a:srgbClr val="4F81BD">
                        <a:lumMod val="75000"/>
                      </a:srgb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(’26~’28)</a:t>
                </a:r>
              </a:p>
            </p:txBody>
          </p:sp>
          <p:sp>
            <p:nvSpPr>
              <p:cNvPr id="55" name="AutoShape 8"/>
              <p:cNvSpPr>
                <a:spLocks noChangeArrowheads="1"/>
              </p:cNvSpPr>
              <p:nvPr/>
            </p:nvSpPr>
            <p:spPr bwMode="auto">
              <a:xfrm>
                <a:off x="4567894" y="1893024"/>
                <a:ext cx="2242869" cy="531293"/>
              </a:xfrm>
              <a:prstGeom prst="roundRect">
                <a:avLst>
                  <a:gd name="adj" fmla="val 2764"/>
                </a:avLst>
              </a:prstGeom>
              <a:solidFill>
                <a:schemeClr val="bg1"/>
              </a:solidFill>
              <a:ln w="38100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>
                <a:outerShdw dist="12700" dir="16200000" algn="ctr" rotWithShape="0">
                  <a:srgbClr val="D8CB9C"/>
                </a:outerShdw>
              </a:effectLst>
            </p:spPr>
            <p:txBody>
              <a:bodyPr wrap="square" anchor="ctr"/>
              <a:lstStyle/>
              <a:p>
                <a:pPr defTabSz="914459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900" kern="0" dirty="0" err="1">
                    <a:solidFill>
                      <a:srgbClr val="4F81BD">
                        <a:lumMod val="75000"/>
                      </a:srgb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마이헬스</a:t>
                </a:r>
                <a:r>
                  <a:rPr lang="ko-KR" altLang="en-US" sz="900" kern="0" dirty="0">
                    <a:solidFill>
                      <a:srgbClr val="4F81BD">
                        <a:lumMod val="75000"/>
                      </a:srgb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데이터 플랫폼 구축 및 </a:t>
                </a:r>
                <a:r>
                  <a:rPr lang="ko-KR" altLang="en-US" sz="900" kern="0" dirty="0" err="1">
                    <a:solidFill>
                      <a:srgbClr val="4F81BD">
                        <a:lumMod val="75000"/>
                      </a:srgb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원격협진</a:t>
                </a:r>
                <a:r>
                  <a:rPr lang="ko-KR" altLang="en-US" sz="900" kern="0" dirty="0">
                    <a:solidFill>
                      <a:srgbClr val="4F81BD">
                        <a:lumMod val="75000"/>
                      </a:srgb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가능성 조사 </a:t>
                </a:r>
                <a:r>
                  <a:rPr lang="en-US" altLang="ko-KR" sz="900" kern="0" dirty="0">
                    <a:solidFill>
                      <a:srgbClr val="4F81BD">
                        <a:lumMod val="75000"/>
                      </a:srgb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(’23~’25)</a:t>
                </a:r>
              </a:p>
            </p:txBody>
          </p:sp>
          <p:cxnSp>
            <p:nvCxnSpPr>
              <p:cNvPr id="56" name="꺾인 연결선 55"/>
              <p:cNvCxnSpPr>
                <a:cxnSpLocks/>
                <a:stCxn id="91" idx="3"/>
                <a:endCxn id="88" idx="1"/>
              </p:cNvCxnSpPr>
              <p:nvPr/>
            </p:nvCxnSpPr>
            <p:spPr bwMode="auto">
              <a:xfrm>
                <a:off x="4341248" y="1378325"/>
                <a:ext cx="226646" cy="2252795"/>
              </a:xfrm>
              <a:prstGeom prst="bentConnector3">
                <a:avLst>
                  <a:gd name="adj1" fmla="val 50000"/>
                </a:avLst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AutoShape 8">
                <a:extLst>
                  <a:ext uri="{FF2B5EF4-FFF2-40B4-BE49-F238E27FC236}">
                    <a16:creationId xmlns:a16="http://schemas.microsoft.com/office/drawing/2014/main" id="{61A4C004-F259-49EC-A3EF-53A2233A4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9329" y="2509758"/>
                <a:ext cx="345600" cy="139839"/>
              </a:xfrm>
              <a:prstGeom prst="roundRect">
                <a:avLst>
                  <a:gd name="adj" fmla="val 2764"/>
                </a:avLst>
              </a:prstGeom>
              <a:solidFill>
                <a:srgbClr val="0000FF"/>
              </a:solidFill>
              <a:ln w="12700" algn="ctr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defTabSz="914459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800" kern="0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非발전</a:t>
                </a:r>
                <a:endParaRPr kumimoji="0" lang="en-US" altLang="ko-KR" sz="800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AutoShape 8">
                <a:extLst>
                  <a:ext uri="{FF2B5EF4-FFF2-40B4-BE49-F238E27FC236}">
                    <a16:creationId xmlns:a16="http://schemas.microsoft.com/office/drawing/2014/main" id="{61A4C004-F259-49EC-A3EF-53A2233A4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9329" y="1776696"/>
                <a:ext cx="346249" cy="139839"/>
              </a:xfrm>
              <a:prstGeom prst="roundRect">
                <a:avLst>
                  <a:gd name="adj" fmla="val 2764"/>
                </a:avLst>
              </a:prstGeom>
              <a:solidFill>
                <a:srgbClr val="0000FF"/>
              </a:solidFill>
              <a:ln w="12700" algn="ctr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defTabSz="914459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800" kern="0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非발전</a:t>
                </a:r>
                <a:endParaRPr kumimoji="0" lang="en-US" altLang="ko-KR" sz="800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B3C4D782-B17D-4D32-9E7A-994D23C69FDB}"/>
                  </a:ext>
                </a:extLst>
              </p:cNvPr>
              <p:cNvSpPr/>
              <p:nvPr/>
            </p:nvSpPr>
            <p:spPr bwMode="auto">
              <a:xfrm>
                <a:off x="4567894" y="2694723"/>
                <a:ext cx="2238763" cy="408641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 wrap="square" lIns="36000" rtlCol="0" anchor="t"/>
              <a:lstStyle/>
              <a:p>
                <a:pPr marL="171450" indent="-85725" latinLnBrk="0">
                  <a:lnSpc>
                    <a:spcPct val="12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171450" indent="-85725" latinLnBrk="0">
                  <a:lnSpc>
                    <a:spcPct val="12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900" b="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F2686C4A-0453-4264-B6FA-B41FA1905260}"/>
                  </a:ext>
                </a:extLst>
              </p:cNvPr>
              <p:cNvCxnSpPr>
                <a:cxnSpLocks/>
                <a:endCxn id="61" idx="1"/>
              </p:cNvCxnSpPr>
              <p:nvPr/>
            </p:nvCxnSpPr>
            <p:spPr bwMode="auto">
              <a:xfrm>
                <a:off x="4341248" y="1378325"/>
                <a:ext cx="226646" cy="0"/>
              </a:xfrm>
              <a:prstGeom prst="line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AutoShape 8">
                <a:extLst>
                  <a:ext uri="{FF2B5EF4-FFF2-40B4-BE49-F238E27FC236}">
                    <a16:creationId xmlns:a16="http://schemas.microsoft.com/office/drawing/2014/main" id="{C5F77209-7EE2-4225-B7B5-639F82A95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894" y="1171420"/>
                <a:ext cx="2242869" cy="531293"/>
              </a:xfrm>
              <a:prstGeom prst="roundRect">
                <a:avLst>
                  <a:gd name="adj" fmla="val 2764"/>
                </a:avLst>
              </a:prstGeom>
              <a:solidFill>
                <a:schemeClr val="bg1"/>
              </a:solidFill>
              <a:ln w="38100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>
                <a:outerShdw dist="12700" dir="16200000" algn="ctr" rotWithShape="0">
                  <a:srgbClr val="D8CB9C"/>
                </a:outerShdw>
              </a:effectLst>
            </p:spPr>
            <p:txBody>
              <a:bodyPr wrap="square" anchor="ctr"/>
              <a:lstStyle/>
              <a:p>
                <a:pPr defTabSz="914459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900" kern="0" dirty="0" err="1">
                    <a:solidFill>
                      <a:srgbClr val="4F81BD">
                        <a:lumMod val="75000"/>
                      </a:srgb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보건의료빅데이터</a:t>
                </a:r>
                <a:r>
                  <a:rPr lang="ko-KR" altLang="en-US" sz="900" kern="0" dirty="0">
                    <a:solidFill>
                      <a:srgbClr val="4F81BD">
                        <a:lumMod val="75000"/>
                      </a:srgb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활용 플랫폼 개발 및 종사자 건강위험요인 분석 </a:t>
                </a:r>
                <a:r>
                  <a:rPr lang="en-US" altLang="ko-KR" sz="900" kern="0" dirty="0">
                    <a:solidFill>
                      <a:srgbClr val="4F81BD">
                        <a:lumMod val="75000"/>
                      </a:srgb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(’21~</a:t>
                </a:r>
                <a:r>
                  <a:rPr lang="ko-KR" altLang="en-US" sz="900" kern="0" dirty="0">
                    <a:solidFill>
                      <a:srgbClr val="4F81BD">
                        <a:lumMod val="75000"/>
                      </a:srgb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’</a:t>
                </a:r>
                <a:r>
                  <a:rPr lang="en-US" altLang="ko-KR" sz="900" kern="0" dirty="0">
                    <a:solidFill>
                      <a:srgbClr val="4F81BD">
                        <a:lumMod val="75000"/>
                      </a:srgb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22)</a:t>
                </a:r>
              </a:p>
            </p:txBody>
          </p:sp>
          <p:sp>
            <p:nvSpPr>
              <p:cNvPr id="62" name="AutoShape 8">
                <a:extLst>
                  <a:ext uri="{FF2B5EF4-FFF2-40B4-BE49-F238E27FC236}">
                    <a16:creationId xmlns:a16="http://schemas.microsoft.com/office/drawing/2014/main" id="{5755E486-54CF-4729-905B-E2EFBC4F7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9329" y="1057473"/>
                <a:ext cx="346249" cy="139839"/>
              </a:xfrm>
              <a:prstGeom prst="roundRect">
                <a:avLst>
                  <a:gd name="adj" fmla="val 2764"/>
                </a:avLst>
              </a:prstGeom>
              <a:solidFill>
                <a:srgbClr val="0000FF"/>
              </a:solidFill>
              <a:ln w="12700" algn="ctr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defTabSz="914459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800" kern="0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非발전</a:t>
                </a:r>
                <a:endParaRPr kumimoji="0" lang="en-US" altLang="ko-KR" sz="800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AutoShape 8">
                <a:extLst>
                  <a:ext uri="{FF2B5EF4-FFF2-40B4-BE49-F238E27FC236}">
                    <a16:creationId xmlns:a16="http://schemas.microsoft.com/office/drawing/2014/main" id="{61A4C004-F259-49EC-A3EF-53A2233A4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1711" y="1059993"/>
                <a:ext cx="391616" cy="137238"/>
              </a:xfrm>
              <a:prstGeom prst="roundRect">
                <a:avLst>
                  <a:gd name="adj" fmla="val 2764"/>
                </a:avLst>
              </a:prstGeom>
              <a:solidFill>
                <a:srgbClr val="C00000"/>
              </a:solidFill>
              <a:ln w="12700" algn="ctr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defTabSz="914459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800" kern="0" dirty="0">
                    <a:solidFill>
                      <a:schemeClr val="bg1"/>
                    </a:solidFill>
                    <a:latin typeface="+mj-ea"/>
                    <a:ea typeface="+mj-ea"/>
                  </a:rPr>
                  <a:t>4</a:t>
                </a:r>
                <a:r>
                  <a:rPr kumimoji="0" lang="ko-KR" altLang="en-US" sz="800" kern="0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차산업</a:t>
                </a:r>
                <a:endParaRPr kumimoji="0" lang="en-US" altLang="ko-KR" sz="800" kern="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4" name="AutoShape 8">
                <a:extLst>
                  <a:ext uri="{FF2B5EF4-FFF2-40B4-BE49-F238E27FC236}">
                    <a16:creationId xmlns:a16="http://schemas.microsoft.com/office/drawing/2014/main" id="{61A4C004-F259-49EC-A3EF-53A2233A4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1711" y="1778798"/>
                <a:ext cx="391616" cy="137238"/>
              </a:xfrm>
              <a:prstGeom prst="roundRect">
                <a:avLst>
                  <a:gd name="adj" fmla="val 2764"/>
                </a:avLst>
              </a:prstGeom>
              <a:solidFill>
                <a:srgbClr val="C00000"/>
              </a:solidFill>
              <a:ln w="12700" algn="ctr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defTabSz="914459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800" kern="0" dirty="0">
                    <a:solidFill>
                      <a:schemeClr val="bg1"/>
                    </a:solidFill>
                    <a:latin typeface="+mj-ea"/>
                    <a:ea typeface="+mj-ea"/>
                  </a:rPr>
                  <a:t>4</a:t>
                </a:r>
                <a:r>
                  <a:rPr kumimoji="0" lang="ko-KR" altLang="en-US" sz="800" kern="0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차산업</a:t>
                </a:r>
                <a:endParaRPr kumimoji="0" lang="en-US" altLang="ko-KR" sz="800" kern="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5" name="AutoShape 8">
                <a:extLst>
                  <a:ext uri="{FF2B5EF4-FFF2-40B4-BE49-F238E27FC236}">
                    <a16:creationId xmlns:a16="http://schemas.microsoft.com/office/drawing/2014/main" id="{61A4C004-F259-49EC-A3EF-53A2233A4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1711" y="2511059"/>
                <a:ext cx="391616" cy="137238"/>
              </a:xfrm>
              <a:prstGeom prst="roundRect">
                <a:avLst>
                  <a:gd name="adj" fmla="val 2764"/>
                </a:avLst>
              </a:prstGeom>
              <a:solidFill>
                <a:srgbClr val="C00000"/>
              </a:solidFill>
              <a:ln w="12700" algn="ctr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defTabSz="914459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800" kern="0" dirty="0">
                    <a:solidFill>
                      <a:schemeClr val="bg1"/>
                    </a:solidFill>
                    <a:latin typeface="+mj-ea"/>
                    <a:ea typeface="+mj-ea"/>
                  </a:rPr>
                  <a:t>4</a:t>
                </a:r>
                <a:r>
                  <a:rPr kumimoji="0" lang="ko-KR" altLang="en-US" sz="800" kern="0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차산업</a:t>
                </a:r>
                <a:endParaRPr kumimoji="0" lang="en-US" altLang="ko-KR" sz="800" kern="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6" name="Line 166"/>
              <p:cNvSpPr>
                <a:spLocks noChangeAspect="1" noChangeShapeType="1"/>
              </p:cNvSpPr>
              <p:nvPr/>
            </p:nvSpPr>
            <p:spPr bwMode="auto">
              <a:xfrm>
                <a:off x="2152179" y="3519165"/>
                <a:ext cx="1416050" cy="0"/>
              </a:xfrm>
              <a:prstGeom prst="line">
                <a:avLst/>
              </a:prstGeom>
              <a:noFill/>
              <a:ln w="9525">
                <a:solidFill>
                  <a:srgbClr val="5C5C5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ko-KR" altLang="en-US" sz="1600" i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7" name="Oval 167"/>
              <p:cNvSpPr>
                <a:spLocks noChangeAspect="1" noChangeArrowheads="1"/>
              </p:cNvSpPr>
              <p:nvPr/>
            </p:nvSpPr>
            <p:spPr bwMode="auto">
              <a:xfrm>
                <a:off x="3568229" y="3446140"/>
                <a:ext cx="146050" cy="138112"/>
              </a:xfrm>
              <a:prstGeom prst="ellipse">
                <a:avLst/>
              </a:prstGeom>
              <a:solidFill>
                <a:srgbClr val="00B050"/>
              </a:solidFill>
              <a:ln w="2222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>
                <a:lvl1pPr>
                  <a:lnSpc>
                    <a:spcPct val="110000"/>
                  </a:lnSpc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1pPr>
                <a:lvl2pPr marL="742950" indent="-285750">
                  <a:lnSpc>
                    <a:spcPct val="110000"/>
                  </a:lnSpc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2pPr>
                <a:lvl3pPr marL="1143000" indent="-228600">
                  <a:lnSpc>
                    <a:spcPct val="110000"/>
                  </a:lnSpc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3pPr>
                <a:lvl4pPr marL="1600200" indent="-228600">
                  <a:lnSpc>
                    <a:spcPct val="110000"/>
                  </a:lnSpc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4pPr>
                <a:lvl5pPr marL="2057400" indent="-228600">
                  <a:lnSpc>
                    <a:spcPct val="110000"/>
                  </a:lnSpc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9pPr>
              </a:lstStyle>
              <a:p>
                <a:pPr eaLnBrk="1" hangingPunct="1"/>
                <a:endParaRPr lang="ko-KR" altLang="en-US" sz="1050"/>
              </a:p>
            </p:txBody>
          </p:sp>
          <p:sp>
            <p:nvSpPr>
              <p:cNvPr id="68" name="Oval 168"/>
              <p:cNvSpPr>
                <a:spLocks noChangeAspect="1" noChangeArrowheads="1"/>
              </p:cNvSpPr>
              <p:nvPr/>
            </p:nvSpPr>
            <p:spPr bwMode="auto">
              <a:xfrm>
                <a:off x="2006129" y="3446140"/>
                <a:ext cx="146050" cy="138112"/>
              </a:xfrm>
              <a:prstGeom prst="ellipse">
                <a:avLst/>
              </a:prstGeom>
              <a:solidFill>
                <a:srgbClr val="FF0000"/>
              </a:solidFill>
              <a:ln w="2222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>
                <a:lvl1pPr>
                  <a:lnSpc>
                    <a:spcPct val="110000"/>
                  </a:lnSpc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1pPr>
                <a:lvl2pPr marL="742950" indent="-285750">
                  <a:lnSpc>
                    <a:spcPct val="110000"/>
                  </a:lnSpc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2pPr>
                <a:lvl3pPr marL="1143000" indent="-228600">
                  <a:lnSpc>
                    <a:spcPct val="110000"/>
                  </a:lnSpc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3pPr>
                <a:lvl4pPr marL="1600200" indent="-228600">
                  <a:lnSpc>
                    <a:spcPct val="110000"/>
                  </a:lnSpc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4pPr>
                <a:lvl5pPr marL="2057400" indent="-228600">
                  <a:lnSpc>
                    <a:spcPct val="110000"/>
                  </a:lnSpc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9pPr>
              </a:lstStyle>
              <a:p>
                <a:pPr eaLnBrk="1" hangingPunct="1"/>
                <a:endParaRPr lang="ko-KR" altLang="en-US" sz="1050"/>
              </a:p>
            </p:txBody>
          </p:sp>
          <p:sp>
            <p:nvSpPr>
              <p:cNvPr id="69" name="Oval 170"/>
              <p:cNvSpPr>
                <a:spLocks noChangeAspect="1" noChangeArrowheads="1"/>
              </p:cNvSpPr>
              <p:nvPr/>
            </p:nvSpPr>
            <p:spPr bwMode="auto">
              <a:xfrm>
                <a:off x="2787179" y="3446140"/>
                <a:ext cx="146050" cy="138112"/>
              </a:xfrm>
              <a:prstGeom prst="ellipse">
                <a:avLst/>
              </a:prstGeom>
              <a:solidFill>
                <a:srgbClr val="FFFF00"/>
              </a:solidFill>
              <a:ln w="22225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>
                <a:lvl1pPr>
                  <a:lnSpc>
                    <a:spcPct val="110000"/>
                  </a:lnSpc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1pPr>
                <a:lvl2pPr marL="742950" indent="-285750">
                  <a:lnSpc>
                    <a:spcPct val="110000"/>
                  </a:lnSpc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2pPr>
                <a:lvl3pPr marL="1143000" indent="-228600">
                  <a:lnSpc>
                    <a:spcPct val="110000"/>
                  </a:lnSpc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3pPr>
                <a:lvl4pPr marL="1600200" indent="-228600">
                  <a:lnSpc>
                    <a:spcPct val="110000"/>
                  </a:lnSpc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4pPr>
                <a:lvl5pPr marL="2057400" indent="-228600">
                  <a:lnSpc>
                    <a:spcPct val="110000"/>
                  </a:lnSpc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9pPr>
              </a:lstStyle>
              <a:p>
                <a:pPr eaLnBrk="1" hangingPunct="1"/>
                <a:endParaRPr lang="ko-KR" altLang="en-US" sz="1050"/>
              </a:p>
            </p:txBody>
          </p:sp>
          <p:sp>
            <p:nvSpPr>
              <p:cNvPr id="70" name="Text Box 171"/>
              <p:cNvSpPr txBox="1">
                <a:spLocks noChangeAspect="1" noChangeArrowheads="1"/>
              </p:cNvSpPr>
              <p:nvPr/>
            </p:nvSpPr>
            <p:spPr bwMode="auto">
              <a:xfrm>
                <a:off x="1763688" y="3646165"/>
                <a:ext cx="635000" cy="142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ct val="110000"/>
                  </a:lnSpc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1pPr>
                <a:lvl2pPr marL="742950" indent="-285750">
                  <a:lnSpc>
                    <a:spcPct val="110000"/>
                  </a:lnSpc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2pPr>
                <a:lvl3pPr marL="1143000" indent="-228600">
                  <a:lnSpc>
                    <a:spcPct val="110000"/>
                  </a:lnSpc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3pPr>
                <a:lvl4pPr marL="1600200" indent="-228600">
                  <a:lnSpc>
                    <a:spcPct val="110000"/>
                  </a:lnSpc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4pPr>
                <a:lvl5pPr marL="2057400" indent="-228600">
                  <a:lnSpc>
                    <a:spcPct val="110000"/>
                  </a:lnSpc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Font typeface="Wingdings" panose="05000000000000000000" pitchFamily="2" charset="2"/>
                  <a:buNone/>
                </a:pPr>
                <a:r>
                  <a:rPr lang="ko-KR" altLang="en-US" sz="700" i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해외의존도</a:t>
                </a:r>
                <a:endParaRPr lang="en-US" altLang="ko-KR" sz="700" i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Font typeface="Wingdings" panose="05000000000000000000" pitchFamily="2" charset="2"/>
                  <a:buNone/>
                </a:pPr>
                <a:r>
                  <a:rPr lang="ko-KR" altLang="en-US" sz="700" i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높다</a:t>
                </a:r>
              </a:p>
            </p:txBody>
          </p:sp>
          <p:sp>
            <p:nvSpPr>
              <p:cNvPr id="71" name="Text Box 173"/>
              <p:cNvSpPr txBox="1">
                <a:spLocks noChangeAspect="1" noChangeArrowheads="1"/>
              </p:cNvSpPr>
              <p:nvPr/>
            </p:nvSpPr>
            <p:spPr bwMode="auto">
              <a:xfrm>
                <a:off x="2617316" y="3646165"/>
                <a:ext cx="493713" cy="111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ct val="110000"/>
                  </a:lnSpc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1pPr>
                <a:lvl2pPr marL="742950" indent="-285750">
                  <a:lnSpc>
                    <a:spcPct val="110000"/>
                  </a:lnSpc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2pPr>
                <a:lvl3pPr marL="1143000" indent="-228600">
                  <a:lnSpc>
                    <a:spcPct val="110000"/>
                  </a:lnSpc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3pPr>
                <a:lvl4pPr marL="1600200" indent="-228600">
                  <a:lnSpc>
                    <a:spcPct val="110000"/>
                  </a:lnSpc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4pPr>
                <a:lvl5pPr marL="2057400" indent="-228600">
                  <a:lnSpc>
                    <a:spcPct val="110000"/>
                  </a:lnSpc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Font typeface="Wingdings" panose="05000000000000000000" pitchFamily="2" charset="2"/>
                  <a:buNone/>
                </a:pPr>
                <a:r>
                  <a:rPr lang="ko-KR" altLang="en-US" sz="700" i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보통이다</a:t>
                </a:r>
              </a:p>
            </p:txBody>
          </p:sp>
          <p:sp>
            <p:nvSpPr>
              <p:cNvPr id="72" name="Text Box 171"/>
              <p:cNvSpPr txBox="1">
                <a:spLocks noChangeAspect="1" noChangeArrowheads="1"/>
              </p:cNvSpPr>
              <p:nvPr/>
            </p:nvSpPr>
            <p:spPr bwMode="auto">
              <a:xfrm>
                <a:off x="3319943" y="3646165"/>
                <a:ext cx="635000" cy="142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ct val="110000"/>
                  </a:lnSpc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1pPr>
                <a:lvl2pPr marL="742950" indent="-285750">
                  <a:lnSpc>
                    <a:spcPct val="110000"/>
                  </a:lnSpc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2pPr>
                <a:lvl3pPr marL="1143000" indent="-228600">
                  <a:lnSpc>
                    <a:spcPct val="110000"/>
                  </a:lnSpc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3pPr>
                <a:lvl4pPr marL="1600200" indent="-228600">
                  <a:lnSpc>
                    <a:spcPct val="110000"/>
                  </a:lnSpc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4pPr>
                <a:lvl5pPr marL="2057400" indent="-228600">
                  <a:lnSpc>
                    <a:spcPct val="110000"/>
                  </a:lnSpc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Font typeface="Wingdings" panose="05000000000000000000" pitchFamily="2" charset="2"/>
                  <a:buNone/>
                </a:pPr>
                <a:r>
                  <a:rPr lang="ko-KR" altLang="en-US" sz="700" i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해외의존도</a:t>
                </a:r>
                <a:endParaRPr lang="en-US" altLang="ko-KR" sz="700" i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Font typeface="Wingdings" panose="05000000000000000000" pitchFamily="2" charset="2"/>
                  <a:buNone/>
                </a:pPr>
                <a:r>
                  <a:rPr lang="ko-KR" altLang="en-US" sz="700" i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낮다</a:t>
                </a:r>
              </a:p>
            </p:txBody>
          </p:sp>
          <p:sp>
            <p:nvSpPr>
              <p:cNvPr id="73" name="Freeform 803"/>
              <p:cNvSpPr>
                <a:spLocks/>
              </p:cNvSpPr>
              <p:nvPr/>
            </p:nvSpPr>
            <p:spPr bwMode="auto">
              <a:xfrm>
                <a:off x="2786802" y="3384825"/>
                <a:ext cx="204587" cy="170657"/>
              </a:xfrm>
              <a:custGeom>
                <a:avLst/>
                <a:gdLst>
                  <a:gd name="T0" fmla="*/ 0 w 648"/>
                  <a:gd name="T1" fmla="*/ 213280 h 618"/>
                  <a:gd name="T2" fmla="*/ 56484 w 648"/>
                  <a:gd name="T3" fmla="*/ 182485 h 618"/>
                  <a:gd name="T4" fmla="*/ 78307 w 648"/>
                  <a:gd name="T5" fmla="*/ 193891 h 618"/>
                  <a:gd name="T6" fmla="*/ 118102 w 648"/>
                  <a:gd name="T7" fmla="*/ 257761 h 618"/>
                  <a:gd name="T8" fmla="*/ 178437 w 648"/>
                  <a:gd name="T9" fmla="*/ 180204 h 618"/>
                  <a:gd name="T10" fmla="*/ 278567 w 648"/>
                  <a:gd name="T11" fmla="*/ 84400 h 618"/>
                  <a:gd name="T12" fmla="*/ 342753 w 648"/>
                  <a:gd name="T13" fmla="*/ 34216 h 618"/>
                  <a:gd name="T14" fmla="*/ 405655 w 648"/>
                  <a:gd name="T15" fmla="*/ 0 h 618"/>
                  <a:gd name="T16" fmla="*/ 415925 w 648"/>
                  <a:gd name="T17" fmla="*/ 14827 h 618"/>
                  <a:gd name="T18" fmla="*/ 363293 w 648"/>
                  <a:gd name="T19" fmla="*/ 55886 h 618"/>
                  <a:gd name="T20" fmla="*/ 287553 w 648"/>
                  <a:gd name="T21" fmla="*/ 131161 h 618"/>
                  <a:gd name="T22" fmla="*/ 222083 w 648"/>
                  <a:gd name="T23" fmla="*/ 205296 h 618"/>
                  <a:gd name="T24" fmla="*/ 150195 w 648"/>
                  <a:gd name="T25" fmla="*/ 315928 h 618"/>
                  <a:gd name="T26" fmla="*/ 92428 w 648"/>
                  <a:gd name="T27" fmla="*/ 352425 h 618"/>
                  <a:gd name="T28" fmla="*/ 52632 w 648"/>
                  <a:gd name="T29" fmla="*/ 265744 h 618"/>
                  <a:gd name="T30" fmla="*/ 26958 w 648"/>
                  <a:gd name="T31" fmla="*/ 230388 h 618"/>
                  <a:gd name="T32" fmla="*/ 0 w 648"/>
                  <a:gd name="T33" fmla="*/ 213280 h 61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648" h="618">
                    <a:moveTo>
                      <a:pt x="0" y="374"/>
                    </a:moveTo>
                    <a:lnTo>
                      <a:pt x="88" y="320"/>
                    </a:lnTo>
                    <a:lnTo>
                      <a:pt x="122" y="340"/>
                    </a:lnTo>
                    <a:lnTo>
                      <a:pt x="184" y="452"/>
                    </a:lnTo>
                    <a:lnTo>
                      <a:pt x="278" y="316"/>
                    </a:lnTo>
                    <a:lnTo>
                      <a:pt x="434" y="148"/>
                    </a:lnTo>
                    <a:lnTo>
                      <a:pt x="534" y="60"/>
                    </a:lnTo>
                    <a:lnTo>
                      <a:pt x="632" y="0"/>
                    </a:lnTo>
                    <a:lnTo>
                      <a:pt x="648" y="26"/>
                    </a:lnTo>
                    <a:lnTo>
                      <a:pt x="566" y="98"/>
                    </a:lnTo>
                    <a:lnTo>
                      <a:pt x="448" y="230"/>
                    </a:lnTo>
                    <a:lnTo>
                      <a:pt x="346" y="360"/>
                    </a:lnTo>
                    <a:lnTo>
                      <a:pt x="234" y="554"/>
                    </a:lnTo>
                    <a:lnTo>
                      <a:pt x="144" y="618"/>
                    </a:lnTo>
                    <a:lnTo>
                      <a:pt x="82" y="466"/>
                    </a:lnTo>
                    <a:lnTo>
                      <a:pt x="42" y="404"/>
                    </a:lnTo>
                    <a:lnTo>
                      <a:pt x="0" y="374"/>
                    </a:lnTo>
                    <a:close/>
                  </a:path>
                </a:pathLst>
              </a:custGeom>
              <a:solidFill>
                <a:srgbClr val="CC0000"/>
              </a:solidFill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ko-KR" altLang="en-US" sz="1600"/>
              </a:p>
            </p:txBody>
          </p:sp>
          <p:sp>
            <p:nvSpPr>
              <p:cNvPr id="74" name="Text Box 174"/>
              <p:cNvSpPr txBox="1">
                <a:spLocks noChangeAspect="1" noChangeArrowheads="1"/>
              </p:cNvSpPr>
              <p:nvPr/>
            </p:nvSpPr>
            <p:spPr bwMode="auto">
              <a:xfrm>
                <a:off x="3276494" y="3319039"/>
                <a:ext cx="936210" cy="111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ct val="110000"/>
                  </a:lnSpc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1pPr>
                <a:lvl2pPr marL="742950" indent="-285750">
                  <a:lnSpc>
                    <a:spcPct val="110000"/>
                  </a:lnSpc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2pPr>
                <a:lvl3pPr marL="1143000" indent="-228600">
                  <a:lnSpc>
                    <a:spcPct val="110000"/>
                  </a:lnSpc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3pPr>
                <a:lvl4pPr marL="1600200" indent="-228600">
                  <a:lnSpc>
                    <a:spcPct val="110000"/>
                  </a:lnSpc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4pPr>
                <a:lvl5pPr marL="2057400" indent="-228600">
                  <a:lnSpc>
                    <a:spcPct val="110000"/>
                  </a:lnSpc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Font typeface="Wingdings" panose="05000000000000000000" pitchFamily="2" charset="2"/>
                  <a:buNone/>
                </a:pPr>
                <a:r>
                  <a:rPr lang="ko-KR" altLang="en-US" sz="700" i="1" dirty="0">
                    <a:solidFill>
                      <a:srgbClr val="CC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목표</a:t>
                </a:r>
                <a:r>
                  <a:rPr lang="en-US" altLang="ko-KR" sz="700" i="1" dirty="0">
                    <a:solidFill>
                      <a:srgbClr val="CC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(100%)</a:t>
                </a:r>
              </a:p>
            </p:txBody>
          </p:sp>
          <p:sp>
            <p:nvSpPr>
              <p:cNvPr id="75" name="Text Box 174"/>
              <p:cNvSpPr txBox="1">
                <a:spLocks noChangeAspect="1" noChangeArrowheads="1"/>
              </p:cNvSpPr>
              <p:nvPr/>
            </p:nvSpPr>
            <p:spPr bwMode="auto">
              <a:xfrm>
                <a:off x="2465124" y="3319039"/>
                <a:ext cx="936210" cy="111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ct val="110000"/>
                  </a:lnSpc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1pPr>
                <a:lvl2pPr marL="742950" indent="-285750">
                  <a:lnSpc>
                    <a:spcPct val="110000"/>
                  </a:lnSpc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2pPr>
                <a:lvl3pPr marL="1143000" indent="-228600">
                  <a:lnSpc>
                    <a:spcPct val="110000"/>
                  </a:lnSpc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3pPr>
                <a:lvl4pPr marL="1600200" indent="-228600">
                  <a:lnSpc>
                    <a:spcPct val="110000"/>
                  </a:lnSpc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4pPr>
                <a:lvl5pPr marL="2057400" indent="-228600">
                  <a:lnSpc>
                    <a:spcPct val="110000"/>
                  </a:lnSpc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n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ea typeface="HY견고딕" panose="02030600000101010101" pitchFamily="18" charset="-127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Font typeface="Wingdings" panose="05000000000000000000" pitchFamily="2" charset="2"/>
                  <a:buNone/>
                </a:pPr>
                <a:r>
                  <a:rPr lang="ko-KR" altLang="en-US" sz="700" i="1" dirty="0">
                    <a:solidFill>
                      <a:srgbClr val="CC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현재</a:t>
                </a:r>
                <a:r>
                  <a:rPr lang="en-US" altLang="ko-KR" sz="700" i="1" dirty="0">
                    <a:solidFill>
                      <a:srgbClr val="CC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700" i="1" dirty="0">
                    <a:solidFill>
                      <a:srgbClr val="CC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자립도 </a:t>
                </a:r>
                <a:r>
                  <a:rPr lang="en-US" altLang="ko-KR" sz="700" i="1" dirty="0">
                    <a:solidFill>
                      <a:srgbClr val="CC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50%)</a:t>
                </a:r>
              </a:p>
            </p:txBody>
          </p:sp>
          <p:sp>
            <p:nvSpPr>
              <p:cNvPr id="76" name="직사각형 75"/>
              <p:cNvSpPr/>
              <p:nvPr/>
            </p:nvSpPr>
            <p:spPr bwMode="auto">
              <a:xfrm>
                <a:off x="32687" y="3936466"/>
                <a:ext cx="1632466" cy="2448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marL="90488" indent="-90488" algn="ctr">
                  <a:lnSpc>
                    <a:spcPct val="120000"/>
                  </a:lnSpc>
                </a:pPr>
                <a:r>
                  <a:rPr lang="ko-KR" altLang="en-US" sz="1100" b="1" dirty="0">
                    <a:latin typeface="맑은 고딕" pitchFamily="50" charset="-127"/>
                    <a:ea typeface="맑은 고딕" pitchFamily="50" charset="-127"/>
                  </a:rPr>
                  <a:t>구분</a:t>
                </a:r>
              </a:p>
            </p:txBody>
          </p:sp>
          <p:sp>
            <p:nvSpPr>
              <p:cNvPr id="77" name="직사각형 76"/>
              <p:cNvSpPr/>
              <p:nvPr/>
            </p:nvSpPr>
            <p:spPr bwMode="auto">
              <a:xfrm>
                <a:off x="1665153" y="3936416"/>
                <a:ext cx="1632466" cy="2448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marL="90488" indent="-90488" algn="ctr">
                  <a:lnSpc>
                    <a:spcPct val="120000"/>
                  </a:lnSpc>
                </a:pPr>
                <a:r>
                  <a:rPr lang="en-US" altLang="ko-KR" sz="1100" b="1" dirty="0">
                    <a:latin typeface="맑은 고딕" pitchFamily="50" charset="-127"/>
                    <a:ea typeface="맑은 고딕" pitchFamily="50" charset="-127"/>
                  </a:rPr>
                  <a:t>2014~2018</a:t>
                </a:r>
                <a:endParaRPr lang="ko-KR" altLang="en-US" sz="11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 bwMode="auto">
              <a:xfrm>
                <a:off x="3297619" y="3936416"/>
                <a:ext cx="848095" cy="24588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marL="90488" indent="-90488" algn="ctr">
                  <a:lnSpc>
                    <a:spcPct val="120000"/>
                  </a:lnSpc>
                </a:pPr>
                <a:r>
                  <a:rPr lang="en-US" altLang="ko-KR" sz="1100" b="1" dirty="0">
                    <a:latin typeface="맑은 고딕" pitchFamily="50" charset="-127"/>
                    <a:ea typeface="맑은 고딕" pitchFamily="50" charset="-127"/>
                  </a:rPr>
                  <a:t>2019</a:t>
                </a:r>
                <a:endParaRPr lang="ko-KR" altLang="en-US" sz="11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 bwMode="auto">
              <a:xfrm>
                <a:off x="4145714" y="3936206"/>
                <a:ext cx="848095" cy="24640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marL="90488" indent="-90488" algn="ctr">
                  <a:lnSpc>
                    <a:spcPct val="120000"/>
                  </a:lnSpc>
                </a:pPr>
                <a:r>
                  <a:rPr lang="en-US" altLang="ko-KR" sz="1100" b="1" dirty="0">
                    <a:latin typeface="맑은 고딕" pitchFamily="50" charset="-127"/>
                    <a:ea typeface="맑은 고딕" pitchFamily="50" charset="-127"/>
                  </a:rPr>
                  <a:t>2020</a:t>
                </a:r>
                <a:endParaRPr lang="ko-KR" altLang="en-US" sz="11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 bwMode="auto">
              <a:xfrm>
                <a:off x="4993810" y="3936416"/>
                <a:ext cx="848095" cy="2448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marL="90488" indent="-90488" algn="ctr">
                  <a:lnSpc>
                    <a:spcPct val="120000"/>
                  </a:lnSpc>
                </a:pPr>
                <a:r>
                  <a:rPr lang="en-US" altLang="ko-KR" sz="1100" b="1" dirty="0">
                    <a:latin typeface="맑은 고딕" pitchFamily="50" charset="-127"/>
                    <a:ea typeface="맑은 고딕" pitchFamily="50" charset="-127"/>
                  </a:rPr>
                  <a:t>2021</a:t>
                </a:r>
                <a:endParaRPr lang="ko-KR" altLang="en-US" sz="11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 bwMode="auto">
              <a:xfrm>
                <a:off x="5841905" y="3936416"/>
                <a:ext cx="1632466" cy="2448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marL="90488" indent="-90488" algn="ctr">
                  <a:lnSpc>
                    <a:spcPct val="120000"/>
                  </a:lnSpc>
                </a:pPr>
                <a:r>
                  <a:rPr lang="en-US" altLang="ko-KR" sz="1100" b="1" dirty="0">
                    <a:latin typeface="맑은 고딕" pitchFamily="50" charset="-127"/>
                    <a:ea typeface="맑은 고딕" pitchFamily="50" charset="-127"/>
                  </a:rPr>
                  <a:t>2022~2024</a:t>
                </a:r>
                <a:endParaRPr lang="ko-KR" altLang="en-US" sz="11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 bwMode="auto">
              <a:xfrm>
                <a:off x="7474371" y="3936416"/>
                <a:ext cx="1632466" cy="2448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marL="90488" indent="-90488" algn="ctr">
                  <a:lnSpc>
                    <a:spcPct val="120000"/>
                  </a:lnSpc>
                </a:pPr>
                <a:r>
                  <a:rPr lang="en-US" altLang="ko-KR" sz="1100" b="1" dirty="0">
                    <a:latin typeface="맑은 고딕" pitchFamily="50" charset="-127"/>
                    <a:ea typeface="맑은 고딕" pitchFamily="50" charset="-127"/>
                  </a:rPr>
                  <a:t>2025~2031</a:t>
                </a:r>
                <a:endParaRPr lang="ko-KR" altLang="en-US" sz="11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3" name="모서리가 둥근 직사각형 28">
                <a:extLst>
                  <a:ext uri="{FF2B5EF4-FFF2-40B4-BE49-F238E27FC236}">
                    <a16:creationId xmlns:a16="http://schemas.microsoft.com/office/drawing/2014/main" id="{06AE02F3-35E9-437B-B05C-52D4B34A718A}"/>
                  </a:ext>
                </a:extLst>
              </p:cNvPr>
              <p:cNvSpPr/>
              <p:nvPr/>
            </p:nvSpPr>
            <p:spPr bwMode="auto">
              <a:xfrm>
                <a:off x="7606403" y="6446193"/>
                <a:ext cx="1473491" cy="313200"/>
              </a:xfrm>
              <a:prstGeom prst="roundRect">
                <a:avLst>
                  <a:gd name="adj" fmla="val 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r>
                  <a:rPr lang="ko-KR" altLang="en-US" sz="700" b="1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디지털 헬스케어 기반 종사자 건강위험</a:t>
                </a:r>
                <a:endParaRPr lang="en-US" altLang="ko-KR" sz="700" b="1" spc="-1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700" b="1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요인 평가기술</a:t>
                </a:r>
                <a:r>
                  <a:rPr lang="en-US" altLang="ko-KR" sz="700" b="1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(’28) </a:t>
                </a:r>
                <a:r>
                  <a:rPr lang="ko-KR" altLang="en-US" sz="700" b="1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및 저감기술</a:t>
                </a:r>
                <a:r>
                  <a:rPr lang="en-US" altLang="ko-KR" sz="700" b="1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(’31) </a:t>
                </a:r>
                <a:r>
                  <a:rPr lang="ko-KR" altLang="en-US" sz="700" b="1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개발</a:t>
                </a:r>
                <a:endParaRPr lang="en-US" altLang="ko-KR" sz="700" b="1" spc="-1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모서리가 둥근 직사각형 74">
                <a:extLst>
                  <a:ext uri="{FF2B5EF4-FFF2-40B4-BE49-F238E27FC236}">
                    <a16:creationId xmlns:a16="http://schemas.microsoft.com/office/drawing/2014/main" id="{1D9893E4-93D5-4E42-8D33-B117E2FEC8FF}"/>
                  </a:ext>
                </a:extLst>
              </p:cNvPr>
              <p:cNvSpPr/>
              <p:nvPr/>
            </p:nvSpPr>
            <p:spPr bwMode="auto">
              <a:xfrm>
                <a:off x="5004048" y="6446193"/>
                <a:ext cx="1272517" cy="313200"/>
              </a:xfrm>
              <a:prstGeom prst="roundRect">
                <a:avLst>
                  <a:gd name="adj" fmla="val 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r>
                  <a:rPr lang="ko-KR" altLang="en-US" sz="700" b="1" spc="-17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보건의료빅데이터 플랫폼  구축 </a:t>
                </a:r>
                <a:endParaRPr lang="en-US" altLang="ko-KR" sz="700" b="1" spc="-17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700" b="1" spc="-17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및 </a:t>
                </a:r>
                <a:r>
                  <a:rPr lang="en-US" altLang="ko-KR" sz="700" b="1" spc="-17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AI</a:t>
                </a:r>
                <a:r>
                  <a:rPr lang="ko-KR" altLang="en-US" sz="700" b="1" spc="-17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만성질환 </a:t>
                </a:r>
                <a:r>
                  <a:rPr lang="ko-KR" altLang="en-US" sz="700" b="1" spc="-17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예측모형</a:t>
                </a:r>
                <a:r>
                  <a:rPr lang="ko-KR" altLang="en-US" sz="700" b="1" spc="-17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개발</a:t>
                </a:r>
                <a:r>
                  <a:rPr lang="en-US" altLang="ko-KR" sz="700" b="1" spc="-17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en-US" altLang="ko-KR" sz="700" b="1" spc="-170" dirty="0">
                    <a:latin typeface="맑은 고딕" panose="020B0503020000020004" pitchFamily="50" charset="-127"/>
                  </a:rPr>
                  <a:t>’</a:t>
                </a:r>
                <a:r>
                  <a:rPr lang="en-US" altLang="ko-KR" sz="700" b="1" spc="-17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22)</a:t>
                </a:r>
              </a:p>
            </p:txBody>
          </p:sp>
          <p:sp>
            <p:nvSpPr>
              <p:cNvPr id="85" name="모서리가 둥근 직사각형 74">
                <a:extLst>
                  <a:ext uri="{FF2B5EF4-FFF2-40B4-BE49-F238E27FC236}">
                    <a16:creationId xmlns:a16="http://schemas.microsoft.com/office/drawing/2014/main" id="{1D9893E4-93D5-4E42-8D33-B117E2FEC8FF}"/>
                  </a:ext>
                </a:extLst>
              </p:cNvPr>
              <p:cNvSpPr/>
              <p:nvPr/>
            </p:nvSpPr>
            <p:spPr bwMode="auto">
              <a:xfrm>
                <a:off x="6313746" y="6446193"/>
                <a:ext cx="1255476" cy="313200"/>
              </a:xfrm>
              <a:prstGeom prst="roundRect">
                <a:avLst>
                  <a:gd name="adj" fmla="val 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r>
                  <a:rPr lang="ko-KR" altLang="en-US" sz="700" b="1" spc="-1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마이헬스</a:t>
                </a:r>
                <a:r>
                  <a:rPr lang="ko-KR" altLang="en-US" sz="700" b="1" spc="-1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데이터 플랫폼 구축</a:t>
                </a:r>
                <a:endParaRPr lang="en-US" altLang="ko-KR" sz="700" b="1" spc="-1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700" b="1" spc="-1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및 </a:t>
                </a:r>
                <a:r>
                  <a:rPr lang="ko-KR" altLang="en-US" sz="700" b="1" spc="-1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원격협진</a:t>
                </a:r>
                <a:r>
                  <a:rPr lang="ko-KR" altLang="en-US" sz="700" b="1" spc="-1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가능성 조사</a:t>
                </a:r>
                <a:r>
                  <a:rPr lang="en-US" altLang="ko-KR" sz="700" b="1" spc="-1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en-US" altLang="ko-KR" sz="700" b="1" spc="-100" dirty="0">
                    <a:latin typeface="맑은 고딕" panose="020B0503020000020004" pitchFamily="50" charset="-127"/>
                  </a:rPr>
                  <a:t>’</a:t>
                </a:r>
                <a:r>
                  <a:rPr lang="en-US" altLang="ko-KR" sz="700" b="1" spc="-1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25)</a:t>
                </a:r>
              </a:p>
            </p:txBody>
          </p: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075A9AD3-8B88-4F9B-B2FF-05AEE02BD9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49477" y="5841438"/>
                <a:ext cx="0" cy="599718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prstDash val="dash"/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102">
                <a:extLst>
                  <a:ext uri="{FF2B5EF4-FFF2-40B4-BE49-F238E27FC236}">
                    <a16:creationId xmlns:a16="http://schemas.microsoft.com/office/drawing/2014/main" id="{EA8A928B-57F6-4AD3-9B0A-2FA862C88B85}"/>
                  </a:ext>
                </a:extLst>
              </p:cNvPr>
              <p:cNvCxnSpPr>
                <a:cxnSpLocks/>
                <a:stCxn id="159" idx="1"/>
                <a:endCxn id="84" idx="1"/>
              </p:cNvCxnSpPr>
              <p:nvPr/>
            </p:nvCxnSpPr>
            <p:spPr>
              <a:xfrm rot="10800000" flipH="1" flipV="1">
                <a:off x="4211960" y="5443833"/>
                <a:ext cx="792088" cy="1158959"/>
              </a:xfrm>
              <a:prstGeom prst="bentConnector3">
                <a:avLst>
                  <a:gd name="adj1" fmla="val -28860"/>
                </a:avLst>
              </a:prstGeom>
              <a:ln>
                <a:solidFill>
                  <a:schemeClr val="tx1"/>
                </a:solidFill>
                <a:prstDash val="dash"/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AutoShape 8"/>
              <p:cNvSpPr>
                <a:spLocks noChangeArrowheads="1"/>
              </p:cNvSpPr>
              <p:nvPr/>
            </p:nvSpPr>
            <p:spPr bwMode="auto">
              <a:xfrm>
                <a:off x="4567894" y="3364720"/>
                <a:ext cx="2234268" cy="532800"/>
              </a:xfrm>
              <a:prstGeom prst="roundRect">
                <a:avLst>
                  <a:gd name="adj" fmla="val 2764"/>
                </a:avLst>
              </a:prstGeom>
              <a:solidFill>
                <a:schemeClr val="bg1"/>
              </a:solidFill>
              <a:ln w="38100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>
                <a:outerShdw dist="12700" dir="16200000" algn="ctr" rotWithShape="0">
                  <a:srgbClr val="D8CB9C"/>
                </a:outerShdw>
              </a:effectLst>
            </p:spPr>
            <p:txBody>
              <a:bodyPr wrap="squar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defTabSz="914459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900" kern="0" dirty="0">
                    <a:solidFill>
                      <a:srgbClr val="4F81BD">
                        <a:lumMod val="75000"/>
                      </a:srgb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IoT </a:t>
                </a:r>
                <a:r>
                  <a:rPr kumimoji="0" lang="ko-KR" altLang="en-US" sz="900" kern="0" dirty="0">
                    <a:solidFill>
                      <a:srgbClr val="4F81BD">
                        <a:lumMod val="75000"/>
                      </a:srgb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헬스케어 활용 종사자 건강위험요인 저감기술 개발 </a:t>
                </a:r>
                <a:r>
                  <a:rPr kumimoji="0" lang="en-US" altLang="ko-KR" sz="900" kern="0" dirty="0">
                    <a:solidFill>
                      <a:srgbClr val="4F81BD">
                        <a:lumMod val="75000"/>
                      </a:srgb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(‘29~’31)</a:t>
                </a:r>
              </a:p>
            </p:txBody>
          </p:sp>
          <p:sp>
            <p:nvSpPr>
              <p:cNvPr id="89" name="AutoShape 8">
                <a:extLst>
                  <a:ext uri="{FF2B5EF4-FFF2-40B4-BE49-F238E27FC236}">
                    <a16:creationId xmlns:a16="http://schemas.microsoft.com/office/drawing/2014/main" id="{61A4C004-F259-49EC-A3EF-53A2233A4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9329" y="3247749"/>
                <a:ext cx="347888" cy="139839"/>
              </a:xfrm>
              <a:prstGeom prst="roundRect">
                <a:avLst>
                  <a:gd name="adj" fmla="val 2764"/>
                </a:avLst>
              </a:prstGeom>
              <a:solidFill>
                <a:srgbClr val="0000FF"/>
              </a:solidFill>
              <a:ln w="12700" algn="ctr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defTabSz="914459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800" kern="0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非발전</a:t>
                </a:r>
                <a:endParaRPr kumimoji="0" lang="en-US" altLang="ko-KR" sz="800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AutoShape 8">
                <a:extLst>
                  <a:ext uri="{FF2B5EF4-FFF2-40B4-BE49-F238E27FC236}">
                    <a16:creationId xmlns:a16="http://schemas.microsoft.com/office/drawing/2014/main" id="{61A4C004-F259-49EC-A3EF-53A2233A4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1711" y="3248961"/>
                <a:ext cx="391616" cy="137238"/>
              </a:xfrm>
              <a:prstGeom prst="roundRect">
                <a:avLst>
                  <a:gd name="adj" fmla="val 2764"/>
                </a:avLst>
              </a:prstGeom>
              <a:solidFill>
                <a:srgbClr val="C00000"/>
              </a:solidFill>
              <a:ln w="12700" algn="ctr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defTabSz="914459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800" kern="0" dirty="0">
                    <a:solidFill>
                      <a:schemeClr val="bg1"/>
                    </a:solidFill>
                    <a:latin typeface="+mj-ea"/>
                    <a:ea typeface="+mj-ea"/>
                  </a:rPr>
                  <a:t>4</a:t>
                </a:r>
                <a:r>
                  <a:rPr kumimoji="0" lang="ko-KR" altLang="en-US" sz="800" kern="0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차산업</a:t>
                </a:r>
                <a:endParaRPr kumimoji="0" lang="en-US" altLang="ko-KR" sz="800" kern="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91" name="AutoShape 8"/>
              <p:cNvSpPr>
                <a:spLocks noChangeArrowheads="1"/>
              </p:cNvSpPr>
              <p:nvPr/>
            </p:nvSpPr>
            <p:spPr bwMode="auto">
              <a:xfrm>
                <a:off x="1698195" y="1171420"/>
                <a:ext cx="2643053" cy="413810"/>
              </a:xfrm>
              <a:prstGeom prst="roundRect">
                <a:avLst>
                  <a:gd name="adj" fmla="val 276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8100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>
                <a:outerShdw dist="12700" dir="16200000" algn="ctr" rotWithShape="0">
                  <a:srgbClr val="D8CB9C"/>
                </a:outerShdw>
              </a:effec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defTabSz="914459" fontAlgn="auto" latinLnBrk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900" kern="0" dirty="0">
                    <a:solidFill>
                      <a:srgbClr val="4F81BD">
                        <a:lumMod val="75000"/>
                      </a:srgb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R3-4 </a:t>
                </a:r>
                <a:r>
                  <a:rPr kumimoji="0" lang="ko-KR" altLang="en-US" sz="900" kern="0" dirty="0">
                    <a:solidFill>
                      <a:srgbClr val="4F81BD">
                        <a:lumMod val="75000"/>
                      </a:srgb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보건의료빅데이터 활용기술 개발</a:t>
                </a:r>
                <a:endParaRPr kumimoji="0" lang="en-US" altLang="ko-KR" sz="900" kern="0" dirty="0">
                  <a:solidFill>
                    <a:srgbClr val="4F81BD">
                      <a:lumMod val="75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92" name="그룹 63"/>
              <p:cNvGrpSpPr/>
              <p:nvPr/>
            </p:nvGrpSpPr>
            <p:grpSpPr>
              <a:xfrm>
                <a:off x="5890592" y="4490246"/>
                <a:ext cx="3131274" cy="252000"/>
                <a:chOff x="5077303" y="2670169"/>
                <a:chExt cx="4839449" cy="424233"/>
              </a:xfrm>
            </p:grpSpPr>
            <p:grpSp>
              <p:nvGrpSpPr>
                <p:cNvPr id="93" name="Group 16"/>
                <p:cNvGrpSpPr>
                  <a:grpSpLocks/>
                </p:cNvGrpSpPr>
                <p:nvPr/>
              </p:nvGrpSpPr>
              <p:grpSpPr bwMode="auto">
                <a:xfrm>
                  <a:off x="5077303" y="2670169"/>
                  <a:ext cx="4839449" cy="424233"/>
                  <a:chOff x="43" y="2629"/>
                  <a:chExt cx="1796" cy="306"/>
                </a:xfrm>
              </p:grpSpPr>
              <p:sp>
                <p:nvSpPr>
                  <p:cNvPr id="95" name="AutoShape 17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2629"/>
                    <a:ext cx="1796" cy="306"/>
                  </a:xfrm>
                  <a:prstGeom prst="roundRect">
                    <a:avLst>
                      <a:gd name="adj" fmla="val 8505"/>
                    </a:avLst>
                  </a:prstGeom>
                  <a:pattFill prst="dkUpDiag">
                    <a:fgClr>
                      <a:srgbClr val="006699"/>
                    </a:fgClr>
                    <a:bgClr>
                      <a:srgbClr val="003366"/>
                    </a:bgClr>
                  </a:pattFill>
                  <a:ln w="19050" algn="ctr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fontAlgn="auto">
                      <a:lnSpc>
                        <a:spcPct val="7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sz="700" kern="0" dirty="0">
                      <a:solidFill>
                        <a:srgbClr val="00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96" name="AutoShape 18"/>
                  <p:cNvSpPr>
                    <a:spLocks noChangeArrowheads="1"/>
                  </p:cNvSpPr>
                  <p:nvPr/>
                </p:nvSpPr>
                <p:spPr bwMode="auto">
                  <a:xfrm>
                    <a:off x="142" y="2636"/>
                    <a:ext cx="1673" cy="88"/>
                  </a:xfrm>
                  <a:prstGeom prst="roundRect">
                    <a:avLst>
                      <a:gd name="adj" fmla="val 27120"/>
                    </a:avLst>
                  </a:prstGeom>
                  <a:gradFill rotWithShape="1">
                    <a:gsLst>
                      <a:gs pos="0">
                        <a:srgbClr val="FFFFFF">
                          <a:alpha val="64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000" scaled="1"/>
                  </a:gradFill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fontAlgn="auto">
                      <a:lnSpc>
                        <a:spcPct val="7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sz="700" kern="0" dirty="0">
                      <a:solidFill>
                        <a:srgbClr val="00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94" name="모서리가 둥근 직사각형 93"/>
                <p:cNvSpPr/>
                <p:nvPr/>
              </p:nvSpPr>
              <p:spPr bwMode="auto">
                <a:xfrm>
                  <a:off x="5263369" y="2688415"/>
                  <a:ext cx="4653383" cy="401404"/>
                </a:xfrm>
                <a:prstGeom prst="round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wrap="none" anchor="ctr"/>
                <a:lstStyle/>
                <a:p>
                  <a:pPr marL="123825" indent="-123825" algn="ctr" defTabSz="912813" fontAlgn="auto">
                    <a:spcBef>
                      <a:spcPts val="0"/>
                    </a:spcBef>
                    <a:spcAft>
                      <a:spcPct val="20000"/>
                    </a:spcAft>
                    <a:buClr>
                      <a:srgbClr val="808080"/>
                    </a:buClr>
                    <a:buSzPct val="90000"/>
                    <a:defRPr/>
                  </a:pPr>
                  <a:r>
                    <a:rPr lang="ko-KR" altLang="en-US" sz="700" b="1" kern="0" spc="-5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디지털 헬스케어 서비스 산업 육성</a:t>
                  </a:r>
                  <a:r>
                    <a:rPr lang="en-US" altLang="ko-KR" sz="700" b="1" kern="0" spc="-5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</a:t>
                  </a:r>
                  <a:r>
                    <a:rPr lang="ko-KR" altLang="en-US" sz="700" b="1" kern="0" spc="-5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관계부처합동 </a:t>
                  </a:r>
                  <a:r>
                    <a:rPr lang="en-US" altLang="ko-KR" sz="700" b="1" kern="0" spc="-5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BIG3</a:t>
                  </a:r>
                  <a:r>
                    <a:rPr lang="ko-KR" altLang="en-US" sz="700" b="1" kern="0" spc="-5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추진회의</a:t>
                  </a:r>
                  <a:r>
                    <a:rPr lang="en-US" altLang="ko-KR" sz="700" b="1" kern="0" spc="-50" dirty="0">
                      <a:ln w="127"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39999">
                            <a:srgbClr val="FFFF00"/>
                          </a:gs>
                          <a:gs pos="70000">
                            <a:srgbClr val="FFC000"/>
                          </a:gs>
                          <a:gs pos="100000">
                            <a:srgbClr val="FF9900"/>
                          </a:gs>
                        </a:gsLst>
                        <a:lin ang="5400000" scaled="0"/>
                      </a:gradFill>
                      <a:effectLst>
                        <a:outerShdw blurRad="101600" dist="38100" dir="5400000" algn="t" rotWithShape="0">
                          <a:prstClr val="black">
                            <a:alpha val="89000"/>
                          </a:prst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, ’22)</a:t>
                  </a:r>
                  <a:endParaRPr lang="ko-KR" altLang="en-US" sz="700" b="1" kern="0" spc="-50" dirty="0">
                    <a:ln w="127"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39999">
                          <a:srgbClr val="FFFF00"/>
                        </a:gs>
                        <a:gs pos="70000">
                          <a:srgbClr val="FFC000"/>
                        </a:gs>
                        <a:gs pos="100000">
                          <a:srgbClr val="FF9900"/>
                        </a:gs>
                      </a:gsLst>
                      <a:lin ang="5400000" scaled="0"/>
                    </a:gradFill>
                    <a:effectLst>
                      <a:outerShdw blurRad="101600" dist="38100" dir="5400000" algn="t" rotWithShape="0">
                        <a:prstClr val="black">
                          <a:alpha val="89000"/>
                        </a:prst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cxnSp>
          <p:nvCxnSpPr>
            <p:cNvPr id="161" name="직선 화살표 연결선 128">
              <a:extLst>
                <a:ext uri="{FF2B5EF4-FFF2-40B4-BE49-F238E27FC236}">
                  <a16:creationId xmlns:a16="http://schemas.microsoft.com/office/drawing/2014/main" id="{03001D81-5647-432C-AA2B-52C3BE5C4ED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13144" y="4979045"/>
              <a:ext cx="1552156" cy="8643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17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98360" y="68527"/>
            <a:ext cx="7886700" cy="55767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Ⅲ</a:t>
            </a:r>
            <a:r>
              <a:rPr lang="en-US" altLang="ko-KR" dirty="0">
                <a:solidFill>
                  <a:srgbClr val="0000FF"/>
                </a:solidFill>
              </a:rPr>
              <a:t>. </a:t>
            </a:r>
            <a:r>
              <a:rPr lang="ko-KR" altLang="en-US" dirty="0">
                <a:solidFill>
                  <a:srgbClr val="0000FF"/>
                </a:solidFill>
              </a:rPr>
              <a:t>연구 개발 목표 및 내용</a:t>
            </a:r>
            <a:endParaRPr lang="ko-KR" altLang="en-US" b="0" dirty="0"/>
          </a:p>
        </p:txBody>
      </p:sp>
      <p:sp>
        <p:nvSpPr>
          <p:cNvPr id="20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215008" y="908720"/>
            <a:ext cx="8749480" cy="5400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ko-KR" altLang="en-US" spc="0" dirty="0">
                <a:latin typeface="+mn-ea"/>
                <a:ea typeface="+mn-ea"/>
                <a:cs typeface="Calibri" pitchFamily="34" charset="0"/>
              </a:rPr>
              <a:t>연구 목표 </a:t>
            </a:r>
            <a:r>
              <a:rPr lang="en-US" altLang="ko-KR" spc="0" dirty="0">
                <a:latin typeface="+mn-ea"/>
                <a:ea typeface="+mn-ea"/>
                <a:cs typeface="Calibri" pitchFamily="34" charset="0"/>
              </a:rPr>
              <a:t>: </a:t>
            </a:r>
            <a:r>
              <a:rPr lang="ko-KR" altLang="en-US" spc="0" dirty="0">
                <a:latin typeface="+mn-ea"/>
                <a:ea typeface="+mn-ea"/>
                <a:cs typeface="Calibri" pitchFamily="34" charset="0"/>
              </a:rPr>
              <a:t>상용망을 이용한 한수원 </a:t>
            </a:r>
            <a:r>
              <a:rPr lang="ko-KR" altLang="en-US" spc="0" dirty="0" err="1">
                <a:latin typeface="+mn-ea"/>
                <a:ea typeface="+mn-ea"/>
                <a:cs typeface="Calibri" pitchFamily="34" charset="0"/>
              </a:rPr>
              <a:t>원격협진</a:t>
            </a:r>
            <a:r>
              <a:rPr lang="ko-KR" altLang="en-US" spc="0" dirty="0">
                <a:latin typeface="+mn-ea"/>
                <a:ea typeface="+mn-ea"/>
                <a:cs typeface="Calibri" pitchFamily="34" charset="0"/>
              </a:rPr>
              <a:t> 가능성 조사 </a:t>
            </a:r>
            <a:endParaRPr lang="en-US" altLang="ko-KR" spc="0" dirty="0">
              <a:latin typeface="+mn-ea"/>
              <a:ea typeface="+mn-ea"/>
              <a:cs typeface="Calibri" pitchFamily="34" charset="0"/>
            </a:endParaRPr>
          </a:p>
          <a:p>
            <a:pPr marL="468000" indent="-468000">
              <a:buNone/>
            </a:pPr>
            <a:r>
              <a:rPr lang="ko-KR" altLang="en-US" sz="800" spc="0" dirty="0">
                <a:solidFill>
                  <a:srgbClr val="0070C0"/>
                </a:solidFill>
                <a:latin typeface="+mn-ea"/>
                <a:cs typeface="Calibri" pitchFamily="34" charset="0"/>
              </a:rPr>
              <a:t>   </a:t>
            </a:r>
            <a:endParaRPr lang="en-US" altLang="ko-KR" sz="800" spc="0" dirty="0">
              <a:solidFill>
                <a:srgbClr val="0070C0"/>
              </a:solidFill>
              <a:latin typeface="+mn-ea"/>
              <a:cs typeface="Calibri" pitchFamily="34" charset="0"/>
            </a:endParaRPr>
          </a:p>
          <a:p>
            <a:pPr marL="468000" indent="-468000">
              <a:buNone/>
            </a:pPr>
            <a:r>
              <a:rPr lang="en-US" altLang="ko-KR" sz="1800" spc="0" dirty="0">
                <a:solidFill>
                  <a:srgbClr val="0070C0"/>
                </a:solidFill>
                <a:latin typeface="+mn-ea"/>
                <a:ea typeface="맑은 고딕"/>
                <a:cs typeface="Calibri" pitchFamily="34" charset="0"/>
              </a:rPr>
              <a:t>  </a:t>
            </a:r>
            <a:r>
              <a:rPr lang="en-US" altLang="ko-KR" sz="1800" spc="0" dirty="0">
                <a:solidFill>
                  <a:srgbClr val="0070C0"/>
                </a:solidFill>
                <a:latin typeface="맑은 고딕"/>
                <a:ea typeface="맑은 고딕"/>
                <a:cs typeface="Calibri" pitchFamily="34" charset="0"/>
              </a:rPr>
              <a:t>• </a:t>
            </a:r>
            <a:r>
              <a:rPr lang="ko-KR" altLang="en-US" sz="1800" spc="0" dirty="0">
                <a:solidFill>
                  <a:srgbClr val="0070C0"/>
                </a:solidFill>
                <a:latin typeface="+mn-ea"/>
                <a:cs typeface="Calibri" pitchFamily="34" charset="0"/>
              </a:rPr>
              <a:t>원격의료 규제 분야 현황 및 최신 동향 조사</a:t>
            </a:r>
            <a:endParaRPr lang="en-US" altLang="ko-KR" sz="1800" spc="0" dirty="0">
              <a:solidFill>
                <a:srgbClr val="0070C0"/>
              </a:solidFill>
              <a:latin typeface="+mn-ea"/>
              <a:cs typeface="Calibri" pitchFamily="34" charset="0"/>
            </a:endParaRPr>
          </a:p>
          <a:p>
            <a:pPr marL="468000" indent="-468000">
              <a:buNone/>
            </a:pPr>
            <a:r>
              <a:rPr lang="en-US" altLang="ko-KR" sz="1800" b="0" spc="0" dirty="0">
                <a:latin typeface="+mn-ea"/>
                <a:cs typeface="Calibri" pitchFamily="34" charset="0"/>
              </a:rPr>
              <a:t>     </a:t>
            </a:r>
            <a:r>
              <a:rPr lang="en-US" altLang="ko-KR" sz="1800" b="0" spc="0" dirty="0">
                <a:latin typeface="굴림" panose="020B0600000101010101" pitchFamily="50" charset="-127"/>
                <a:ea typeface="굴림" panose="020B0600000101010101" pitchFamily="50" charset="-127"/>
                <a:cs typeface="Calibri" pitchFamily="34" charset="0"/>
              </a:rPr>
              <a:t>☞</a:t>
            </a:r>
            <a:r>
              <a:rPr lang="en-US" altLang="ko-KR" sz="1800" b="0" spc="0" dirty="0">
                <a:latin typeface="+mn-ea"/>
                <a:cs typeface="Calibri" pitchFamily="34" charset="0"/>
              </a:rPr>
              <a:t> </a:t>
            </a:r>
            <a:r>
              <a:rPr lang="ko-KR" altLang="en-US" sz="1800" b="0" spc="0" dirty="0" err="1">
                <a:latin typeface="+mn-ea"/>
                <a:cs typeface="Calibri" pitchFamily="34" charset="0"/>
              </a:rPr>
              <a:t>원격협진</a:t>
            </a:r>
            <a:r>
              <a:rPr lang="ko-KR" altLang="en-US" sz="1800" b="0" spc="0" dirty="0">
                <a:latin typeface="+mn-ea"/>
                <a:cs typeface="Calibri" pitchFamily="34" charset="0"/>
              </a:rPr>
              <a:t> 관련 규제 현황 및 최신 연구 동향 조사</a:t>
            </a:r>
            <a:endParaRPr lang="en-US" altLang="ko-KR" sz="1800" b="0" spc="0" dirty="0">
              <a:latin typeface="+mn-ea"/>
              <a:cs typeface="Calibri" pitchFamily="34" charset="0"/>
            </a:endParaRPr>
          </a:p>
          <a:p>
            <a:pPr marL="468000" indent="-468000">
              <a:buNone/>
            </a:pPr>
            <a:endParaRPr lang="en-US" altLang="ko-KR" sz="1000" b="0" spc="0" dirty="0">
              <a:latin typeface="+mn-ea"/>
              <a:cs typeface="Calibri" pitchFamily="34" charset="0"/>
            </a:endParaRPr>
          </a:p>
          <a:p>
            <a:pPr marL="468000" indent="-468000">
              <a:buNone/>
            </a:pPr>
            <a:r>
              <a:rPr lang="ko-KR" altLang="en-US" sz="1800" b="0" spc="0" dirty="0">
                <a:solidFill>
                  <a:srgbClr val="0070C0"/>
                </a:solidFill>
                <a:latin typeface="+mn-ea"/>
                <a:cs typeface="Calibri" pitchFamily="34" charset="0"/>
              </a:rPr>
              <a:t>   </a:t>
            </a:r>
            <a:r>
              <a:rPr lang="en-US" altLang="ko-KR" sz="1800" b="0" spc="0" dirty="0">
                <a:solidFill>
                  <a:srgbClr val="0070C0"/>
                </a:solidFill>
                <a:cs typeface="Calibri" pitchFamily="34" charset="0"/>
              </a:rPr>
              <a:t>• </a:t>
            </a:r>
            <a:r>
              <a:rPr lang="ko-KR" altLang="en-US" sz="1800" spc="0" dirty="0">
                <a:solidFill>
                  <a:srgbClr val="0070C0"/>
                </a:solidFill>
                <a:latin typeface="+mn-ea"/>
                <a:cs typeface="Calibri" pitchFamily="34" charset="0"/>
              </a:rPr>
              <a:t>상용망을 이용한 </a:t>
            </a:r>
            <a:r>
              <a:rPr lang="ko-KR" altLang="en-US" sz="1800" spc="0" dirty="0" err="1">
                <a:solidFill>
                  <a:srgbClr val="0070C0"/>
                </a:solidFill>
                <a:latin typeface="+mn-ea"/>
                <a:cs typeface="Calibri" pitchFamily="34" charset="0"/>
              </a:rPr>
              <a:t>원혁협진</a:t>
            </a:r>
            <a:r>
              <a:rPr lang="ko-KR" altLang="en-US" sz="1800" spc="0" dirty="0">
                <a:solidFill>
                  <a:srgbClr val="0070C0"/>
                </a:solidFill>
                <a:latin typeface="+mn-ea"/>
                <a:cs typeface="Calibri" pitchFamily="34" charset="0"/>
              </a:rPr>
              <a:t> 가능성 조사</a:t>
            </a:r>
            <a:endParaRPr lang="en-US" altLang="ko-KR" sz="1800" spc="0" dirty="0">
              <a:solidFill>
                <a:srgbClr val="0070C0"/>
              </a:solidFill>
              <a:latin typeface="+mn-ea"/>
              <a:cs typeface="Calibri" pitchFamily="34" charset="0"/>
            </a:endParaRPr>
          </a:p>
          <a:p>
            <a:pPr marL="468000" indent="-468000">
              <a:buNone/>
            </a:pPr>
            <a:r>
              <a:rPr lang="en-US" altLang="ko-KR" sz="1800" b="0" spc="0" dirty="0">
                <a:latin typeface="굴림" panose="020B0600000101010101" pitchFamily="50" charset="-127"/>
                <a:ea typeface="굴림" panose="020B0600000101010101" pitchFamily="50" charset="-127"/>
                <a:cs typeface="Calibri" pitchFamily="34" charset="0"/>
              </a:rPr>
              <a:t>     ☞</a:t>
            </a:r>
            <a:r>
              <a:rPr lang="en-US" altLang="ko-KR" sz="1800" b="0" spc="0" dirty="0">
                <a:latin typeface="+mn-ea"/>
                <a:cs typeface="Calibri" pitchFamily="34" charset="0"/>
              </a:rPr>
              <a:t> </a:t>
            </a:r>
            <a:r>
              <a:rPr lang="ko-KR" altLang="en-US" sz="1800" b="0" spc="0" dirty="0" err="1">
                <a:latin typeface="+mn-ea"/>
                <a:cs typeface="Calibri" pitchFamily="34" charset="0"/>
              </a:rPr>
              <a:t>사내외</a:t>
            </a:r>
            <a:r>
              <a:rPr lang="ko-KR" altLang="en-US" sz="1800" b="0" spc="0" dirty="0">
                <a:latin typeface="+mn-ea"/>
                <a:cs typeface="Calibri" pitchFamily="34" charset="0"/>
              </a:rPr>
              <a:t> </a:t>
            </a:r>
            <a:r>
              <a:rPr lang="en-US" altLang="ko-KR" sz="1800" b="0" spc="0" dirty="0">
                <a:latin typeface="+mn-ea"/>
                <a:cs typeface="Calibri" pitchFamily="34" charset="0"/>
              </a:rPr>
              <a:t>(</a:t>
            </a:r>
            <a:r>
              <a:rPr lang="ko-KR" altLang="en-US" sz="1800" b="0" spc="0" dirty="0">
                <a:latin typeface="+mn-ea"/>
                <a:cs typeface="Calibri" pitchFamily="34" charset="0"/>
              </a:rPr>
              <a:t>보안</a:t>
            </a:r>
            <a:r>
              <a:rPr lang="en-US" altLang="ko-KR" sz="1800" b="0" spc="0" dirty="0">
                <a:latin typeface="+mn-ea"/>
                <a:cs typeface="Calibri" pitchFamily="34" charset="0"/>
              </a:rPr>
              <a:t>) </a:t>
            </a:r>
            <a:r>
              <a:rPr lang="ko-KR" altLang="en-US" sz="1800" b="0" spc="0" dirty="0">
                <a:latin typeface="+mn-ea"/>
                <a:cs typeface="Calibri" pitchFamily="34" charset="0"/>
              </a:rPr>
              <a:t>네트워크 구축 현황</a:t>
            </a:r>
            <a:endParaRPr lang="en-US" altLang="ko-KR" sz="1800" b="0" spc="0" dirty="0">
              <a:latin typeface="+mn-ea"/>
              <a:cs typeface="Calibri" pitchFamily="34" charset="0"/>
            </a:endParaRPr>
          </a:p>
          <a:p>
            <a:pPr marL="468000" indent="-468000">
              <a:buNone/>
            </a:pPr>
            <a:r>
              <a:rPr lang="en-US" altLang="ko-KR" sz="1800" b="0" spc="0" dirty="0">
                <a:latin typeface="굴림" panose="020B0600000101010101" pitchFamily="50" charset="-127"/>
                <a:ea typeface="굴림" panose="020B0600000101010101" pitchFamily="50" charset="-127"/>
                <a:cs typeface="Calibri" pitchFamily="34" charset="0"/>
              </a:rPr>
              <a:t>     ☞</a:t>
            </a:r>
            <a:r>
              <a:rPr lang="en-US" altLang="ko-KR" sz="1800" b="0" spc="0" dirty="0">
                <a:latin typeface="+mn-ea"/>
                <a:cs typeface="Calibri" pitchFamily="34" charset="0"/>
              </a:rPr>
              <a:t> </a:t>
            </a:r>
            <a:r>
              <a:rPr lang="ko-KR" altLang="en-US" sz="1800" b="0" spc="0" dirty="0">
                <a:latin typeface="+mn-ea"/>
                <a:cs typeface="Calibri" pitchFamily="34" charset="0"/>
              </a:rPr>
              <a:t>상급</a:t>
            </a:r>
            <a:r>
              <a:rPr lang="en-US" altLang="ko-KR" sz="1800" b="0" spc="0" dirty="0">
                <a:latin typeface="+mn-ea"/>
                <a:cs typeface="Calibri" pitchFamily="34" charset="0"/>
              </a:rPr>
              <a:t>(</a:t>
            </a:r>
            <a:r>
              <a:rPr lang="ko-KR" altLang="en-US" sz="1800" b="0" spc="0" dirty="0">
                <a:latin typeface="+mn-ea"/>
                <a:cs typeface="Calibri" pitchFamily="34" charset="0"/>
              </a:rPr>
              <a:t>대학</a:t>
            </a:r>
            <a:r>
              <a:rPr lang="en-US" altLang="ko-KR" sz="1800" b="0" spc="0" dirty="0">
                <a:latin typeface="+mn-ea"/>
                <a:cs typeface="Calibri" pitchFamily="34" charset="0"/>
              </a:rPr>
              <a:t>) </a:t>
            </a:r>
            <a:r>
              <a:rPr lang="ko-KR" altLang="en-US" sz="1800" b="0" spc="0" dirty="0">
                <a:latin typeface="+mn-ea"/>
                <a:cs typeface="Calibri" pitchFamily="34" charset="0"/>
              </a:rPr>
              <a:t>병원 </a:t>
            </a:r>
            <a:r>
              <a:rPr lang="ko-KR" altLang="en-US" sz="1800" b="0" spc="0" dirty="0" err="1">
                <a:latin typeface="+mn-ea"/>
                <a:cs typeface="Calibri" pitchFamily="34" charset="0"/>
              </a:rPr>
              <a:t>원격협진</a:t>
            </a:r>
            <a:r>
              <a:rPr lang="ko-KR" altLang="en-US" sz="1800" b="0" spc="0" dirty="0">
                <a:latin typeface="+mn-ea"/>
                <a:cs typeface="Calibri" pitchFamily="34" charset="0"/>
              </a:rPr>
              <a:t> </a:t>
            </a:r>
            <a:r>
              <a:rPr lang="ko-KR" altLang="en-US" sz="1800" b="0" spc="0" dirty="0" err="1">
                <a:latin typeface="+mn-ea"/>
                <a:cs typeface="Calibri" pitchFamily="34" charset="0"/>
              </a:rPr>
              <a:t>외부망</a:t>
            </a:r>
            <a:r>
              <a:rPr lang="ko-KR" altLang="en-US" sz="1800" b="0" spc="0" dirty="0">
                <a:latin typeface="+mn-ea"/>
                <a:cs typeface="Calibri" pitchFamily="34" charset="0"/>
              </a:rPr>
              <a:t> 연결방식 조사</a:t>
            </a:r>
            <a:endParaRPr lang="en-US" altLang="ko-KR" sz="1800" b="0" spc="0" dirty="0">
              <a:latin typeface="+mn-ea"/>
              <a:cs typeface="Calibri" pitchFamily="34" charset="0"/>
            </a:endParaRPr>
          </a:p>
          <a:p>
            <a:pPr marL="468000" indent="-468000">
              <a:buNone/>
            </a:pPr>
            <a:r>
              <a:rPr lang="en-US" altLang="ko-KR" sz="1800" b="0" spc="0" dirty="0">
                <a:latin typeface="+mn-ea"/>
                <a:cs typeface="Calibri" pitchFamily="34" charset="0"/>
              </a:rPr>
              <a:t>     </a:t>
            </a:r>
            <a:r>
              <a:rPr lang="en-US" altLang="ko-KR" sz="1800" b="0" spc="0" dirty="0">
                <a:latin typeface="굴림" panose="020B0600000101010101" pitchFamily="50" charset="-127"/>
                <a:ea typeface="굴림" panose="020B0600000101010101" pitchFamily="50" charset="-127"/>
                <a:cs typeface="Calibri" pitchFamily="34" charset="0"/>
              </a:rPr>
              <a:t>☞</a:t>
            </a:r>
            <a:r>
              <a:rPr lang="en-US" altLang="ko-KR" sz="1800" b="0" spc="0" dirty="0">
                <a:latin typeface="+mn-ea"/>
                <a:cs typeface="Calibri" pitchFamily="34" charset="0"/>
              </a:rPr>
              <a:t> </a:t>
            </a:r>
            <a:r>
              <a:rPr lang="ko-KR" altLang="en-US" sz="1800" b="0" spc="0" dirty="0">
                <a:latin typeface="+mn-ea"/>
                <a:cs typeface="Calibri" pitchFamily="34" charset="0"/>
              </a:rPr>
              <a:t>한수원 화상회의시스템 기반 상급병원 </a:t>
            </a:r>
            <a:r>
              <a:rPr lang="ko-KR" altLang="en-US" sz="1800" b="0" spc="0" dirty="0" err="1">
                <a:latin typeface="+mn-ea"/>
                <a:cs typeface="Calibri" pitchFamily="34" charset="0"/>
              </a:rPr>
              <a:t>원격협진</a:t>
            </a:r>
            <a:r>
              <a:rPr lang="ko-KR" altLang="en-US" sz="1800" b="0" spc="0" dirty="0">
                <a:latin typeface="+mn-ea"/>
                <a:cs typeface="Calibri" pitchFamily="34" charset="0"/>
              </a:rPr>
              <a:t> </a:t>
            </a:r>
            <a:r>
              <a:rPr lang="en-US" altLang="ko-KR" sz="1800" b="0" spc="0" dirty="0">
                <a:latin typeface="+mn-ea"/>
                <a:cs typeface="Calibri" pitchFamily="34" charset="0"/>
              </a:rPr>
              <a:t>Pilot </a:t>
            </a:r>
            <a:r>
              <a:rPr lang="ko-KR" altLang="en-US" sz="1800" b="0" spc="0" dirty="0">
                <a:latin typeface="+mn-ea"/>
                <a:cs typeface="Calibri" pitchFamily="34" charset="0"/>
              </a:rPr>
              <a:t>테스트</a:t>
            </a:r>
            <a:endParaRPr lang="en-US" altLang="ko-KR" sz="1800" b="0" spc="0" dirty="0">
              <a:latin typeface="+mn-ea"/>
              <a:cs typeface="Calibri" pitchFamily="34" charset="0"/>
            </a:endParaRPr>
          </a:p>
          <a:p>
            <a:pPr marL="468000" indent="-468000">
              <a:buNone/>
            </a:pPr>
            <a:endParaRPr lang="en-US" altLang="ko-KR" sz="1000" b="0" spc="0" dirty="0">
              <a:latin typeface="+mn-ea"/>
              <a:cs typeface="Calibri" pitchFamily="34" charset="0"/>
            </a:endParaRPr>
          </a:p>
          <a:p>
            <a:pPr marL="468000" indent="-468000">
              <a:buNone/>
            </a:pPr>
            <a:r>
              <a:rPr lang="en-US" altLang="ko-KR" sz="1800" b="0" spc="0" dirty="0">
                <a:solidFill>
                  <a:srgbClr val="0070C0"/>
                </a:solidFill>
                <a:latin typeface="+mn-ea"/>
                <a:cs typeface="Calibri" pitchFamily="34" charset="0"/>
              </a:rPr>
              <a:t> </a:t>
            </a:r>
            <a:r>
              <a:rPr lang="ko-KR" altLang="en-US" sz="1800" b="0" spc="0" dirty="0">
                <a:solidFill>
                  <a:srgbClr val="0070C0"/>
                </a:solidFill>
                <a:latin typeface="+mn-ea"/>
                <a:cs typeface="Calibri" pitchFamily="34" charset="0"/>
              </a:rPr>
              <a:t> </a:t>
            </a:r>
            <a:r>
              <a:rPr lang="en-US" altLang="ko-KR" sz="1800" b="0" spc="0" dirty="0">
                <a:solidFill>
                  <a:srgbClr val="0070C0"/>
                </a:solidFill>
                <a:cs typeface="Calibri" pitchFamily="34" charset="0"/>
              </a:rPr>
              <a:t>• </a:t>
            </a:r>
            <a:r>
              <a:rPr lang="ko-KR" altLang="en-US" sz="1800" spc="0" dirty="0">
                <a:solidFill>
                  <a:srgbClr val="0070C0"/>
                </a:solidFill>
                <a:latin typeface="+mn-ea"/>
                <a:cs typeface="Calibri" pitchFamily="34" charset="0"/>
              </a:rPr>
              <a:t>한수원 맞춤형 </a:t>
            </a:r>
            <a:r>
              <a:rPr lang="ko-KR" altLang="en-US" sz="1800" spc="0" dirty="0" err="1">
                <a:solidFill>
                  <a:srgbClr val="0070C0"/>
                </a:solidFill>
                <a:latin typeface="+mn-ea"/>
                <a:cs typeface="Calibri" pitchFamily="34" charset="0"/>
              </a:rPr>
              <a:t>원격협진</a:t>
            </a:r>
            <a:r>
              <a:rPr lang="ko-KR" altLang="en-US" sz="1800" spc="0" dirty="0">
                <a:solidFill>
                  <a:srgbClr val="0070C0"/>
                </a:solidFill>
                <a:latin typeface="+mn-ea"/>
                <a:cs typeface="Calibri" pitchFamily="34" charset="0"/>
              </a:rPr>
              <a:t> 서비스 도입 최적화</a:t>
            </a:r>
            <a:endParaRPr lang="en-US" altLang="ko-KR" sz="1800" spc="0" dirty="0">
              <a:solidFill>
                <a:srgbClr val="0070C0"/>
              </a:solidFill>
              <a:latin typeface="+mn-ea"/>
              <a:cs typeface="Calibri" pitchFamily="34" charset="0"/>
            </a:endParaRPr>
          </a:p>
          <a:p>
            <a:pPr marL="468000" indent="-468000">
              <a:buNone/>
            </a:pPr>
            <a:r>
              <a:rPr lang="en-US" altLang="ko-KR" sz="1800" b="0" spc="0" dirty="0">
                <a:latin typeface="+mn-ea"/>
                <a:cs typeface="Calibri" pitchFamily="34" charset="0"/>
              </a:rPr>
              <a:t>     </a:t>
            </a:r>
            <a:r>
              <a:rPr lang="en-US" altLang="ko-KR" sz="1800" b="0" spc="0" dirty="0">
                <a:latin typeface="굴림" panose="020B0600000101010101" pitchFamily="50" charset="-127"/>
                <a:ea typeface="굴림" panose="020B0600000101010101" pitchFamily="50" charset="-127"/>
                <a:cs typeface="Calibri" pitchFamily="34" charset="0"/>
              </a:rPr>
              <a:t>☞</a:t>
            </a:r>
            <a:r>
              <a:rPr lang="en-US" altLang="ko-KR" sz="1800" b="0" spc="0" dirty="0">
                <a:latin typeface="+mn-ea"/>
                <a:cs typeface="Calibri" pitchFamily="34" charset="0"/>
              </a:rPr>
              <a:t> </a:t>
            </a:r>
            <a:r>
              <a:rPr lang="ko-KR" altLang="en-US" sz="1800" b="0" spc="0" dirty="0" err="1">
                <a:latin typeface="+mn-ea"/>
                <a:cs typeface="Calibri" pitchFamily="34" charset="0"/>
              </a:rPr>
              <a:t>원격협진</a:t>
            </a:r>
            <a:r>
              <a:rPr lang="ko-KR" altLang="en-US" sz="1800" b="0" spc="0" dirty="0">
                <a:latin typeface="+mn-ea"/>
                <a:cs typeface="Calibri" pitchFamily="34" charset="0"/>
              </a:rPr>
              <a:t> 서비스 현황 조사</a:t>
            </a:r>
            <a:endParaRPr lang="en-US" altLang="ko-KR" sz="1800" b="0" spc="0" dirty="0">
              <a:latin typeface="+mn-ea"/>
              <a:cs typeface="Calibri" pitchFamily="34" charset="0"/>
            </a:endParaRPr>
          </a:p>
          <a:p>
            <a:pPr marL="468000" indent="-468000">
              <a:buNone/>
            </a:pPr>
            <a:r>
              <a:rPr lang="en-US" altLang="ko-KR" sz="1800" b="0" spc="0" dirty="0">
                <a:latin typeface="굴림" panose="020B0600000101010101" pitchFamily="50" charset="-127"/>
                <a:ea typeface="굴림" panose="020B0600000101010101" pitchFamily="50" charset="-127"/>
                <a:cs typeface="Calibri" pitchFamily="34" charset="0"/>
              </a:rPr>
              <a:t>     ☞</a:t>
            </a:r>
            <a:r>
              <a:rPr lang="en-US" altLang="ko-KR" sz="1800" b="0" spc="0" dirty="0">
                <a:latin typeface="+mn-ea"/>
                <a:cs typeface="Calibri" pitchFamily="34" charset="0"/>
              </a:rPr>
              <a:t> </a:t>
            </a:r>
            <a:r>
              <a:rPr lang="ko-KR" altLang="en-US" sz="1800" b="0" spc="0" dirty="0">
                <a:latin typeface="+mn-ea"/>
                <a:cs typeface="Calibri" pitchFamily="34" charset="0"/>
              </a:rPr>
              <a:t>진료 과목별 </a:t>
            </a:r>
            <a:r>
              <a:rPr lang="ko-KR" altLang="en-US" sz="1800" b="0" spc="0" dirty="0" err="1">
                <a:latin typeface="+mn-ea"/>
                <a:cs typeface="Calibri" pitchFamily="34" charset="0"/>
              </a:rPr>
              <a:t>원격협진</a:t>
            </a:r>
            <a:r>
              <a:rPr lang="ko-KR" altLang="en-US" sz="1800" b="0" spc="0" dirty="0">
                <a:latin typeface="+mn-ea"/>
                <a:cs typeface="Calibri" pitchFamily="34" charset="0"/>
              </a:rPr>
              <a:t> 서비스 및 시설</a:t>
            </a:r>
            <a:r>
              <a:rPr lang="en-US" altLang="ko-KR" sz="1800" b="0" spc="0" dirty="0">
                <a:latin typeface="+mn-ea"/>
                <a:cs typeface="Calibri" pitchFamily="34" charset="0"/>
              </a:rPr>
              <a:t>(</a:t>
            </a:r>
            <a:r>
              <a:rPr lang="ko-KR" altLang="en-US" sz="1800" b="0" spc="0" dirty="0">
                <a:latin typeface="+mn-ea"/>
                <a:cs typeface="Calibri" pitchFamily="34" charset="0"/>
              </a:rPr>
              <a:t>장비</a:t>
            </a:r>
            <a:r>
              <a:rPr lang="en-US" altLang="ko-KR" sz="1800" b="0" spc="0" dirty="0">
                <a:latin typeface="+mn-ea"/>
                <a:cs typeface="Calibri" pitchFamily="34" charset="0"/>
              </a:rPr>
              <a:t>) </a:t>
            </a:r>
            <a:r>
              <a:rPr lang="ko-KR" altLang="en-US" sz="1800" b="0" spc="0" dirty="0">
                <a:latin typeface="+mn-ea"/>
                <a:cs typeface="Calibri" pitchFamily="34" charset="0"/>
              </a:rPr>
              <a:t>조사</a:t>
            </a:r>
            <a:endParaRPr lang="en-US" altLang="ko-KR" sz="1800" b="0" spc="0" dirty="0">
              <a:latin typeface="+mn-ea"/>
              <a:cs typeface="Calibri" pitchFamily="34" charset="0"/>
            </a:endParaRPr>
          </a:p>
          <a:p>
            <a:pPr marL="0" indent="0">
              <a:lnSpc>
                <a:spcPts val="2400"/>
              </a:lnSpc>
              <a:buNone/>
            </a:pPr>
            <a:endParaRPr lang="en-US" altLang="ko-KR" spc="0" dirty="0">
              <a:latin typeface="+mn-ea"/>
              <a:ea typeface="+mn-ea"/>
              <a:cs typeface="Calibri" pitchFamily="34" charset="0"/>
            </a:endParaRPr>
          </a:p>
          <a:p>
            <a:pPr marL="0" indent="0">
              <a:lnSpc>
                <a:spcPts val="2400"/>
              </a:lnSpc>
              <a:buNone/>
            </a:pPr>
            <a:endParaRPr lang="en-US" altLang="ko-KR" spc="0" dirty="0">
              <a:latin typeface="+mn-ea"/>
              <a:ea typeface="+mn-ea"/>
              <a:cs typeface="Calibri" pitchFamily="34" charset="0"/>
            </a:endParaRPr>
          </a:p>
          <a:p>
            <a:pPr marL="0" indent="0">
              <a:lnSpc>
                <a:spcPts val="2400"/>
              </a:lnSpc>
              <a:buNone/>
            </a:pPr>
            <a:endParaRPr lang="en-US" altLang="ko-KR" spc="0" dirty="0">
              <a:latin typeface="+mn-ea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293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98360" y="68527"/>
            <a:ext cx="7886700" cy="55767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Ⅲ</a:t>
            </a:r>
            <a:r>
              <a:rPr lang="en-US" altLang="ko-KR" dirty="0">
                <a:solidFill>
                  <a:srgbClr val="0000FF"/>
                </a:solidFill>
              </a:rPr>
              <a:t>. </a:t>
            </a:r>
            <a:r>
              <a:rPr lang="ko-KR" altLang="en-US" dirty="0">
                <a:solidFill>
                  <a:srgbClr val="0000FF"/>
                </a:solidFill>
              </a:rPr>
              <a:t>연구 개발 세부 내용</a:t>
            </a:r>
            <a:endParaRPr lang="ko-KR" altLang="en-US" b="0" dirty="0"/>
          </a:p>
        </p:txBody>
      </p:sp>
      <p:sp>
        <p:nvSpPr>
          <p:cNvPr id="20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215008" y="908720"/>
            <a:ext cx="8928992" cy="1296144"/>
          </a:xfrm>
        </p:spPr>
        <p:txBody>
          <a:bodyPr>
            <a:noAutofit/>
          </a:bodyPr>
          <a:lstStyle/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ko-KR" altLang="en-US" sz="1800" spc="0" dirty="0">
                <a:cs typeface="Calibri" pitchFamily="34" charset="0"/>
              </a:rPr>
              <a:t> </a:t>
            </a:r>
            <a:r>
              <a:rPr lang="ko-KR" altLang="en-US" spc="0" dirty="0">
                <a:latin typeface="+mn-ea"/>
                <a:cs typeface="Calibri" pitchFamily="34" charset="0"/>
              </a:rPr>
              <a:t>연구 내용</a:t>
            </a:r>
            <a:endParaRPr lang="en-US" altLang="ko-KR" spc="0" dirty="0">
              <a:latin typeface="+mn-ea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800" spc="0" dirty="0">
                <a:cs typeface="Calibri" pitchFamily="34" charset="0"/>
              </a:rPr>
              <a:t>  □ </a:t>
            </a:r>
            <a:r>
              <a:rPr lang="ko-KR" altLang="en-US" sz="1800" b="0" spc="0" dirty="0">
                <a:latin typeface="+mn-ea"/>
                <a:cs typeface="Calibri" pitchFamily="34" charset="0"/>
              </a:rPr>
              <a:t>한수원 화상회의시스템 기반 상급병원 </a:t>
            </a:r>
            <a:r>
              <a:rPr lang="ko-KR" altLang="en-US" sz="1800" b="0" spc="0" dirty="0" err="1">
                <a:latin typeface="+mn-ea"/>
                <a:cs typeface="Calibri" pitchFamily="34" charset="0"/>
              </a:rPr>
              <a:t>원격협진</a:t>
            </a:r>
            <a:r>
              <a:rPr lang="ko-KR" altLang="en-US" sz="1800" b="0" spc="0" dirty="0">
                <a:latin typeface="+mn-ea"/>
                <a:cs typeface="Calibri" pitchFamily="34" charset="0"/>
              </a:rPr>
              <a:t> </a:t>
            </a:r>
            <a:r>
              <a:rPr lang="en-US" altLang="ko-KR" sz="1800" b="0" spc="0" dirty="0">
                <a:latin typeface="+mn-ea"/>
                <a:cs typeface="Calibri" pitchFamily="34" charset="0"/>
              </a:rPr>
              <a:t>Pilot </a:t>
            </a:r>
            <a:r>
              <a:rPr lang="ko-KR" altLang="en-US" sz="1800" b="0" spc="0" dirty="0">
                <a:latin typeface="+mn-ea"/>
                <a:cs typeface="Calibri" pitchFamily="34" charset="0"/>
              </a:rPr>
              <a:t>테스트</a:t>
            </a:r>
            <a:endParaRPr lang="en-US" altLang="ko-KR" sz="1800" spc="0" dirty="0"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800" b="0" spc="0" dirty="0">
                <a:cs typeface="Calibri" pitchFamily="34" charset="0"/>
              </a:rPr>
              <a:t>   </a:t>
            </a:r>
            <a:r>
              <a:rPr lang="ko-KR" altLang="en-US" sz="1600" b="0" spc="0" dirty="0">
                <a:cs typeface="Calibri" pitchFamily="34" charset="0"/>
              </a:rPr>
              <a:t>○ </a:t>
            </a:r>
            <a:r>
              <a:rPr lang="en-US" altLang="ko-KR" sz="1600" b="0" spc="0" dirty="0">
                <a:cs typeface="Calibri" pitchFamily="34" charset="0"/>
              </a:rPr>
              <a:t>KHNP</a:t>
            </a:r>
            <a:r>
              <a:rPr lang="ko-KR" altLang="en-US" sz="1600" b="0" spc="0" dirty="0">
                <a:cs typeface="Calibri" pitchFamily="34" charset="0"/>
              </a:rPr>
              <a:t> </a:t>
            </a:r>
            <a:r>
              <a:rPr lang="en-US" altLang="ko-KR" sz="1600" b="0" spc="0" dirty="0">
                <a:cs typeface="Calibri" pitchFamily="34" charset="0"/>
              </a:rPr>
              <a:t>CONNECT</a:t>
            </a:r>
            <a:r>
              <a:rPr lang="ko-KR" altLang="en-US" sz="1600" b="0" spc="0" dirty="0">
                <a:cs typeface="Calibri" pitchFamily="34" charset="0"/>
              </a:rPr>
              <a:t>를 이용한 최단 거리 상급병원 또는 협약병원 </a:t>
            </a:r>
            <a:r>
              <a:rPr lang="en-US" altLang="ko-KR" sz="1600" b="0" spc="0" dirty="0">
                <a:cs typeface="Calibri" pitchFamily="34" charset="0"/>
              </a:rPr>
              <a:t>Pilot </a:t>
            </a:r>
            <a:r>
              <a:rPr lang="ko-KR" altLang="en-US" sz="1600" b="0" spc="0" dirty="0">
                <a:cs typeface="Calibri" pitchFamily="34" charset="0"/>
              </a:rPr>
              <a:t>테스트 진행</a:t>
            </a:r>
            <a:endParaRPr lang="en-US" altLang="ko-KR" sz="1600" b="0" spc="0" dirty="0">
              <a:cs typeface="Calibri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5E99185-BBFB-406A-A545-04338E1E0F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3" r="15189"/>
          <a:stretch/>
        </p:blipFill>
        <p:spPr>
          <a:xfrm>
            <a:off x="539552" y="2348881"/>
            <a:ext cx="2784528" cy="208823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43E1AA0-D3EA-4483-AFE0-DA69FCD5C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348881"/>
            <a:ext cx="5295448" cy="4032447"/>
          </a:xfrm>
          <a:prstGeom prst="rect">
            <a:avLst/>
          </a:prstGeom>
        </p:spPr>
      </p:pic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E9594EC-3950-4527-B58B-1617A245F489}"/>
              </a:ext>
            </a:extLst>
          </p:cNvPr>
          <p:cNvCxnSpPr>
            <a:cxnSpLocks/>
          </p:cNvCxnSpPr>
          <p:nvPr/>
        </p:nvCxnSpPr>
        <p:spPr>
          <a:xfrm>
            <a:off x="1115616" y="4077072"/>
            <a:ext cx="2448272" cy="864096"/>
          </a:xfrm>
          <a:prstGeom prst="bentConnector3">
            <a:avLst>
              <a:gd name="adj1" fmla="val -421"/>
            </a:avLst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626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98360" y="68527"/>
            <a:ext cx="7886700" cy="55767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Ⅲ</a:t>
            </a:r>
            <a:r>
              <a:rPr lang="en-US" altLang="ko-KR" dirty="0">
                <a:solidFill>
                  <a:srgbClr val="0000FF"/>
                </a:solidFill>
              </a:rPr>
              <a:t>. </a:t>
            </a:r>
            <a:r>
              <a:rPr lang="ko-KR" altLang="en-US" dirty="0">
                <a:solidFill>
                  <a:srgbClr val="0000FF"/>
                </a:solidFill>
              </a:rPr>
              <a:t>연구 개발 목표 및 내용</a:t>
            </a:r>
            <a:endParaRPr lang="ko-KR" altLang="en-US" b="0" dirty="0"/>
          </a:p>
        </p:txBody>
      </p:sp>
      <p:sp>
        <p:nvSpPr>
          <p:cNvPr id="2" name="직사각형 1"/>
          <p:cNvSpPr/>
          <p:nvPr/>
        </p:nvSpPr>
        <p:spPr>
          <a:xfrm>
            <a:off x="229339" y="938800"/>
            <a:ext cx="4573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b="1" dirty="0">
                <a:latin typeface="+mn-ea"/>
                <a:cs typeface="Calibri" pitchFamily="34" charset="0"/>
              </a:rPr>
              <a:t>□ </a:t>
            </a:r>
            <a:r>
              <a:rPr lang="ko-KR" altLang="en-US" b="1" dirty="0">
                <a:latin typeface="+mn-ea"/>
                <a:ea typeface="+mn-ea"/>
                <a:cs typeface="Calibri" pitchFamily="34" charset="0"/>
              </a:rPr>
              <a:t>예상되는 문제점</a:t>
            </a:r>
            <a:r>
              <a:rPr lang="en-US" altLang="ko-KR" b="1" dirty="0">
                <a:latin typeface="+mn-ea"/>
                <a:ea typeface="+mn-ea"/>
                <a:cs typeface="Calibri" pitchFamily="34" charset="0"/>
              </a:rPr>
              <a:t>(</a:t>
            </a:r>
            <a:r>
              <a:rPr lang="ko-KR" altLang="en-US" b="1" dirty="0">
                <a:latin typeface="+mn-ea"/>
                <a:ea typeface="+mn-ea"/>
                <a:cs typeface="Calibri" pitchFamily="34" charset="0"/>
              </a:rPr>
              <a:t>장애요인</a:t>
            </a:r>
            <a:r>
              <a:rPr lang="en-US" altLang="ko-KR" b="1" dirty="0">
                <a:latin typeface="+mn-ea"/>
                <a:ea typeface="+mn-ea"/>
                <a:cs typeface="Calibri" pitchFamily="34" charset="0"/>
              </a:rPr>
              <a:t>) </a:t>
            </a:r>
            <a:r>
              <a:rPr lang="ko-KR" altLang="en-US" b="1" dirty="0">
                <a:latin typeface="+mn-ea"/>
                <a:ea typeface="+mn-ea"/>
                <a:cs typeface="Calibri" pitchFamily="34" charset="0"/>
              </a:rPr>
              <a:t>및 극복방안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006723"/>
              </p:ext>
            </p:extLst>
          </p:nvPr>
        </p:nvGraphicFramePr>
        <p:xfrm>
          <a:off x="611560" y="1513593"/>
          <a:ext cx="7886700" cy="4314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259">
                  <a:extLst>
                    <a:ext uri="{9D8B030D-6E8A-4147-A177-3AD203B41FA5}">
                      <a16:colId xmlns:a16="http://schemas.microsoft.com/office/drawing/2014/main" val="734142610"/>
                    </a:ext>
                  </a:extLst>
                </a:gridCol>
                <a:gridCol w="4760441">
                  <a:extLst>
                    <a:ext uri="{9D8B030D-6E8A-4147-A177-3AD203B41FA5}">
                      <a16:colId xmlns:a16="http://schemas.microsoft.com/office/drawing/2014/main" val="1922430832"/>
                    </a:ext>
                  </a:extLst>
                </a:gridCol>
              </a:tblGrid>
              <a:tr h="5350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예상되는 문제점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장애요인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극복방안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889606"/>
                  </a:ext>
                </a:extLst>
              </a:tr>
              <a:tr h="1668394">
                <a:tc>
                  <a:txBody>
                    <a:bodyPr/>
                    <a:lstStyle/>
                    <a:p>
                      <a:pPr marL="342900" indent="-342900" latinLnBrk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원격의료에 대한 사내 전문성 한계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사외 전문가 자문을 통해  </a:t>
                      </a:r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한수원 맞춤형 원격의료 추진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808084"/>
                  </a:ext>
                </a:extLst>
              </a:tr>
              <a:tr h="2110863">
                <a:tc>
                  <a:txBody>
                    <a:bodyPr/>
                    <a:lstStyle/>
                    <a:p>
                      <a:pPr marL="342900" indent="-34290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사내 망 구축 담당 역할 세분화 되어 최종 조사 결과의 한계성 존재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사내 전문가 협의체 운영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(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빅데이터 구축 전문가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한울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한빛 네트워크 전문가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indent="0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네트워크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개인정보 보안 전문가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사내외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전용회선 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전문가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사내외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연계서버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(DMZ)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전문가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화상회의 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시스템 전문가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디지털 헬스케어 전문가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8709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592803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0C19DD8B-F7FD-4675-BDF3-FB27DB978D7D}" vid="{4B73C10D-0099-4D8D-A380-D7E0208CB62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52167</TotalTime>
  <Words>1503</Words>
  <Application>Microsoft Office PowerPoint</Application>
  <PresentationFormat>화면 슬라이드 쇼(4:3)</PresentationFormat>
  <Paragraphs>312</Paragraphs>
  <Slides>16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  <vt:variant>
        <vt:lpstr>재구성한 쇼</vt:lpstr>
      </vt:variant>
      <vt:variant>
        <vt:i4>1</vt:i4>
      </vt:variant>
    </vt:vector>
  </HeadingPairs>
  <TitlesOfParts>
    <vt:vector size="29" baseType="lpstr">
      <vt:lpstr>HY견고딕</vt:lpstr>
      <vt:lpstr>HY견명조</vt:lpstr>
      <vt:lpstr>HY헤드라인M</vt:lpstr>
      <vt:lpstr>IB_K820Medium</vt:lpstr>
      <vt:lpstr>Monotype Sorts</vt:lpstr>
      <vt:lpstr>굴림</vt:lpstr>
      <vt:lpstr>맑은 고딕</vt:lpstr>
      <vt:lpstr>한수원 한돋움 Bold</vt:lpstr>
      <vt:lpstr>Arial</vt:lpstr>
      <vt:lpstr>Calibri</vt:lpstr>
      <vt:lpstr>Wingdings</vt:lpstr>
      <vt:lpstr>테마1</vt:lpstr>
      <vt:lpstr>PowerPoint 프레젠테이션</vt:lpstr>
      <vt:lpstr>Ⅰ. 연구 개요 </vt:lpstr>
      <vt:lpstr>Ⅱ. 연구개발 현황 및 필요성 </vt:lpstr>
      <vt:lpstr>Ⅱ. 연구개발 현황 및 필요성 </vt:lpstr>
      <vt:lpstr>Ⅱ. 연구개발 현황 및 필요성 </vt:lpstr>
      <vt:lpstr>Ⅱ. 연구개발 현황 및 필요성</vt:lpstr>
      <vt:lpstr>Ⅲ. 연구 개발 목표 및 내용</vt:lpstr>
      <vt:lpstr>Ⅲ. 연구 개발 세부 내용</vt:lpstr>
      <vt:lpstr>Ⅲ. 연구 개발 목표 및 내용</vt:lpstr>
      <vt:lpstr>Ⅴ. 기대성과 및 활용방안</vt:lpstr>
      <vt:lpstr>Ⅴ. 기대성과 및 활용방안</vt:lpstr>
      <vt:lpstr>Ⅴ. 기대성과 및 활용방안</vt:lpstr>
      <vt:lpstr>PowerPoint 프레젠테이션</vt:lpstr>
      <vt:lpstr>별첨 2. 자체분 과제비 내역</vt:lpstr>
      <vt:lpstr>4차 산업 및 정부정책 연계 검토</vt:lpstr>
      <vt:lpstr>R&amp;D 추진전략</vt:lpstr>
      <vt:lpstr>재구성한 쇼 1</vt:lpstr>
    </vt:vector>
  </TitlesOfParts>
  <Company>씨젤사랑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cizel</dc:creator>
  <cp:lastModifiedBy>USER</cp:lastModifiedBy>
  <cp:revision>4072</cp:revision>
  <cp:lastPrinted>2023-05-03T04:50:14Z</cp:lastPrinted>
  <dcterms:created xsi:type="dcterms:W3CDTF">2009-02-24T01:53:56Z</dcterms:created>
  <dcterms:modified xsi:type="dcterms:W3CDTF">2023-09-08T04:52:59Z</dcterms:modified>
</cp:coreProperties>
</file>