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63" r:id="rId3"/>
    <p:sldId id="259" r:id="rId4"/>
    <p:sldId id="260" r:id="rId5"/>
    <p:sldId id="261" r:id="rId6"/>
    <p:sldId id="262" r:id="rId7"/>
    <p:sldId id="264" r:id="rId8"/>
    <p:sldId id="265" r:id="rId9"/>
    <p:sldId id="266" r:id="rId10"/>
    <p:sldId id="267" r:id="rId11"/>
    <p:sldId id="268" r:id="rId12"/>
    <p:sldId id="327" r:id="rId13"/>
    <p:sldId id="328" r:id="rId14"/>
    <p:sldId id="271" r:id="rId15"/>
    <p:sldId id="329" r:id="rId16"/>
    <p:sldId id="273" r:id="rId17"/>
    <p:sldId id="274" r:id="rId18"/>
    <p:sldId id="277" r:id="rId19"/>
    <p:sldId id="276" r:id="rId20"/>
    <p:sldId id="278" r:id="rId21"/>
    <p:sldId id="279" r:id="rId22"/>
    <p:sldId id="280" r:id="rId23"/>
    <p:sldId id="330" r:id="rId24"/>
    <p:sldId id="331" r:id="rId25"/>
    <p:sldId id="332" r:id="rId26"/>
    <p:sldId id="333" r:id="rId27"/>
    <p:sldId id="334" r:id="rId28"/>
    <p:sldId id="281" r:id="rId29"/>
    <p:sldId id="282" r:id="rId30"/>
    <p:sldId id="283" r:id="rId31"/>
    <p:sldId id="284" r:id="rId32"/>
    <p:sldId id="285" r:id="rId33"/>
    <p:sldId id="298" r:id="rId34"/>
    <p:sldId id="299" r:id="rId35"/>
    <p:sldId id="300" r:id="rId36"/>
    <p:sldId id="301" r:id="rId37"/>
    <p:sldId id="302" r:id="rId38"/>
    <p:sldId id="303" r:id="rId39"/>
    <p:sldId id="304" r:id="rId40"/>
    <p:sldId id="305" r:id="rId41"/>
    <p:sldId id="306" r:id="rId42"/>
    <p:sldId id="307" r:id="rId43"/>
    <p:sldId id="31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1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31665-C647-4DF3-B9E9-69FE6647C96A}" type="datetimeFigureOut">
              <a:rPr lang="es-CO" smtClean="0"/>
              <a:t>23/08/2022</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D7375-F975-4335-9787-1CCD084CB68D}" type="slidenum">
              <a:rPr lang="es-CO" smtClean="0"/>
              <a:t>‹Nº›</a:t>
            </a:fld>
            <a:endParaRPr lang="es-CO"/>
          </a:p>
        </p:txBody>
      </p:sp>
    </p:spTree>
    <p:extLst>
      <p:ext uri="{BB962C8B-B14F-4D97-AF65-F5344CB8AC3E}">
        <p14:creationId xmlns:p14="http://schemas.microsoft.com/office/powerpoint/2010/main" val="2417126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12</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13</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9FD7375-F975-4335-9787-1CCD084CB68D}" type="slidenum">
              <a:rPr lang="es-CO" smtClean="0"/>
              <a:t>22</a:t>
            </a:fld>
            <a:endParaRPr lang="es-CO"/>
          </a:p>
        </p:txBody>
      </p:sp>
    </p:spTree>
    <p:extLst>
      <p:ext uri="{BB962C8B-B14F-4D97-AF65-F5344CB8AC3E}">
        <p14:creationId xmlns:p14="http://schemas.microsoft.com/office/powerpoint/2010/main" val="227211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6" name="6 Rectángulo"/>
          <p:cNvSpPr/>
          <p:nvPr/>
        </p:nvSpPr>
        <p:spPr>
          <a:xfrm>
            <a:off x="0" y="6590108"/>
            <a:ext cx="9144000" cy="267891"/>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CO"/>
          </a:p>
        </p:txBody>
      </p:sp>
      <p:sp>
        <p:nvSpPr>
          <p:cNvPr id="2" name="1 Título"/>
          <p:cNvSpPr>
            <a:spLocks noGrp="1"/>
          </p:cNvSpPr>
          <p:nvPr>
            <p:ph type="ctrTitle"/>
          </p:nvPr>
        </p:nvSpPr>
        <p:spPr>
          <a:xfrm>
            <a:off x="4000496" y="71414"/>
            <a:ext cx="5072066" cy="571504"/>
          </a:xfrm>
        </p:spPr>
        <p:txBody>
          <a:bodyPr/>
          <a:lstStyle>
            <a:lvl1pPr algn="r">
              <a:defRPr sz="2000" b="1"/>
            </a:lvl1pPr>
          </a:lstStyle>
          <a:p>
            <a:r>
              <a:rPr lang="en-US"/>
              <a:t>Click to edit Master title style</a:t>
            </a:r>
            <a:endParaRPr lang="es-CO"/>
          </a:p>
        </p:txBody>
      </p:sp>
      <p:sp>
        <p:nvSpPr>
          <p:cNvPr id="3" name="2 Subtítulo"/>
          <p:cNvSpPr>
            <a:spLocks noGrp="1"/>
          </p:cNvSpPr>
          <p:nvPr>
            <p:ph type="subTitle" idx="1"/>
          </p:nvPr>
        </p:nvSpPr>
        <p:spPr>
          <a:xfrm>
            <a:off x="857224" y="857232"/>
            <a:ext cx="7715304"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CO"/>
          </a:p>
        </p:txBody>
      </p:sp>
      <p:sp>
        <p:nvSpPr>
          <p:cNvPr id="5" name="5 Marcador de número de diapositiva"/>
          <p:cNvSpPr>
            <a:spLocks noGrp="1"/>
          </p:cNvSpPr>
          <p:nvPr>
            <p:ph type="sldNum" sz="quarter" idx="10"/>
          </p:nvPr>
        </p:nvSpPr>
        <p:spPr>
          <a:xfrm>
            <a:off x="71438" y="206375"/>
            <a:ext cx="785812" cy="365125"/>
          </a:xfrm>
        </p:spPr>
        <p:txBody>
          <a:bodyPr/>
          <a:lstStyle>
            <a:lvl1pPr>
              <a:defRPr sz="2200" smtClean="0">
                <a:solidFill>
                  <a:schemeClr val="tx1"/>
                </a:solidFill>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2559961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57250" y="1484784"/>
            <a:ext cx="8229600" cy="5223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O" dirty="0"/>
          </a:p>
        </p:txBody>
      </p:sp>
      <p:sp>
        <p:nvSpPr>
          <p:cNvPr id="4"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
        <p:nvSpPr>
          <p:cNvPr id="7" name="Title 6"/>
          <p:cNvSpPr>
            <a:spLocks noGrp="1"/>
          </p:cNvSpPr>
          <p:nvPr>
            <p:ph type="title"/>
          </p:nvPr>
        </p:nvSpPr>
        <p:spPr>
          <a:xfrm>
            <a:off x="857250" y="762000"/>
            <a:ext cx="8229600" cy="685800"/>
          </a:xfrm>
        </p:spPr>
        <p:txBody>
          <a:bodyPr/>
          <a:lstStyle>
            <a:lvl1pPr algn="r">
              <a:defRPr sz="3200"/>
            </a:lvl1pPr>
          </a:lstStyle>
          <a:p>
            <a:r>
              <a:rPr lang="en-US" dirty="0"/>
              <a:t>Click to edit Master title style</a:t>
            </a:r>
            <a:endParaRPr lang="es-CO" dirty="0"/>
          </a:p>
        </p:txBody>
      </p:sp>
    </p:spTree>
    <p:extLst>
      <p:ext uri="{BB962C8B-B14F-4D97-AF65-F5344CB8AC3E}">
        <p14:creationId xmlns:p14="http://schemas.microsoft.com/office/powerpoint/2010/main" val="254850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362075"/>
          </a:xfrm>
        </p:spPr>
        <p:txBody>
          <a:bodyPr anchor="t"/>
          <a:lstStyle>
            <a:lvl1pPr algn="l">
              <a:defRPr sz="4000" b="1" cap="all"/>
            </a:lvl1pPr>
          </a:lstStyle>
          <a:p>
            <a:r>
              <a:rPr lang="en-US"/>
              <a:t>Click to edit Master title style</a:t>
            </a:r>
            <a:endParaRPr lang="es-CO"/>
          </a:p>
        </p:txBody>
      </p:sp>
      <p:sp>
        <p:nvSpPr>
          <p:cNvPr id="3" name="2 Marcador de texto"/>
          <p:cNvSpPr>
            <a:spLocks noGrp="1"/>
          </p:cNvSpPr>
          <p:nvPr>
            <p:ph type="body" idx="1"/>
          </p:nvPr>
        </p:nvSpPr>
        <p:spPr>
          <a:xfrm>
            <a:off x="857224" y="107154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33790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857224" y="1484784"/>
            <a:ext cx="3571900" cy="51125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3 Marcador de contenido"/>
          <p:cNvSpPr>
            <a:spLocks noGrp="1"/>
          </p:cNvSpPr>
          <p:nvPr>
            <p:ph sz="half" idx="2"/>
          </p:nvPr>
        </p:nvSpPr>
        <p:spPr>
          <a:xfrm>
            <a:off x="4648200" y="1484784"/>
            <a:ext cx="4038600" cy="51125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
        <p:nvSpPr>
          <p:cNvPr id="7" name="1 Título"/>
          <p:cNvSpPr>
            <a:spLocks noGrp="1"/>
          </p:cNvSpPr>
          <p:nvPr>
            <p:ph type="title"/>
          </p:nvPr>
        </p:nvSpPr>
        <p:spPr>
          <a:xfrm>
            <a:off x="857250" y="753294"/>
            <a:ext cx="8229600" cy="731490"/>
          </a:xfrm>
        </p:spPr>
        <p:txBody>
          <a:bodyPr/>
          <a:lstStyle>
            <a:lvl1pPr algn="r">
              <a:defRPr sz="3200"/>
            </a:lvl1pPr>
          </a:lstStyle>
          <a:p>
            <a:r>
              <a:rPr lang="en-US" dirty="0"/>
              <a:t>Click to edit Master title style</a:t>
            </a:r>
            <a:endParaRPr lang="es-CO" dirty="0"/>
          </a:p>
        </p:txBody>
      </p:sp>
    </p:spTree>
    <p:extLst>
      <p:ext uri="{BB962C8B-B14F-4D97-AF65-F5344CB8AC3E}">
        <p14:creationId xmlns:p14="http://schemas.microsoft.com/office/powerpoint/2010/main" val="97383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a:t>Click to edit Master title style</a:t>
            </a:r>
            <a:endParaRPr lang="es-CO"/>
          </a:p>
        </p:txBody>
      </p:sp>
      <p:sp>
        <p:nvSpPr>
          <p:cNvPr id="3"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1841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CO"/>
          </a:p>
        </p:txBody>
      </p:sp>
      <p:sp>
        <p:nvSpPr>
          <p:cNvPr id="3"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336960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2"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99975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57224" y="857232"/>
            <a:ext cx="3008313" cy="1162050"/>
          </a:xfrm>
        </p:spPr>
        <p:txBody>
          <a:bodyPr anchor="b"/>
          <a:lstStyle>
            <a:lvl1pPr algn="l">
              <a:defRPr sz="2000" b="1"/>
            </a:lvl1pPr>
          </a:lstStyle>
          <a:p>
            <a:r>
              <a:rPr lang="en-US"/>
              <a:t>Click to edit Master title style</a:t>
            </a:r>
            <a:endParaRPr lang="es-CO"/>
          </a:p>
        </p:txBody>
      </p:sp>
      <p:sp>
        <p:nvSpPr>
          <p:cNvPr id="3" name="2 Marcador de contenido"/>
          <p:cNvSpPr>
            <a:spLocks noGrp="1"/>
          </p:cNvSpPr>
          <p:nvPr>
            <p:ph idx="1"/>
          </p:nvPr>
        </p:nvSpPr>
        <p:spPr>
          <a:xfrm>
            <a:off x="4032250" y="85723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3 Marcador de texto"/>
          <p:cNvSpPr>
            <a:spLocks noGrp="1"/>
          </p:cNvSpPr>
          <p:nvPr>
            <p:ph type="body" sz="half" idx="2"/>
          </p:nvPr>
        </p:nvSpPr>
        <p:spPr>
          <a:xfrm>
            <a:off x="857224" y="200024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198644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5072074"/>
            <a:ext cx="5486400" cy="566738"/>
          </a:xfrm>
        </p:spPr>
        <p:txBody>
          <a:bodyPr anchor="b"/>
          <a:lstStyle>
            <a:lvl1pPr algn="l">
              <a:defRPr sz="2000" b="1"/>
            </a:lvl1pPr>
          </a:lstStyle>
          <a:p>
            <a:r>
              <a:rPr lang="en-US"/>
              <a:t>Click to edit Master title style</a:t>
            </a:r>
            <a:endParaRPr lang="es-CO"/>
          </a:p>
        </p:txBody>
      </p:sp>
      <p:sp>
        <p:nvSpPr>
          <p:cNvPr id="3" name="2 Marcador de posición de imagen"/>
          <p:cNvSpPr>
            <a:spLocks noGrp="1"/>
          </p:cNvSpPr>
          <p:nvPr>
            <p:ph type="pic" idx="1"/>
          </p:nvPr>
        </p:nvSpPr>
        <p:spPr>
          <a:xfrm>
            <a:off x="1792288" y="92867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s-CO" noProof="0"/>
          </a:p>
        </p:txBody>
      </p:sp>
      <p:sp>
        <p:nvSpPr>
          <p:cNvPr id="4"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14313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857250" y="8572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dirty="0"/>
              <a:t>Haga clic para modificar el estilo de título del patrón</a:t>
            </a:r>
            <a:endParaRPr lang="es-CO" dirty="0"/>
          </a:p>
        </p:txBody>
      </p:sp>
      <p:sp>
        <p:nvSpPr>
          <p:cNvPr id="6" name="5 Marcador de número de diapositiva" descr="&lt;No.&gt;"/>
          <p:cNvSpPr>
            <a:spLocks noGrp="1"/>
          </p:cNvSpPr>
          <p:nvPr>
            <p:ph type="sldNum" sz="quarter" idx="4"/>
          </p:nvPr>
        </p:nvSpPr>
        <p:spPr>
          <a:xfrm>
            <a:off x="142875" y="214313"/>
            <a:ext cx="2133600" cy="365125"/>
          </a:xfrm>
          <a:prstGeom prst="rect">
            <a:avLst/>
          </a:prstGeom>
        </p:spPr>
        <p:txBody>
          <a:bodyPr vert="horz" lIns="91440" tIns="45720" rIns="91440" bIns="45720" rtlCol="0" anchor="ctr"/>
          <a:lstStyle>
            <a:lvl1pPr algn="l" fontAlgn="auto">
              <a:spcBef>
                <a:spcPts val="0"/>
              </a:spcBef>
              <a:spcAft>
                <a:spcPts val="0"/>
              </a:spcAft>
              <a:defRPr sz="2400" b="1">
                <a:solidFill>
                  <a:schemeClr val="bg1"/>
                </a:solidFill>
                <a:latin typeface="Arial" pitchFamily="34" charset="0"/>
                <a:cs typeface="Arial" pitchFamily="34" charset="0"/>
              </a:defRPr>
            </a:lvl1pPr>
          </a:lstStyle>
          <a:p>
            <a:fld id="{B6F15528-21DE-4FAA-801E-634DDDAF4B2B}" type="slidenum">
              <a:rPr lang="en-US" smtClean="0"/>
              <a:pPr/>
              <a:t>‹Nº›</a:t>
            </a:fld>
            <a:endParaRPr lang="en-US"/>
          </a:p>
        </p:txBody>
      </p:sp>
      <p:sp>
        <p:nvSpPr>
          <p:cNvPr id="7" name="6 Rectángulo"/>
          <p:cNvSpPr/>
          <p:nvPr/>
        </p:nvSpPr>
        <p:spPr>
          <a:xfrm>
            <a:off x="0" y="6590108"/>
            <a:ext cx="9144000" cy="267891"/>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CO"/>
          </a:p>
        </p:txBody>
      </p:sp>
      <p:sp>
        <p:nvSpPr>
          <p:cNvPr id="1029" name="2 Marcador de texto"/>
          <p:cNvSpPr>
            <a:spLocks noGrp="1"/>
          </p:cNvSpPr>
          <p:nvPr>
            <p:ph type="body" idx="1"/>
          </p:nvPr>
        </p:nvSpPr>
        <p:spPr bwMode="auto">
          <a:xfrm>
            <a:off x="857250" y="21828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1" fontAlgn="base" hangingPunct="1">
        <a:spcBef>
          <a:spcPct val="0"/>
        </a:spcBef>
        <a:spcAft>
          <a:spcPct val="0"/>
        </a:spcAft>
        <a:defRPr sz="4400"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4400">
          <a:solidFill>
            <a:schemeClr val="tx1"/>
          </a:solidFill>
          <a:latin typeface="Arial" charset="0"/>
          <a:cs typeface="Arial" charset="0"/>
        </a:defRPr>
      </a:lvl2pPr>
      <a:lvl3pPr algn="l" rtl="0" eaLnBrk="1" fontAlgn="base" hangingPunct="1">
        <a:spcBef>
          <a:spcPct val="0"/>
        </a:spcBef>
        <a:spcAft>
          <a:spcPct val="0"/>
        </a:spcAft>
        <a:defRPr sz="4400">
          <a:solidFill>
            <a:schemeClr val="tx1"/>
          </a:solidFill>
          <a:latin typeface="Arial" charset="0"/>
          <a:cs typeface="Arial" charset="0"/>
        </a:defRPr>
      </a:lvl3pPr>
      <a:lvl4pPr algn="l" rtl="0" eaLnBrk="1" fontAlgn="base" hangingPunct="1">
        <a:spcBef>
          <a:spcPct val="0"/>
        </a:spcBef>
        <a:spcAft>
          <a:spcPct val="0"/>
        </a:spcAft>
        <a:defRPr sz="4400">
          <a:solidFill>
            <a:schemeClr val="tx1"/>
          </a:solidFill>
          <a:latin typeface="Arial" charset="0"/>
          <a:cs typeface="Arial" charset="0"/>
        </a:defRPr>
      </a:lvl4pPr>
      <a:lvl5pPr algn="l" rtl="0" eaLnBrk="1" fontAlgn="base" hangingPunct="1">
        <a:spcBef>
          <a:spcPct val="0"/>
        </a:spcBef>
        <a:spcAft>
          <a:spcPct val="0"/>
        </a:spcAft>
        <a:defRPr sz="4400">
          <a:solidFill>
            <a:schemeClr val="tx1"/>
          </a:solidFill>
          <a:latin typeface="Arial" charset="0"/>
          <a:cs typeface="Arial" charset="0"/>
        </a:defRPr>
      </a:lvl5pPr>
      <a:lvl6pPr marL="457200" algn="l" rtl="0" eaLnBrk="1" fontAlgn="base" hangingPunct="1">
        <a:spcBef>
          <a:spcPct val="0"/>
        </a:spcBef>
        <a:spcAft>
          <a:spcPct val="0"/>
        </a:spcAft>
        <a:defRPr sz="4400">
          <a:solidFill>
            <a:schemeClr val="tx1"/>
          </a:solidFill>
          <a:latin typeface="Arial" charset="0"/>
          <a:cs typeface="Arial" charset="0"/>
        </a:defRPr>
      </a:lvl6pPr>
      <a:lvl7pPr marL="914400" algn="l" rtl="0" eaLnBrk="1" fontAlgn="base" hangingPunct="1">
        <a:spcBef>
          <a:spcPct val="0"/>
        </a:spcBef>
        <a:spcAft>
          <a:spcPct val="0"/>
        </a:spcAft>
        <a:defRPr sz="4400">
          <a:solidFill>
            <a:schemeClr val="tx1"/>
          </a:solidFill>
          <a:latin typeface="Arial" charset="0"/>
          <a:cs typeface="Arial" charset="0"/>
        </a:defRPr>
      </a:lvl7pPr>
      <a:lvl8pPr marL="1371600" algn="l" rtl="0" eaLnBrk="1" fontAlgn="base" hangingPunct="1">
        <a:spcBef>
          <a:spcPct val="0"/>
        </a:spcBef>
        <a:spcAft>
          <a:spcPct val="0"/>
        </a:spcAft>
        <a:defRPr sz="4400">
          <a:solidFill>
            <a:schemeClr val="tx1"/>
          </a:solidFill>
          <a:latin typeface="Arial" charset="0"/>
          <a:cs typeface="Arial" charset="0"/>
        </a:defRPr>
      </a:lvl8pPr>
      <a:lvl9pPr marL="1828800" algn="l" rtl="0" eaLnBrk="1" fontAlgn="base" hangingPunct="1">
        <a:spcBef>
          <a:spcPct val="0"/>
        </a:spcBef>
        <a:spcAft>
          <a:spcPct val="0"/>
        </a:spcAft>
        <a:defRPr sz="44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21.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Laboratorio</a:t>
            </a:r>
            <a:r>
              <a:rPr lang="en-US" dirty="0"/>
              <a:t> 1</a:t>
            </a:r>
            <a:br>
              <a:rPr lang="en-US" dirty="0"/>
            </a:br>
            <a:r>
              <a:rPr lang="en-US" dirty="0" err="1"/>
              <a:t>Manejo</a:t>
            </a:r>
            <a:r>
              <a:rPr lang="en-US" dirty="0"/>
              <a:t> </a:t>
            </a:r>
            <a:r>
              <a:rPr lang="en-US" dirty="0" err="1"/>
              <a:t>Básico</a:t>
            </a:r>
            <a:r>
              <a:rPr lang="en-US" dirty="0"/>
              <a:t> de GAMS</a:t>
            </a:r>
            <a:endParaRPr lang="es-CO" dirty="0"/>
          </a:p>
        </p:txBody>
      </p:sp>
      <p:sp>
        <p:nvSpPr>
          <p:cNvPr id="3" name="Subtitle 2"/>
          <p:cNvSpPr>
            <a:spLocks noGrp="1"/>
          </p:cNvSpPr>
          <p:nvPr>
            <p:ph type="subTitle" idx="1"/>
          </p:nvPr>
        </p:nvSpPr>
        <p:spPr/>
        <p:txBody>
          <a:bodyPr/>
          <a:lstStyle/>
          <a:p>
            <a:r>
              <a:rPr lang="en-US" sz="2800" dirty="0" err="1"/>
              <a:t>Modelado</a:t>
            </a:r>
            <a:r>
              <a:rPr lang="en-US" sz="2800" dirty="0"/>
              <a:t>, </a:t>
            </a:r>
            <a:r>
              <a:rPr lang="en-US" sz="2800" dirty="0" err="1"/>
              <a:t>Optimización</a:t>
            </a:r>
            <a:r>
              <a:rPr lang="en-US" sz="2800" dirty="0"/>
              <a:t> y </a:t>
            </a:r>
            <a:r>
              <a:rPr lang="en-US" sz="2800" dirty="0" err="1"/>
              <a:t>Simulación</a:t>
            </a:r>
            <a:endParaRPr lang="en-US" sz="2800" dirty="0"/>
          </a:p>
          <a:p>
            <a:endParaRPr lang="en-US" sz="1600" dirty="0"/>
          </a:p>
          <a:p>
            <a:r>
              <a:rPr lang="en-US" sz="1600" dirty="0" err="1"/>
              <a:t>Profesor</a:t>
            </a:r>
            <a:endParaRPr lang="en-US" sz="1600" dirty="0"/>
          </a:p>
          <a:p>
            <a:r>
              <a:rPr lang="en-US" sz="1600" dirty="0" err="1"/>
              <a:t>Germán</a:t>
            </a:r>
            <a:r>
              <a:rPr lang="en-US" sz="1600" dirty="0"/>
              <a:t> Montoya</a:t>
            </a:r>
          </a:p>
          <a:p>
            <a:endParaRPr lang="en-US" dirty="0"/>
          </a:p>
        </p:txBody>
      </p:sp>
    </p:spTree>
    <p:extLst>
      <p:ext uri="{BB962C8B-B14F-4D97-AF65-F5344CB8AC3E}">
        <p14:creationId xmlns:p14="http://schemas.microsoft.com/office/powerpoint/2010/main" val="3486713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8CC685D-CBD6-F6C5-37FC-FD51C92005AD}"/>
              </a:ext>
            </a:extLst>
          </p:cNvPr>
          <p:cNvPicPr>
            <a:picLocks noChangeAspect="1"/>
          </p:cNvPicPr>
          <p:nvPr/>
        </p:nvPicPr>
        <p:blipFill>
          <a:blip r:embed="rId2"/>
          <a:stretch>
            <a:fillRect/>
          </a:stretch>
        </p:blipFill>
        <p:spPr>
          <a:xfrm>
            <a:off x="2873812" y="3199496"/>
            <a:ext cx="3831788" cy="3277504"/>
          </a:xfrm>
          <a:prstGeom prst="rect">
            <a:avLst/>
          </a:prstGeom>
        </p:spPr>
      </p:pic>
      <p:sp>
        <p:nvSpPr>
          <p:cNvPr id="5" name="Content Placeholder 4"/>
          <p:cNvSpPr>
            <a:spLocks noGrp="1"/>
          </p:cNvSpPr>
          <p:nvPr>
            <p:ph idx="1"/>
          </p:nvPr>
        </p:nvSpPr>
        <p:spPr/>
        <p:txBody>
          <a:bodyPr/>
          <a:lstStyle/>
          <a:p>
            <a:r>
              <a:rPr lang="en-US" sz="2400" dirty="0" err="1"/>
              <a:t>Nombre</a:t>
            </a:r>
            <a:r>
              <a:rPr lang="en-US" sz="2400" dirty="0"/>
              <a:t> del </a:t>
            </a:r>
            <a:r>
              <a:rPr lang="en-US" sz="2400" dirty="0" err="1"/>
              <a:t>modelo</a:t>
            </a:r>
            <a:endParaRPr lang="en-US" sz="2400" dirty="0"/>
          </a:p>
          <a:p>
            <a:r>
              <a:rPr lang="en-US" sz="2400" dirty="0" err="1"/>
              <a:t>Tipo</a:t>
            </a:r>
            <a:r>
              <a:rPr lang="en-US" sz="2400" dirty="0"/>
              <a:t> de </a:t>
            </a:r>
            <a:r>
              <a:rPr lang="en-US" sz="2400" dirty="0" err="1"/>
              <a:t>problema</a:t>
            </a:r>
            <a:r>
              <a:rPr lang="en-US" sz="2400" dirty="0"/>
              <a:t> y solver a </a:t>
            </a:r>
            <a:r>
              <a:rPr lang="en-US" sz="2400" dirty="0" err="1"/>
              <a:t>usar</a:t>
            </a:r>
            <a:endParaRPr lang="en-US" sz="2400" dirty="0"/>
          </a:p>
          <a:p>
            <a:r>
              <a:rPr lang="en-US" sz="2400" dirty="0" err="1"/>
              <a:t>Definición</a:t>
            </a:r>
            <a:r>
              <a:rPr lang="en-US" sz="2400" dirty="0"/>
              <a:t> de </a:t>
            </a:r>
            <a:r>
              <a:rPr lang="en-US" sz="2400" dirty="0" err="1"/>
              <a:t>si</a:t>
            </a:r>
            <a:r>
              <a:rPr lang="en-US" sz="2400" dirty="0"/>
              <a:t> </a:t>
            </a:r>
            <a:r>
              <a:rPr lang="en-US" sz="2400" dirty="0" err="1"/>
              <a:t>vamos</a:t>
            </a:r>
            <a:r>
              <a:rPr lang="en-US" sz="2400" dirty="0"/>
              <a:t> a </a:t>
            </a:r>
            <a:r>
              <a:rPr lang="en-US" sz="2400" dirty="0" err="1"/>
              <a:t>maximizar</a:t>
            </a:r>
            <a:r>
              <a:rPr lang="en-US" sz="2400" dirty="0"/>
              <a:t> o </a:t>
            </a:r>
            <a:r>
              <a:rPr lang="en-US" sz="2400" dirty="0" err="1"/>
              <a:t>minimizar</a:t>
            </a:r>
            <a:endParaRPr lang="es-CO" sz="2400" dirty="0"/>
          </a:p>
        </p:txBody>
      </p:sp>
      <p:sp>
        <p:nvSpPr>
          <p:cNvPr id="4" name="Title 3"/>
          <p:cNvSpPr>
            <a:spLocks noGrp="1"/>
          </p:cNvSpPr>
          <p:nvPr>
            <p:ph type="title"/>
          </p:nvPr>
        </p:nvSpPr>
        <p:spPr/>
        <p:txBody>
          <a:bodyPr/>
          <a:lstStyle/>
          <a:p>
            <a:r>
              <a:rPr lang="es-CO" dirty="0"/>
              <a:t>Modelado en GAMS</a:t>
            </a:r>
          </a:p>
        </p:txBody>
      </p:sp>
      <p:sp>
        <p:nvSpPr>
          <p:cNvPr id="6" name="Rectangle 5"/>
          <p:cNvSpPr/>
          <p:nvPr/>
        </p:nvSpPr>
        <p:spPr>
          <a:xfrm>
            <a:off x="2746768" y="5715000"/>
            <a:ext cx="4111232" cy="42159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6795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BE827A0-380D-B143-E007-821B78E10ADA}"/>
              </a:ext>
            </a:extLst>
          </p:cNvPr>
          <p:cNvPicPr>
            <a:picLocks noChangeAspect="1"/>
          </p:cNvPicPr>
          <p:nvPr/>
        </p:nvPicPr>
        <p:blipFill>
          <a:blip r:embed="rId2"/>
          <a:stretch>
            <a:fillRect/>
          </a:stretch>
        </p:blipFill>
        <p:spPr>
          <a:xfrm>
            <a:off x="2873812" y="3199496"/>
            <a:ext cx="3831788" cy="3277504"/>
          </a:xfrm>
          <a:prstGeom prst="rect">
            <a:avLst/>
          </a:prstGeom>
        </p:spPr>
      </p:pic>
      <p:sp>
        <p:nvSpPr>
          <p:cNvPr id="5" name="Content Placeholder 4"/>
          <p:cNvSpPr>
            <a:spLocks noGrp="1"/>
          </p:cNvSpPr>
          <p:nvPr>
            <p:ph idx="1"/>
          </p:nvPr>
        </p:nvSpPr>
        <p:spPr/>
        <p:txBody>
          <a:bodyPr/>
          <a:lstStyle/>
          <a:p>
            <a:r>
              <a:rPr lang="en-US" sz="2400" dirty="0" err="1"/>
              <a:t>Definiendo</a:t>
            </a:r>
            <a:r>
              <a:rPr lang="en-US" sz="2400" dirty="0"/>
              <a:t> </a:t>
            </a:r>
            <a:r>
              <a:rPr lang="en-US" sz="2400" dirty="0" err="1"/>
              <a:t>las</a:t>
            </a:r>
            <a:r>
              <a:rPr lang="en-US" sz="2400" dirty="0"/>
              <a:t> variables </a:t>
            </a:r>
            <a:r>
              <a:rPr lang="en-US" sz="2400" dirty="0" err="1"/>
              <a:t>que</a:t>
            </a:r>
            <a:r>
              <a:rPr lang="en-US" sz="2400" dirty="0"/>
              <a:t> </a:t>
            </a:r>
            <a:r>
              <a:rPr lang="en-US" sz="2400" dirty="0" err="1"/>
              <a:t>queremos</a:t>
            </a:r>
            <a:r>
              <a:rPr lang="en-US" sz="2400" dirty="0"/>
              <a:t> </a:t>
            </a:r>
            <a:r>
              <a:rPr lang="en-US" sz="2400" dirty="0" err="1"/>
              <a:t>visualizar</a:t>
            </a:r>
            <a:r>
              <a:rPr lang="en-US" sz="2400" dirty="0"/>
              <a:t> </a:t>
            </a:r>
            <a:r>
              <a:rPr lang="en-US" sz="2400" dirty="0" err="1"/>
              <a:t>cuando</a:t>
            </a:r>
            <a:r>
              <a:rPr lang="en-US" sz="2400" dirty="0"/>
              <a:t> </a:t>
            </a:r>
            <a:r>
              <a:rPr lang="en-US" sz="2400" dirty="0" err="1"/>
              <a:t>resolvamos</a:t>
            </a:r>
            <a:r>
              <a:rPr lang="en-US" sz="2400" dirty="0"/>
              <a:t> el </a:t>
            </a:r>
            <a:r>
              <a:rPr lang="en-US" sz="2400" dirty="0" err="1"/>
              <a:t>modelo</a:t>
            </a:r>
            <a:r>
              <a:rPr lang="en-US" sz="2400" dirty="0"/>
              <a:t>.</a:t>
            </a:r>
            <a:endParaRPr lang="es-CO" sz="2400" dirty="0"/>
          </a:p>
        </p:txBody>
      </p:sp>
      <p:sp>
        <p:nvSpPr>
          <p:cNvPr id="4" name="Title 3"/>
          <p:cNvSpPr>
            <a:spLocks noGrp="1"/>
          </p:cNvSpPr>
          <p:nvPr>
            <p:ph type="title"/>
          </p:nvPr>
        </p:nvSpPr>
        <p:spPr/>
        <p:txBody>
          <a:bodyPr/>
          <a:lstStyle/>
          <a:p>
            <a:r>
              <a:rPr lang="es-CO" dirty="0"/>
              <a:t>Modelado en GAMS</a:t>
            </a:r>
          </a:p>
        </p:txBody>
      </p:sp>
      <p:sp>
        <p:nvSpPr>
          <p:cNvPr id="6" name="Rectangle 5"/>
          <p:cNvSpPr/>
          <p:nvPr/>
        </p:nvSpPr>
        <p:spPr>
          <a:xfrm>
            <a:off x="2746768" y="6207806"/>
            <a:ext cx="4111232" cy="26919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4268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Modelado en GAMS</a:t>
            </a:r>
          </a:p>
        </p:txBody>
      </p:sp>
      <p:sp>
        <p:nvSpPr>
          <p:cNvPr id="2" name="Content Placeholder 1"/>
          <p:cNvSpPr>
            <a:spLocks noGrp="1"/>
          </p:cNvSpPr>
          <p:nvPr>
            <p:ph idx="1"/>
          </p:nvPr>
        </p:nvSpPr>
        <p:spPr/>
        <p:txBody>
          <a:bodyPr/>
          <a:lstStyle/>
          <a:p>
            <a:r>
              <a:rPr lang="es-CO" sz="2800" dirty="0"/>
              <a:t>Ejemplo:</a:t>
            </a:r>
          </a:p>
          <a:p>
            <a:pPr lvl="1"/>
            <a:r>
              <a:rPr lang="es-CO" sz="2400" dirty="0"/>
              <a:t>Enunciado:</a:t>
            </a:r>
          </a:p>
          <a:p>
            <a:pPr lvl="2"/>
            <a:r>
              <a:rPr lang="es-CO" sz="2000" dirty="0"/>
              <a:t>Tenemos 8 proyectos que retornan una cierta ganancia, por lo cuál deseamos seleccionar la mayor cantidad de proyectos posible que nos generen la mayor ganancia. Sin embargo, tenemos ciertas limitaciones para adquirir los proyectos.</a:t>
            </a:r>
          </a:p>
          <a:p>
            <a:pPr lvl="3"/>
            <a:r>
              <a:rPr lang="es-CO" sz="1800" dirty="0"/>
              <a:t>Nota: no tener en cuenta la inversión que se debe realizar para cada proyecto.</a:t>
            </a:r>
          </a:p>
          <a:p>
            <a:pPr lvl="2"/>
            <a:r>
              <a:rPr lang="es-CO" sz="2000" dirty="0"/>
              <a:t>Parámetros: ganancia </a:t>
            </a:r>
            <a:r>
              <a:rPr lang="es-CO" sz="2000" i="1" dirty="0" err="1"/>
              <a:t>g</a:t>
            </a:r>
            <a:r>
              <a:rPr lang="es-CO" sz="2000" i="1" baseline="-25000" dirty="0" err="1"/>
              <a:t>i</a:t>
            </a:r>
            <a:endParaRPr lang="es-CO" sz="2000" i="1" baseline="-25000" dirty="0"/>
          </a:p>
          <a:p>
            <a:pPr lvl="2"/>
            <a:r>
              <a:rPr lang="es-CO" sz="2000" dirty="0"/>
              <a:t>Tipo de variable : </a:t>
            </a:r>
            <a:r>
              <a:rPr lang="es-CO" sz="2000" i="1" dirty="0"/>
              <a:t>x</a:t>
            </a:r>
            <a:r>
              <a:rPr lang="es-CO" sz="1100" i="1" dirty="0"/>
              <a:t>i</a:t>
            </a:r>
            <a:r>
              <a:rPr lang="es-CO" sz="2000" dirty="0"/>
              <a:t> </a:t>
            </a:r>
          </a:p>
          <a:p>
            <a:pPr lvl="3"/>
            <a:r>
              <a:rPr lang="es-CO" sz="1600" i="1" dirty="0"/>
              <a:t>X</a:t>
            </a:r>
            <a:r>
              <a:rPr lang="es-CO" sz="700" i="1" dirty="0"/>
              <a:t>i </a:t>
            </a:r>
            <a:r>
              <a:rPr lang="es-CO" sz="1600" i="1" dirty="0"/>
              <a:t>=1 </a:t>
            </a:r>
            <a:r>
              <a:rPr lang="es-CO" sz="1600" dirty="0"/>
              <a:t>si escojo el proyecto</a:t>
            </a:r>
            <a:r>
              <a:rPr lang="es-CO" sz="1600" i="1" dirty="0"/>
              <a:t> i</a:t>
            </a:r>
            <a:endParaRPr lang="es-CO" sz="1600" dirty="0"/>
          </a:p>
          <a:p>
            <a:pPr lvl="3"/>
            <a:r>
              <a:rPr lang="es-CO" sz="1600" i="1" dirty="0"/>
              <a:t>X</a:t>
            </a:r>
            <a:r>
              <a:rPr lang="es-CO" sz="700" i="1" dirty="0"/>
              <a:t>i </a:t>
            </a:r>
            <a:r>
              <a:rPr lang="es-CO" sz="1600" i="1" dirty="0"/>
              <a:t>=0 </a:t>
            </a:r>
            <a:r>
              <a:rPr lang="es-CO" sz="1600" dirty="0"/>
              <a:t>si NO escojo el proyecto</a:t>
            </a:r>
            <a:r>
              <a:rPr lang="es-CO" sz="1600" i="1" dirty="0"/>
              <a:t> i</a:t>
            </a:r>
            <a:endParaRPr lang="es-CO" sz="1600" dirty="0"/>
          </a:p>
          <a:p>
            <a:pPr lvl="2"/>
            <a:endParaRPr lang="es-CO" sz="20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54293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Modelado en GAMS</a:t>
            </a:r>
          </a:p>
        </p:txBody>
      </p:sp>
      <p:sp>
        <p:nvSpPr>
          <p:cNvPr id="2" name="Content Placeholder 1"/>
          <p:cNvSpPr>
            <a:spLocks noGrp="1"/>
          </p:cNvSpPr>
          <p:nvPr>
            <p:ph idx="1"/>
          </p:nvPr>
        </p:nvSpPr>
        <p:spPr/>
        <p:txBody>
          <a:bodyPr/>
          <a:lstStyle/>
          <a:p>
            <a:r>
              <a:rPr lang="es-CO" sz="2800" dirty="0"/>
              <a:t>Ejemplo:</a:t>
            </a:r>
          </a:p>
          <a:p>
            <a:pPr lvl="1"/>
            <a:r>
              <a:rPr lang="es-CO" sz="2400" dirty="0"/>
              <a:t>Modelo matemático:</a:t>
            </a:r>
          </a:p>
          <a:p>
            <a:pPr lvl="2"/>
            <a:r>
              <a:rPr lang="es-CO" sz="2000" dirty="0"/>
              <a:t>Tenemos 8 proyectos que retornan una cierta ganancia, por lo cuál deseamos seleccionar la mayor cantidad de proyectos posible que nos generen la mayor ganancia. Sin embargo, tenemos ciertas limitaciones para adquirir los proyectos.</a:t>
            </a:r>
          </a:p>
          <a:p>
            <a:pPr lvl="3"/>
            <a:r>
              <a:rPr lang="es-CO" sz="1800" dirty="0"/>
              <a:t>Nota: no tener en cuenta la inversión que se debe realizar para cada proyecto.</a:t>
            </a:r>
          </a:p>
          <a:p>
            <a:pPr lvl="2"/>
            <a:r>
              <a:rPr lang="es-CO" sz="2000" dirty="0"/>
              <a:t>Función Objetivo:</a:t>
            </a:r>
          </a:p>
          <a:p>
            <a:pPr lvl="2"/>
            <a:endParaRPr lang="es-CO" sz="2000" dirty="0"/>
          </a:p>
          <a:p>
            <a:pPr lvl="2"/>
            <a:r>
              <a:rPr lang="es-CO" sz="2000" dirty="0"/>
              <a:t>Supongamos que solo podemos escoger 2 proyectos:</a:t>
            </a:r>
          </a:p>
          <a:p>
            <a:pPr lvl="2"/>
            <a:endParaRPr lang="es-CO" sz="20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4283365" y="4572000"/>
                <a:ext cx="1366015" cy="615168"/>
              </a:xfrm>
              <a:prstGeom prst="rect">
                <a:avLst/>
              </a:prstGeom>
              <a:no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𝑚</m:t>
                      </m:r>
                      <m:r>
                        <a:rPr kumimoji="0" lang="es-ES"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t>𝑎𝑥</m:t>
                      </m:r>
                      <m:nary>
                        <m:naryPr>
                          <m:chr m:val="∑"/>
                          <m:supHide m:val="on"/>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ctrlPr>
                        </m:naryPr>
                        <m:sub>
                          <m:r>
                            <m:rPr>
                              <m:brk m:alnAt="7"/>
                            </m:rP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𝑖</m:t>
                          </m:r>
                        </m:sub>
                        <m:sup/>
                        <m:e>
                          <m:sSub>
                            <m:sSubPr>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ctrlPr>
                            </m:sSubPr>
                            <m:e>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𝑔</m:t>
                              </m:r>
                            </m:e>
                            <m:sub>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𝑖</m:t>
                              </m:r>
                            </m:sub>
                          </m:sSub>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m:t>
                          </m:r>
                          <m:sSub>
                            <m:sSubPr>
                              <m:ctrlPr>
                                <a:rPr kumimoji="0" lang="en-US"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ctrlPr>
                            </m:sSubPr>
                            <m:e>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𝑥</m:t>
                              </m:r>
                            </m:e>
                            <m:sub>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𝑖</m:t>
                              </m:r>
                            </m:sub>
                          </m:sSub>
                        </m:e>
                      </m:nary>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283365" y="4572000"/>
                <a:ext cx="1366015" cy="615168"/>
              </a:xfrm>
              <a:prstGeom prst="rect">
                <a:avLst/>
              </a:prstGeom>
              <a:blipFill>
                <a:blip r:embed="rId3"/>
                <a:stretch>
                  <a:fillRect l="-12946" t="-115842" r="-50000" b="-16633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434590" y="5717977"/>
                <a:ext cx="988989" cy="615168"/>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nary>
                        <m:naryPr>
                          <m:chr m:val="∑"/>
                          <m:supHide m:val="on"/>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ctrlPr>
                        </m:naryPr>
                        <m:sub>
                          <m:r>
                            <m:rPr>
                              <m:brk m:alnAt="7"/>
                            </m:rP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𝑖</m:t>
                          </m:r>
                        </m:sub>
                        <m:sup/>
                        <m:e>
                          <m:sSub>
                            <m:sSubPr>
                              <m:ctrlPr>
                                <a:rPr kumimoji="0" lang="en-US"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ctrlPr>
                            </m:sSubPr>
                            <m:e>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𝑥</m:t>
                              </m:r>
                            </m:e>
                            <m:sub>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𝑖</m:t>
                              </m:r>
                            </m:sub>
                          </m:sSub>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t>2</m:t>
                          </m:r>
                        </m:e>
                      </m:nary>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434590" y="5717977"/>
                <a:ext cx="988989" cy="615168"/>
              </a:xfrm>
              <a:prstGeom prst="rect">
                <a:avLst/>
              </a:prstGeom>
              <a:blipFill>
                <a:blip r:embed="rId4"/>
                <a:stretch>
                  <a:fillRect l="-55215" t="-115842" r="-61350" b="-166337"/>
                </a:stretch>
              </a:blipFill>
            </p:spPr>
            <p:txBody>
              <a:bodyPr/>
              <a:lstStyle/>
              <a:p>
                <a:r>
                  <a:rPr lang="es-CO">
                    <a:noFill/>
                  </a:rPr>
                  <a:t> </a:t>
                </a:r>
              </a:p>
            </p:txBody>
          </p:sp>
        </mc:Fallback>
      </mc:AlternateContent>
    </p:spTree>
    <p:extLst>
      <p:ext uri="{BB962C8B-B14F-4D97-AF65-F5344CB8AC3E}">
        <p14:creationId xmlns:p14="http://schemas.microsoft.com/office/powerpoint/2010/main" val="25462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4ABFD3B4-6966-6FB8-5F38-E1E67BB89E5D}"/>
              </a:ext>
            </a:extLst>
          </p:cNvPr>
          <p:cNvPicPr>
            <a:picLocks noChangeAspect="1"/>
          </p:cNvPicPr>
          <p:nvPr/>
        </p:nvPicPr>
        <p:blipFill>
          <a:blip r:embed="rId2"/>
          <a:stretch>
            <a:fillRect/>
          </a:stretch>
        </p:blipFill>
        <p:spPr>
          <a:xfrm>
            <a:off x="4931212" y="2172736"/>
            <a:ext cx="3831788" cy="3277504"/>
          </a:xfrm>
          <a:prstGeom prst="rect">
            <a:avLst/>
          </a:prstGeom>
        </p:spPr>
      </p:pic>
      <p:sp>
        <p:nvSpPr>
          <p:cNvPr id="5" name="Content Placeholder 4"/>
          <p:cNvSpPr>
            <a:spLocks noGrp="1"/>
          </p:cNvSpPr>
          <p:nvPr>
            <p:ph sz="half" idx="1"/>
          </p:nvPr>
        </p:nvSpPr>
        <p:spPr/>
        <p:txBody>
          <a:bodyPr/>
          <a:lstStyle/>
          <a:p>
            <a:r>
              <a:rPr lang="es-CO" sz="2400" dirty="0"/>
              <a:t>Modelo matemático:</a:t>
            </a:r>
          </a:p>
          <a:p>
            <a:endParaRPr lang="en-US" sz="2400" dirty="0"/>
          </a:p>
          <a:p>
            <a:pPr marL="457200" lvl="1" indent="0">
              <a:buNone/>
            </a:pPr>
            <a:endParaRPr lang="en-US" sz="2000" dirty="0"/>
          </a:p>
          <a:p>
            <a:pPr lvl="1"/>
            <a:endParaRPr lang="en-US" sz="2000" dirty="0"/>
          </a:p>
        </p:txBody>
      </p:sp>
      <p:sp>
        <p:nvSpPr>
          <p:cNvPr id="2" name="Content Placeholder 1"/>
          <p:cNvSpPr>
            <a:spLocks noGrp="1"/>
          </p:cNvSpPr>
          <p:nvPr>
            <p:ph sz="half" idx="2"/>
          </p:nvPr>
        </p:nvSpPr>
        <p:spPr/>
        <p:txBody>
          <a:bodyPr/>
          <a:lstStyle/>
          <a:p>
            <a:r>
              <a:rPr lang="en-US" sz="2400" dirty="0"/>
              <a:t>GAMS:</a:t>
            </a:r>
          </a:p>
          <a:p>
            <a:endParaRPr lang="en-US" sz="2400" dirty="0"/>
          </a:p>
          <a:p>
            <a:endParaRPr lang="en-US" sz="2400" dirty="0"/>
          </a:p>
          <a:p>
            <a:endParaRPr lang="en-US" sz="2400" dirty="0"/>
          </a:p>
          <a:p>
            <a:endParaRPr lang="en-US" sz="2400" dirty="0"/>
          </a:p>
          <a:p>
            <a:endParaRPr lang="en-US" sz="2400" dirty="0"/>
          </a:p>
          <a:p>
            <a:endParaRPr lang="es-CO" sz="2400" dirty="0"/>
          </a:p>
        </p:txBody>
      </p:sp>
      <p:sp>
        <p:nvSpPr>
          <p:cNvPr id="4" name="Title 3"/>
          <p:cNvSpPr>
            <a:spLocks noGrp="1"/>
          </p:cNvSpPr>
          <p:nvPr>
            <p:ph type="title"/>
          </p:nvPr>
        </p:nvSpPr>
        <p:spPr/>
        <p:txBody>
          <a:bodyPr/>
          <a:lstStyle/>
          <a:p>
            <a:r>
              <a:rPr lang="en-US" b="1" dirty="0" err="1"/>
              <a:t>Implementación</a:t>
            </a:r>
            <a:r>
              <a:rPr lang="en-US" b="1" dirty="0"/>
              <a:t> del </a:t>
            </a:r>
            <a:r>
              <a:rPr lang="en-US" b="1" dirty="0" err="1"/>
              <a:t>Ejemplo</a:t>
            </a:r>
            <a:r>
              <a:rPr lang="en-US" b="1" dirty="0"/>
              <a:t> en GAMS</a:t>
            </a:r>
            <a:endParaRPr lang="es-CO" b="1" dirty="0"/>
          </a:p>
        </p:txBody>
      </p:sp>
      <mc:AlternateContent xmlns:mc="http://schemas.openxmlformats.org/markup-compatibility/2006">
        <mc:Choice xmlns:a14="http://schemas.microsoft.com/office/drawing/2010/main" Requires="a14">
          <p:sp>
            <p:nvSpPr>
              <p:cNvPr id="6" name="TextBox 5"/>
              <p:cNvSpPr txBox="1"/>
              <p:nvPr/>
            </p:nvSpPr>
            <p:spPr>
              <a:xfrm>
                <a:off x="152400" y="2481691"/>
                <a:ext cx="3693383" cy="566309"/>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sSub>
                        <m:sSubPr>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sSubPr>
                        <m:e>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𝑔</m:t>
                          </m:r>
                        </m:e>
                        <m:sub>
                          <m:r>
                            <a:rPr kumimoji="0" lang="es-CO" sz="1400" b="0" i="1" u="none" strike="noStrike" kern="1200" cap="none" spc="0" normalizeH="0" baseline="0" noProof="0" smtClean="0">
                              <a:ln>
                                <a:noFill/>
                              </a:ln>
                              <a:solidFill>
                                <a:schemeClr val="tx1"/>
                              </a:solidFill>
                              <a:effectLst/>
                              <a:uLnTx/>
                              <a:uFillTx/>
                              <a:latin typeface="Cambria Math"/>
                              <a:ea typeface="+mn-ea"/>
                            </a:rPr>
                            <m:t>𝑖</m:t>
                          </m:r>
                        </m:sub>
                      </m:sSub>
                      <m:r>
                        <a:rPr kumimoji="0" lang="es-CO" sz="1400" b="0" i="1" u="none" strike="noStrike" kern="1200" cap="none" spc="0" normalizeH="0" baseline="0" noProof="0" smtClean="0">
                          <a:ln>
                            <a:noFill/>
                          </a:ln>
                          <a:solidFill>
                            <a:schemeClr val="tx1"/>
                          </a:solidFill>
                          <a:effectLst/>
                          <a:uLnTx/>
                          <a:uFillTx/>
                          <a:latin typeface="Cambria Math"/>
                          <a:ea typeface="+mn-ea"/>
                        </a:rPr>
                        <m:t>:</m:t>
                      </m:r>
                      <m:r>
                        <a:rPr kumimoji="0" lang="es-CO" sz="1400" b="0" i="1" u="none" strike="noStrike" kern="1200" cap="none" spc="0" normalizeH="0" baseline="0" noProof="0" smtClean="0">
                          <a:ln>
                            <a:noFill/>
                          </a:ln>
                          <a:solidFill>
                            <a:schemeClr val="tx1"/>
                          </a:solidFill>
                          <a:effectLst/>
                          <a:uLnTx/>
                          <a:uFillTx/>
                          <a:latin typeface="Cambria Math"/>
                          <a:ea typeface="+mn-ea"/>
                        </a:rPr>
                        <m:t>𝑃𝑎𝑟</m:t>
                      </m:r>
                      <m:r>
                        <a:rPr kumimoji="0" lang="es-CO" sz="1400" b="0" i="1" u="none" strike="noStrike" kern="1200" cap="none" spc="0" normalizeH="0" baseline="0" noProof="0" smtClean="0">
                          <a:ln>
                            <a:noFill/>
                          </a:ln>
                          <a:solidFill>
                            <a:schemeClr val="tx1"/>
                          </a:solidFill>
                          <a:effectLst/>
                          <a:uLnTx/>
                          <a:uFillTx/>
                          <a:latin typeface="Cambria Math"/>
                          <a:ea typeface="+mn-ea"/>
                        </a:rPr>
                        <m:t>á</m:t>
                      </m:r>
                      <m:r>
                        <a:rPr kumimoji="0" lang="es-CO" sz="1400" b="0" i="1" u="none" strike="noStrike" kern="1200" cap="none" spc="0" normalizeH="0" baseline="0" noProof="0" smtClean="0">
                          <a:ln>
                            <a:noFill/>
                          </a:ln>
                          <a:solidFill>
                            <a:schemeClr val="tx1"/>
                          </a:solidFill>
                          <a:effectLst/>
                          <a:uLnTx/>
                          <a:uFillTx/>
                          <a:latin typeface="Cambria Math"/>
                          <a:ea typeface="+mn-ea"/>
                        </a:rPr>
                        <m:t>𝑚𝑒𝑡𝑟𝑜</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𝐺𝑎𝑛𝑎𝑛𝑐𝑖𝑎</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a:ea typeface="+mn-ea"/>
                        </a:rPr>
                        <m:t>𝑑𝑒</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a:ea typeface="+mn-ea"/>
                        </a:rPr>
                        <m:t>𝑐𝑎𝑑𝑎</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𝑝𝑟𝑜𝑦𝑒𝑐𝑡𝑜</m:t>
                      </m:r>
                      <m:r>
                        <a:rPr kumimoji="0" lang="es-CO" sz="1400" b="0" i="1" u="none" strike="noStrike" kern="1200" cap="none" spc="0" normalizeH="0" baseline="0" noProof="0" smtClean="0">
                          <a:ln>
                            <a:noFill/>
                          </a:ln>
                          <a:solidFill>
                            <a:schemeClr val="tx1"/>
                          </a:solidFill>
                          <a:effectLst/>
                          <a:uLnTx/>
                          <a:uFillTx/>
                          <a:latin typeface="Cambria Math"/>
                          <a:ea typeface="+mn-ea"/>
                        </a:rPr>
                        <m:t>.</m:t>
                      </m:r>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endParaRPr>
              </a:p>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152400" y="2481691"/>
                <a:ext cx="3693383" cy="566309"/>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52400" y="3273623"/>
                <a:ext cx="3429400"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sSub>
                        <m:sSubPr>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sSubPr>
                        <m:e>
                          <m:r>
                            <a:rPr kumimoji="0" lang="es-CO" sz="1400" b="0" i="1" u="none" strike="noStrike" kern="1200" cap="none" spc="0" normalizeH="0" baseline="0" noProof="0" smtClean="0">
                              <a:ln>
                                <a:noFill/>
                              </a:ln>
                              <a:solidFill>
                                <a:schemeClr val="tx1"/>
                              </a:solidFill>
                              <a:effectLst/>
                              <a:uLnTx/>
                              <a:uFillTx/>
                              <a:latin typeface="Cambria Math"/>
                              <a:ea typeface="+mn-ea"/>
                            </a:rPr>
                            <m:t>𝑥</m:t>
                          </m:r>
                        </m:e>
                        <m:sub>
                          <m:r>
                            <a:rPr kumimoji="0" lang="es-CO" sz="1400" b="0" i="1" u="none" strike="noStrike" kern="1200" cap="none" spc="0" normalizeH="0" baseline="0" noProof="0" smtClean="0">
                              <a:ln>
                                <a:noFill/>
                              </a:ln>
                              <a:solidFill>
                                <a:schemeClr val="tx1"/>
                              </a:solidFill>
                              <a:effectLst/>
                              <a:uLnTx/>
                              <a:uFillTx/>
                              <a:latin typeface="Cambria Math"/>
                              <a:ea typeface="+mn-ea"/>
                            </a:rPr>
                            <m:t>𝑖</m:t>
                          </m:r>
                        </m:sub>
                      </m:sSub>
                      <m:r>
                        <a:rPr kumimoji="0" lang="es-CO" sz="1400" b="0" i="1" u="none" strike="noStrike" kern="1200" cap="none" spc="0" normalizeH="0" baseline="0" noProof="0" smtClean="0">
                          <a:ln>
                            <a:noFill/>
                          </a:ln>
                          <a:solidFill>
                            <a:schemeClr val="tx1"/>
                          </a:solidFill>
                          <a:effectLst/>
                          <a:uLnTx/>
                          <a:uFillTx/>
                          <a:latin typeface="Cambria Math"/>
                          <a:ea typeface="+mn-ea"/>
                        </a:rPr>
                        <m:t>:</m:t>
                      </m:r>
                      <m:r>
                        <a:rPr kumimoji="0" lang="es-CO" sz="1400" b="0" i="1" u="none" strike="noStrike" kern="1200" cap="none" spc="0" normalizeH="0" baseline="0" noProof="0" smtClean="0">
                          <a:ln>
                            <a:noFill/>
                          </a:ln>
                          <a:solidFill>
                            <a:schemeClr val="tx1"/>
                          </a:solidFill>
                          <a:effectLst/>
                          <a:uLnTx/>
                          <a:uFillTx/>
                          <a:latin typeface="Cambria Math"/>
                          <a:ea typeface="+mn-ea"/>
                        </a:rPr>
                        <m:t>𝑣𝑎𝑟𝑖𝑎𝑏𝑙𝑒</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a:ea typeface="+mn-ea"/>
                        </a:rPr>
                        <m:t>𝐸𝑙</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𝑝𝑟𝑜𝑦𝑒𝑐𝑡𝑜</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a:ea typeface="+mn-ea"/>
                        </a:rPr>
                        <m:t>𝑠𝑒</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𝑒𝑠𝑐𝑜𝑔𝑒</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𝑜</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𝑛𝑜</m:t>
                      </m:r>
                      <m:r>
                        <a:rPr kumimoji="0" lang="es-CO" sz="1400" b="0" i="1" u="none" strike="noStrike" kern="1200" cap="none" spc="0" normalizeH="0" baseline="0" noProof="0" smtClean="0">
                          <a:ln>
                            <a:noFill/>
                          </a:ln>
                          <a:solidFill>
                            <a:schemeClr val="tx1"/>
                          </a:solidFill>
                          <a:effectLst/>
                          <a:uLnTx/>
                          <a:uFillTx/>
                          <a:latin typeface="Cambria Math"/>
                          <a:ea typeface="+mn-ea"/>
                        </a:rPr>
                        <m:t>.  </m:t>
                      </m:r>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152400" y="3273623"/>
                <a:ext cx="3429400" cy="307777"/>
              </a:xfrm>
              <a:prstGeom prst="rect">
                <a:avLst/>
              </a:prstGeom>
              <a:blipFill>
                <a:blip r:embed="rId4"/>
                <a:stretch>
                  <a:fillRect b="-5882"/>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01844" y="4109232"/>
                <a:ext cx="1999073" cy="615425"/>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𝑚𝑎𝑥𝑖𝑚𝑖𝑧𝑎𝑟</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 </m:t>
                      </m:r>
                      <m:nary>
                        <m:naryPr>
                          <m:chr m:val="∑"/>
                          <m:supHide m:val="on"/>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naryPr>
                        <m:sub>
                          <m:r>
                            <m:rPr>
                              <m:brk m:alnAt="7"/>
                            </m:rPr>
                            <a:rPr kumimoji="0" lang="es-CO" sz="1400" b="0" i="1" u="none" strike="noStrike" kern="1200" cap="none" spc="0" normalizeH="0" baseline="0" noProof="0" smtClean="0">
                              <a:ln>
                                <a:noFill/>
                              </a:ln>
                              <a:solidFill>
                                <a:schemeClr val="tx1"/>
                              </a:solidFill>
                              <a:effectLst/>
                              <a:uLnTx/>
                              <a:uFillTx/>
                              <a:latin typeface="Cambria Math"/>
                              <a:ea typeface="+mn-ea"/>
                            </a:rPr>
                            <m:t>𝑖</m:t>
                          </m:r>
                          <m:r>
                            <a:rPr kumimoji="0" lang="es-CO" sz="1400" b="0" i="1" u="none" strike="noStrike" kern="1200" cap="none" spc="0" normalizeH="0" baseline="0" noProof="0" smtClean="0">
                              <a:ln>
                                <a:noFill/>
                              </a:ln>
                              <a:solidFill>
                                <a:schemeClr val="tx1"/>
                              </a:solidFill>
                              <a:effectLst/>
                              <a:uLnTx/>
                              <a:uFillTx/>
                              <a:latin typeface="Cambria Math"/>
                              <a:ea typeface="+mn-ea"/>
                            </a:rPr>
                            <m:t>∈</m:t>
                          </m:r>
                          <m:r>
                            <a:rPr kumimoji="0" lang="es-CO" sz="1400" b="0" i="1" u="none" strike="noStrike" kern="1200" cap="none" spc="0" normalizeH="0" baseline="0" noProof="0" smtClean="0">
                              <a:ln>
                                <a:noFill/>
                              </a:ln>
                              <a:solidFill>
                                <a:schemeClr val="tx1"/>
                              </a:solidFill>
                              <a:effectLst/>
                              <a:uLnTx/>
                              <a:uFillTx/>
                              <a:latin typeface="Cambria Math"/>
                              <a:ea typeface="+mn-ea"/>
                            </a:rPr>
                            <m:t>𝑂</m:t>
                          </m:r>
                        </m:sub>
                        <m:sup/>
                        <m:e>
                          <m:sSub>
                            <m:sSubPr>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sSubPr>
                            <m:e>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𝑔</m:t>
                              </m:r>
                            </m:e>
                            <m:sub>
                              <m:r>
                                <a:rPr kumimoji="0" lang="es-CO" sz="1400" b="0" i="1" u="none" strike="noStrike" kern="1200" cap="none" spc="0" normalizeH="0" baseline="0" noProof="0" smtClean="0">
                                  <a:ln>
                                    <a:noFill/>
                                  </a:ln>
                                  <a:solidFill>
                                    <a:schemeClr val="tx1"/>
                                  </a:solidFill>
                                  <a:effectLst/>
                                  <a:uLnTx/>
                                  <a:uFillTx/>
                                  <a:latin typeface="Cambria Math"/>
                                  <a:ea typeface="+mn-ea"/>
                                </a:rPr>
                                <m:t>𝑖</m:t>
                              </m:r>
                            </m:sub>
                          </m:sSub>
                          <m:r>
                            <a:rPr kumimoji="0" lang="es-CO" sz="1400" b="0" i="1" u="none" strike="noStrike" kern="1200" cap="none" spc="0" normalizeH="0" baseline="0" noProof="0" smtClean="0">
                              <a:ln>
                                <a:noFill/>
                              </a:ln>
                              <a:solidFill>
                                <a:schemeClr val="tx1"/>
                              </a:solidFill>
                              <a:effectLst/>
                              <a:uLnTx/>
                              <a:uFillTx/>
                              <a:latin typeface="Cambria Math"/>
                              <a:ea typeface="+mn-ea"/>
                            </a:rPr>
                            <m:t>∗</m:t>
                          </m:r>
                          <m:sSub>
                            <m:sSubPr>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sSubPr>
                            <m:e>
                              <m:r>
                                <a:rPr kumimoji="0" lang="es-CO" sz="1400" b="0" i="1" u="none" strike="noStrike" kern="1200" cap="none" spc="0" normalizeH="0" baseline="0" noProof="0" smtClean="0">
                                  <a:ln>
                                    <a:noFill/>
                                  </a:ln>
                                  <a:solidFill>
                                    <a:schemeClr val="tx1"/>
                                  </a:solidFill>
                                  <a:effectLst/>
                                  <a:uLnTx/>
                                  <a:uFillTx/>
                                  <a:latin typeface="Cambria Math"/>
                                  <a:ea typeface="+mn-ea"/>
                                </a:rPr>
                                <m:t>𝑥</m:t>
                              </m:r>
                            </m:e>
                            <m:sub>
                              <m:r>
                                <a:rPr kumimoji="0" lang="es-CO" sz="1400" b="0" i="1" u="none" strike="noStrike" kern="1200" cap="none" spc="0" normalizeH="0" baseline="0" noProof="0" smtClean="0">
                                  <a:ln>
                                    <a:noFill/>
                                  </a:ln>
                                  <a:solidFill>
                                    <a:schemeClr val="tx1"/>
                                  </a:solidFill>
                                  <a:effectLst/>
                                  <a:uLnTx/>
                                  <a:uFillTx/>
                                  <a:latin typeface="Cambria Math"/>
                                  <a:ea typeface="+mn-ea"/>
                                </a:rPr>
                                <m:t>𝑖</m:t>
                              </m:r>
                            </m:sub>
                          </m:sSub>
                        </m:e>
                      </m:nary>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201844" y="4109232"/>
                <a:ext cx="1999073" cy="615425"/>
              </a:xfrm>
              <a:prstGeom prst="rect">
                <a:avLst/>
              </a:prstGeom>
              <a:blipFill>
                <a:blip r:embed="rId5"/>
                <a:stretch>
                  <a:fillRect t="-115842" r="-32927" b="-166337"/>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98831" y="2130366"/>
                <a:ext cx="3641959"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u="none" strike="noStrike" kern="1200" cap="none" spc="0" normalizeH="0" baseline="0" noProof="0" dirty="0">
                    <a:ln>
                      <a:noFill/>
                    </a:ln>
                    <a:solidFill>
                      <a:schemeClr val="tx1"/>
                    </a:solidFill>
                    <a:effectLst/>
                    <a:uLnTx/>
                    <a:uFillTx/>
                    <a:ea typeface="+mn-ea"/>
                    <a:cs typeface="Arial" pitchFamily="34" charset="0"/>
                  </a:rPr>
                  <a:t>P</a:t>
                </a:r>
                <a14:m>
                  <m:oMath xmlns:m="http://schemas.openxmlformats.org/officeDocument/2006/math">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m:t>
                    </m:r>
                    <m:d>
                      <m:dPr>
                        <m:begChr m:val="{"/>
                        <m:endChr m:val="}"/>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ctrlPr>
                      </m:dPr>
                      <m:e>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1,2,3,4,5</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t>,6,7,8</m:t>
                        </m:r>
                      </m:e>
                    </m:d>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  </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𝐶𝑜𝑛𝑗𝑢𝑛𝑡𝑜</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 </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𝑑𝑒</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t>𝑃𝑟𝑜𝑦𝑒𝑐</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𝑡𝑜𝑠</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m:t>
                    </m:r>
                  </m:oMath>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198831" y="2130366"/>
                <a:ext cx="3641959" cy="307777"/>
              </a:xfrm>
              <a:prstGeom prst="rect">
                <a:avLst/>
              </a:prstGeom>
              <a:blipFill>
                <a:blip r:embed="rId6"/>
                <a:stretch>
                  <a:fillRect l="-503" b="-21569"/>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57200" y="5175775"/>
                <a:ext cx="988989" cy="615425"/>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nary>
                        <m:naryPr>
                          <m:chr m:val="∑"/>
                          <m:supHide m:val="on"/>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naryPr>
                        <m:sub>
                          <m:r>
                            <m:rPr>
                              <m:brk m:alnAt="7"/>
                            </m:rPr>
                            <a:rPr kumimoji="0" lang="es-CO" sz="1400" b="0" i="1" u="none" strike="noStrike" kern="1200" cap="none" spc="0" normalizeH="0" baseline="0" noProof="0" smtClean="0">
                              <a:ln>
                                <a:noFill/>
                              </a:ln>
                              <a:solidFill>
                                <a:schemeClr val="tx1"/>
                              </a:solidFill>
                              <a:effectLst/>
                              <a:uLnTx/>
                              <a:uFillTx/>
                              <a:latin typeface="Cambria Math"/>
                              <a:ea typeface="+mn-ea"/>
                            </a:rPr>
                            <m:t>𝑖</m:t>
                          </m:r>
                          <m:r>
                            <a:rPr kumimoji="0" lang="es-CO" sz="1400" b="0" i="1" u="none" strike="noStrike" kern="1200" cap="none" spc="0" normalizeH="0" baseline="0" noProof="0" smtClean="0">
                              <a:ln>
                                <a:noFill/>
                              </a:ln>
                              <a:solidFill>
                                <a:schemeClr val="tx1"/>
                              </a:solidFill>
                              <a:effectLst/>
                              <a:uLnTx/>
                              <a:uFillTx/>
                              <a:latin typeface="Cambria Math"/>
                              <a:ea typeface="+mn-ea"/>
                            </a:rPr>
                            <m:t>∈</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𝑃</m:t>
                          </m:r>
                        </m:sub>
                        <m:sup/>
                        <m:e>
                          <m:sSub>
                            <m:sSubPr>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sSubPr>
                            <m:e>
                              <m:r>
                                <a:rPr kumimoji="0" lang="es-CO" sz="1400" b="0" i="1" u="none" strike="noStrike" kern="1200" cap="none" spc="0" normalizeH="0" baseline="0" noProof="0" smtClean="0">
                                  <a:ln>
                                    <a:noFill/>
                                  </a:ln>
                                  <a:solidFill>
                                    <a:schemeClr val="tx1"/>
                                  </a:solidFill>
                                  <a:effectLst/>
                                  <a:uLnTx/>
                                  <a:uFillTx/>
                                  <a:latin typeface="Cambria Math"/>
                                  <a:ea typeface="+mn-ea"/>
                                </a:rPr>
                                <m:t>𝑥</m:t>
                              </m:r>
                            </m:e>
                            <m:sub>
                              <m:r>
                                <a:rPr kumimoji="0" lang="es-CO" sz="1400" b="0" i="1" u="none" strike="noStrike" kern="1200" cap="none" spc="0" normalizeH="0" baseline="0" noProof="0" smtClean="0">
                                  <a:ln>
                                    <a:noFill/>
                                  </a:ln>
                                  <a:solidFill>
                                    <a:schemeClr val="tx1"/>
                                  </a:solidFill>
                                  <a:effectLst/>
                                  <a:uLnTx/>
                                  <a:uFillTx/>
                                  <a:latin typeface="Cambria Math"/>
                                  <a:ea typeface="+mn-ea"/>
                                </a:rPr>
                                <m:t>𝑖</m:t>
                              </m:r>
                            </m:sub>
                          </m:sSub>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=2</m:t>
                          </m:r>
                        </m:e>
                      </m:nary>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457200" y="5175775"/>
                <a:ext cx="988989" cy="615425"/>
              </a:xfrm>
              <a:prstGeom prst="rect">
                <a:avLst/>
              </a:prstGeom>
              <a:blipFill>
                <a:blip r:embed="rId7"/>
                <a:stretch>
                  <a:fillRect l="-55556" t="-115842" r="-61728" b="-16633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52400" y="3657600"/>
                <a:ext cx="1010725" cy="307777"/>
              </a:xfrm>
              <a:prstGeom prst="rect">
                <a:avLst/>
              </a:prstGeom>
            </p:spPr>
            <p:txBody>
              <a:bodyPr wrap="none">
                <a:spAutoFit/>
              </a:bodyPr>
              <a:lstStyle/>
              <a:p>
                <a:pPr>
                  <a:spcBef>
                    <a:spcPct val="20000"/>
                  </a:spcBef>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r>
                            <a:rPr lang="es-CO" sz="1400" i="1">
                              <a:latin typeface="Cambria Math"/>
                            </a:rPr>
                            <m:t>𝑥</m:t>
                          </m:r>
                        </m:e>
                        <m:sub>
                          <m:r>
                            <a:rPr lang="es-CO" sz="1400" i="1">
                              <a:latin typeface="Cambria Math"/>
                            </a:rPr>
                            <m:t>𝑖</m:t>
                          </m:r>
                        </m:sub>
                      </m:sSub>
                      <m:r>
                        <a:rPr lang="es-CO" sz="1400" i="1">
                          <a:latin typeface="Cambria Math"/>
                        </a:rPr>
                        <m:t>∈</m:t>
                      </m:r>
                      <m:d>
                        <m:dPr>
                          <m:begChr m:val="{"/>
                          <m:endChr m:val="}"/>
                          <m:ctrlPr>
                            <a:rPr lang="es-CO" sz="1400" i="1">
                              <a:latin typeface="Cambria Math" panose="02040503050406030204" pitchFamily="18" charset="0"/>
                            </a:rPr>
                          </m:ctrlPr>
                        </m:dPr>
                        <m:e>
                          <m:r>
                            <a:rPr lang="es-CO" sz="1400" i="1">
                              <a:latin typeface="Cambria Math"/>
                            </a:rPr>
                            <m:t>0,1</m:t>
                          </m:r>
                        </m:e>
                      </m:d>
                      <m:r>
                        <a:rPr lang="es-CO" sz="1400" i="1">
                          <a:latin typeface="Cambria Math"/>
                        </a:rPr>
                        <m:t>.</m:t>
                      </m:r>
                    </m:oMath>
                  </m:oMathPara>
                </a14:m>
                <a:endParaRPr lang="es-CO" sz="1400" dirty="0">
                  <a:latin typeface="Arial" pitchFamily="34" charset="0"/>
                  <a:cs typeface="Arial"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52400" y="3657600"/>
                <a:ext cx="1010725" cy="307777"/>
              </a:xfrm>
              <a:prstGeom prst="rect">
                <a:avLst/>
              </a:prstGeom>
              <a:blipFill rotWithShape="1">
                <a:blip r:embed="rId8"/>
                <a:stretch>
                  <a:fillRect t="-2000" r="-3614" b="-20000"/>
                </a:stretch>
              </a:blipFill>
            </p:spPr>
            <p:txBody>
              <a:bodyPr/>
              <a:lstStyle/>
              <a:p>
                <a:r>
                  <a:rPr lang="es-CO">
                    <a:noFill/>
                  </a:rPr>
                  <a:t> </a:t>
                </a:r>
              </a:p>
            </p:txBody>
          </p:sp>
        </mc:Fallback>
      </mc:AlternateContent>
      <p:sp>
        <p:nvSpPr>
          <p:cNvPr id="13" name="Rectangle 12"/>
          <p:cNvSpPr/>
          <p:nvPr/>
        </p:nvSpPr>
        <p:spPr>
          <a:xfrm>
            <a:off x="198831" y="2130365"/>
            <a:ext cx="4373169" cy="183501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14" name="TextBox 13"/>
              <p:cNvSpPr txBox="1"/>
              <p:nvPr/>
            </p:nvSpPr>
            <p:spPr>
              <a:xfrm>
                <a:off x="214086" y="4869812"/>
                <a:ext cx="540020"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𝑠</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𝑎</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m:t>
                      </m:r>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14086" y="4869812"/>
                <a:ext cx="540020" cy="307777"/>
              </a:xfrm>
              <a:prstGeom prst="rect">
                <a:avLst/>
              </a:prstGeom>
              <a:blipFill rotWithShape="1">
                <a:blip r:embed="rId11"/>
                <a:stretch>
                  <a:fillRect t="-2000" r="-7865" b="-20000"/>
                </a:stretch>
              </a:blipFill>
            </p:spPr>
            <p:txBody>
              <a:bodyPr/>
              <a:lstStyle/>
              <a:p>
                <a:r>
                  <a:rPr lang="es-CO">
                    <a:noFill/>
                  </a:rPr>
                  <a:t> </a:t>
                </a:r>
              </a:p>
            </p:txBody>
          </p:sp>
        </mc:Fallback>
      </mc:AlternateContent>
      <p:sp>
        <p:nvSpPr>
          <p:cNvPr id="20" name="Rectangle 19"/>
          <p:cNvSpPr/>
          <p:nvPr/>
        </p:nvSpPr>
        <p:spPr>
          <a:xfrm>
            <a:off x="199572" y="4109232"/>
            <a:ext cx="4373169" cy="615168"/>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angle 21"/>
          <p:cNvSpPr/>
          <p:nvPr/>
        </p:nvSpPr>
        <p:spPr>
          <a:xfrm>
            <a:off x="195942" y="4947432"/>
            <a:ext cx="4373169" cy="935388"/>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angle 25"/>
          <p:cNvSpPr/>
          <p:nvPr/>
        </p:nvSpPr>
        <p:spPr>
          <a:xfrm>
            <a:off x="4770831" y="2112875"/>
            <a:ext cx="4144569" cy="146852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angle 26"/>
          <p:cNvSpPr/>
          <p:nvPr/>
        </p:nvSpPr>
        <p:spPr>
          <a:xfrm>
            <a:off x="4770831" y="4217505"/>
            <a:ext cx="4144569" cy="153792"/>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angle 27"/>
          <p:cNvSpPr/>
          <p:nvPr/>
        </p:nvSpPr>
        <p:spPr>
          <a:xfrm>
            <a:off x="4770831" y="3682713"/>
            <a:ext cx="4144569" cy="153792"/>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angle 28"/>
          <p:cNvSpPr/>
          <p:nvPr/>
        </p:nvSpPr>
        <p:spPr>
          <a:xfrm>
            <a:off x="4800600" y="4972878"/>
            <a:ext cx="4144569" cy="153792"/>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angle 29"/>
          <p:cNvSpPr/>
          <p:nvPr/>
        </p:nvSpPr>
        <p:spPr>
          <a:xfrm>
            <a:off x="4782457" y="4439478"/>
            <a:ext cx="4132944" cy="130626"/>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angle 30"/>
          <p:cNvSpPr/>
          <p:nvPr/>
        </p:nvSpPr>
        <p:spPr>
          <a:xfrm>
            <a:off x="4772022" y="3896139"/>
            <a:ext cx="4132944" cy="130626"/>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57047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s-CO" sz="2400" dirty="0"/>
              <a:t>Modelo matemático:</a:t>
            </a:r>
          </a:p>
          <a:p>
            <a:endParaRPr lang="en-US" sz="2400" dirty="0"/>
          </a:p>
          <a:p>
            <a:pPr marL="457200" lvl="1" indent="0">
              <a:buNone/>
            </a:pPr>
            <a:endParaRPr lang="en-US" sz="2000" dirty="0"/>
          </a:p>
          <a:p>
            <a:pPr lvl="1"/>
            <a:endParaRPr lang="en-US" sz="2000" dirty="0"/>
          </a:p>
        </p:txBody>
      </p:sp>
      <p:sp>
        <p:nvSpPr>
          <p:cNvPr id="2" name="Content Placeholder 1"/>
          <p:cNvSpPr>
            <a:spLocks noGrp="1"/>
          </p:cNvSpPr>
          <p:nvPr>
            <p:ph sz="half" idx="2"/>
          </p:nvPr>
        </p:nvSpPr>
        <p:spPr/>
        <p:txBody>
          <a:bodyPr/>
          <a:lstStyle/>
          <a:p>
            <a:r>
              <a:rPr lang="en-US" sz="2400" dirty="0"/>
              <a:t>GAMS:</a:t>
            </a:r>
          </a:p>
          <a:p>
            <a:pPr lvl="1"/>
            <a:r>
              <a:rPr lang="en-US" sz="2000" dirty="0"/>
              <a:t>Run:</a:t>
            </a:r>
          </a:p>
          <a:p>
            <a:endParaRPr lang="en-US" sz="2400" dirty="0"/>
          </a:p>
          <a:p>
            <a:endParaRPr lang="en-US" sz="2400" dirty="0"/>
          </a:p>
          <a:p>
            <a:endParaRPr lang="en-US" sz="2400" dirty="0"/>
          </a:p>
          <a:p>
            <a:endParaRPr lang="en-US" sz="2400" dirty="0"/>
          </a:p>
          <a:p>
            <a:endParaRPr lang="en-US" sz="2400" dirty="0"/>
          </a:p>
          <a:p>
            <a:endParaRPr lang="es-CO" sz="2400" dirty="0"/>
          </a:p>
        </p:txBody>
      </p:sp>
      <p:sp>
        <p:nvSpPr>
          <p:cNvPr id="4" name="Title 3"/>
          <p:cNvSpPr>
            <a:spLocks noGrp="1"/>
          </p:cNvSpPr>
          <p:nvPr>
            <p:ph type="title"/>
          </p:nvPr>
        </p:nvSpPr>
        <p:spPr/>
        <p:txBody>
          <a:bodyPr/>
          <a:lstStyle/>
          <a:p>
            <a:r>
              <a:rPr lang="en-US" b="1" dirty="0" err="1"/>
              <a:t>Implementación</a:t>
            </a:r>
            <a:r>
              <a:rPr lang="en-US" b="1" dirty="0"/>
              <a:t> del </a:t>
            </a:r>
            <a:r>
              <a:rPr lang="en-US" b="1" dirty="0" err="1"/>
              <a:t>Ejemplo</a:t>
            </a:r>
            <a:r>
              <a:rPr lang="en-US" b="1" dirty="0"/>
              <a:t> en GAMS</a:t>
            </a:r>
            <a:endParaRPr lang="es-CO" b="1" dirty="0"/>
          </a:p>
        </p:txBody>
      </p:sp>
      <mc:AlternateContent xmlns:mc="http://schemas.openxmlformats.org/markup-compatibility/2006">
        <mc:Choice xmlns:a14="http://schemas.microsoft.com/office/drawing/2010/main" Requires="a14">
          <p:sp>
            <p:nvSpPr>
              <p:cNvPr id="6" name="TextBox 5"/>
              <p:cNvSpPr txBox="1"/>
              <p:nvPr/>
            </p:nvSpPr>
            <p:spPr>
              <a:xfrm>
                <a:off x="152400" y="2481691"/>
                <a:ext cx="3693383" cy="566309"/>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sSub>
                        <m:sSubPr>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sSubPr>
                        <m:e>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𝑔</m:t>
                          </m:r>
                        </m:e>
                        <m:sub>
                          <m:r>
                            <a:rPr kumimoji="0" lang="es-CO" sz="1400" b="0" i="1" u="none" strike="noStrike" kern="1200" cap="none" spc="0" normalizeH="0" baseline="0" noProof="0" smtClean="0">
                              <a:ln>
                                <a:noFill/>
                              </a:ln>
                              <a:solidFill>
                                <a:schemeClr val="tx1"/>
                              </a:solidFill>
                              <a:effectLst/>
                              <a:uLnTx/>
                              <a:uFillTx/>
                              <a:latin typeface="Cambria Math"/>
                              <a:ea typeface="+mn-ea"/>
                            </a:rPr>
                            <m:t>𝑖</m:t>
                          </m:r>
                        </m:sub>
                      </m:sSub>
                      <m:r>
                        <a:rPr kumimoji="0" lang="es-CO" sz="1400" b="0" i="1" u="none" strike="noStrike" kern="1200" cap="none" spc="0" normalizeH="0" baseline="0" noProof="0" smtClean="0">
                          <a:ln>
                            <a:noFill/>
                          </a:ln>
                          <a:solidFill>
                            <a:schemeClr val="tx1"/>
                          </a:solidFill>
                          <a:effectLst/>
                          <a:uLnTx/>
                          <a:uFillTx/>
                          <a:latin typeface="Cambria Math"/>
                          <a:ea typeface="+mn-ea"/>
                        </a:rPr>
                        <m:t>:</m:t>
                      </m:r>
                      <m:r>
                        <a:rPr kumimoji="0" lang="es-CO" sz="1400" b="0" i="1" u="none" strike="noStrike" kern="1200" cap="none" spc="0" normalizeH="0" baseline="0" noProof="0" smtClean="0">
                          <a:ln>
                            <a:noFill/>
                          </a:ln>
                          <a:solidFill>
                            <a:schemeClr val="tx1"/>
                          </a:solidFill>
                          <a:effectLst/>
                          <a:uLnTx/>
                          <a:uFillTx/>
                          <a:latin typeface="Cambria Math"/>
                          <a:ea typeface="+mn-ea"/>
                        </a:rPr>
                        <m:t>𝑃𝑎𝑟</m:t>
                      </m:r>
                      <m:r>
                        <a:rPr kumimoji="0" lang="es-CO" sz="1400" b="0" i="1" u="none" strike="noStrike" kern="1200" cap="none" spc="0" normalizeH="0" baseline="0" noProof="0" smtClean="0">
                          <a:ln>
                            <a:noFill/>
                          </a:ln>
                          <a:solidFill>
                            <a:schemeClr val="tx1"/>
                          </a:solidFill>
                          <a:effectLst/>
                          <a:uLnTx/>
                          <a:uFillTx/>
                          <a:latin typeface="Cambria Math"/>
                          <a:ea typeface="+mn-ea"/>
                        </a:rPr>
                        <m:t>á</m:t>
                      </m:r>
                      <m:r>
                        <a:rPr kumimoji="0" lang="es-CO" sz="1400" b="0" i="1" u="none" strike="noStrike" kern="1200" cap="none" spc="0" normalizeH="0" baseline="0" noProof="0" smtClean="0">
                          <a:ln>
                            <a:noFill/>
                          </a:ln>
                          <a:solidFill>
                            <a:schemeClr val="tx1"/>
                          </a:solidFill>
                          <a:effectLst/>
                          <a:uLnTx/>
                          <a:uFillTx/>
                          <a:latin typeface="Cambria Math"/>
                          <a:ea typeface="+mn-ea"/>
                        </a:rPr>
                        <m:t>𝑚𝑒𝑡𝑟𝑜</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𝐺𝑎𝑛𝑎𝑛𝑐𝑖𝑎</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a:ea typeface="+mn-ea"/>
                        </a:rPr>
                        <m:t>𝑑𝑒</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a:ea typeface="+mn-ea"/>
                        </a:rPr>
                        <m:t>𝑐𝑎𝑑𝑎</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𝑝𝑟𝑜𝑦𝑒𝑐𝑡𝑜</m:t>
                      </m:r>
                      <m:r>
                        <a:rPr kumimoji="0" lang="es-CO" sz="1400" b="0" i="1" u="none" strike="noStrike" kern="1200" cap="none" spc="0" normalizeH="0" baseline="0" noProof="0" smtClean="0">
                          <a:ln>
                            <a:noFill/>
                          </a:ln>
                          <a:solidFill>
                            <a:schemeClr val="tx1"/>
                          </a:solidFill>
                          <a:effectLst/>
                          <a:uLnTx/>
                          <a:uFillTx/>
                          <a:latin typeface="Cambria Math"/>
                          <a:ea typeface="+mn-ea"/>
                        </a:rPr>
                        <m:t>.</m:t>
                      </m:r>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endParaRPr>
              </a:p>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152400" y="2481691"/>
                <a:ext cx="3693383" cy="566309"/>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52400" y="3273623"/>
                <a:ext cx="3429400"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sSub>
                        <m:sSubPr>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sSubPr>
                        <m:e>
                          <m:r>
                            <a:rPr kumimoji="0" lang="es-CO" sz="1400" b="0" i="1" u="none" strike="noStrike" kern="1200" cap="none" spc="0" normalizeH="0" baseline="0" noProof="0" smtClean="0">
                              <a:ln>
                                <a:noFill/>
                              </a:ln>
                              <a:solidFill>
                                <a:schemeClr val="tx1"/>
                              </a:solidFill>
                              <a:effectLst/>
                              <a:uLnTx/>
                              <a:uFillTx/>
                              <a:latin typeface="Cambria Math"/>
                              <a:ea typeface="+mn-ea"/>
                            </a:rPr>
                            <m:t>𝑥</m:t>
                          </m:r>
                        </m:e>
                        <m:sub>
                          <m:r>
                            <a:rPr kumimoji="0" lang="es-CO" sz="1400" b="0" i="1" u="none" strike="noStrike" kern="1200" cap="none" spc="0" normalizeH="0" baseline="0" noProof="0" smtClean="0">
                              <a:ln>
                                <a:noFill/>
                              </a:ln>
                              <a:solidFill>
                                <a:schemeClr val="tx1"/>
                              </a:solidFill>
                              <a:effectLst/>
                              <a:uLnTx/>
                              <a:uFillTx/>
                              <a:latin typeface="Cambria Math"/>
                              <a:ea typeface="+mn-ea"/>
                            </a:rPr>
                            <m:t>𝑖</m:t>
                          </m:r>
                        </m:sub>
                      </m:sSub>
                      <m:r>
                        <a:rPr kumimoji="0" lang="es-CO" sz="1400" b="0" i="1" u="none" strike="noStrike" kern="1200" cap="none" spc="0" normalizeH="0" baseline="0" noProof="0" smtClean="0">
                          <a:ln>
                            <a:noFill/>
                          </a:ln>
                          <a:solidFill>
                            <a:schemeClr val="tx1"/>
                          </a:solidFill>
                          <a:effectLst/>
                          <a:uLnTx/>
                          <a:uFillTx/>
                          <a:latin typeface="Cambria Math"/>
                          <a:ea typeface="+mn-ea"/>
                        </a:rPr>
                        <m:t>:</m:t>
                      </m:r>
                      <m:r>
                        <a:rPr kumimoji="0" lang="es-CO" sz="1400" b="0" i="1" u="none" strike="noStrike" kern="1200" cap="none" spc="0" normalizeH="0" baseline="0" noProof="0" smtClean="0">
                          <a:ln>
                            <a:noFill/>
                          </a:ln>
                          <a:solidFill>
                            <a:schemeClr val="tx1"/>
                          </a:solidFill>
                          <a:effectLst/>
                          <a:uLnTx/>
                          <a:uFillTx/>
                          <a:latin typeface="Cambria Math"/>
                          <a:ea typeface="+mn-ea"/>
                        </a:rPr>
                        <m:t>𝑣𝑎𝑟𝑖𝑎𝑏𝑙𝑒</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a:ea typeface="+mn-ea"/>
                        </a:rPr>
                        <m:t>𝐸𝑙</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𝑝𝑟𝑜𝑦𝑒𝑐𝑡𝑜</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a:ea typeface="+mn-ea"/>
                        </a:rPr>
                        <m:t>𝑠𝑒</m:t>
                      </m:r>
                      <m:r>
                        <a:rPr kumimoji="0" lang="es-CO" sz="1400" b="0" i="1" u="none" strike="noStrike" kern="1200" cap="none" spc="0" normalizeH="0" baseline="0" noProof="0" smtClean="0">
                          <a:ln>
                            <a:noFill/>
                          </a:ln>
                          <a:solidFill>
                            <a:schemeClr val="tx1"/>
                          </a:solidFill>
                          <a:effectLst/>
                          <a:uLnTx/>
                          <a:uFillTx/>
                          <a:latin typeface="Cambria Math"/>
                          <a:ea typeface="+mn-ea"/>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𝑒𝑠𝑐𝑜𝑔𝑒</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𝑜</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𝑛𝑜</m:t>
                      </m:r>
                      <m:r>
                        <a:rPr kumimoji="0" lang="es-CO" sz="1400" b="0" i="1" u="none" strike="noStrike" kern="1200" cap="none" spc="0" normalizeH="0" baseline="0" noProof="0" smtClean="0">
                          <a:ln>
                            <a:noFill/>
                          </a:ln>
                          <a:solidFill>
                            <a:schemeClr val="tx1"/>
                          </a:solidFill>
                          <a:effectLst/>
                          <a:uLnTx/>
                          <a:uFillTx/>
                          <a:latin typeface="Cambria Math"/>
                          <a:ea typeface="+mn-ea"/>
                        </a:rPr>
                        <m:t>.  </m:t>
                      </m:r>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152400" y="3273623"/>
                <a:ext cx="3429400" cy="307777"/>
              </a:xfrm>
              <a:prstGeom prst="rect">
                <a:avLst/>
              </a:prstGeom>
              <a:blipFill>
                <a:blip r:embed="rId3"/>
                <a:stretch>
                  <a:fillRect b="-5882"/>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01844" y="4109232"/>
                <a:ext cx="1999073" cy="615425"/>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𝑚𝑎𝑥𝑖𝑚𝑖𝑧𝑎𝑟</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 </m:t>
                      </m:r>
                      <m:nary>
                        <m:naryPr>
                          <m:chr m:val="∑"/>
                          <m:supHide m:val="on"/>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naryPr>
                        <m:sub>
                          <m:r>
                            <m:rPr>
                              <m:brk m:alnAt="7"/>
                            </m:rPr>
                            <a:rPr kumimoji="0" lang="es-CO" sz="1400" b="0" i="1" u="none" strike="noStrike" kern="1200" cap="none" spc="0" normalizeH="0" baseline="0" noProof="0" smtClean="0">
                              <a:ln>
                                <a:noFill/>
                              </a:ln>
                              <a:solidFill>
                                <a:schemeClr val="tx1"/>
                              </a:solidFill>
                              <a:effectLst/>
                              <a:uLnTx/>
                              <a:uFillTx/>
                              <a:latin typeface="Cambria Math"/>
                              <a:ea typeface="+mn-ea"/>
                            </a:rPr>
                            <m:t>𝑖</m:t>
                          </m:r>
                          <m:r>
                            <a:rPr kumimoji="0" lang="es-CO" sz="1400" b="0" i="1" u="none" strike="noStrike" kern="1200" cap="none" spc="0" normalizeH="0" baseline="0" noProof="0" smtClean="0">
                              <a:ln>
                                <a:noFill/>
                              </a:ln>
                              <a:solidFill>
                                <a:schemeClr val="tx1"/>
                              </a:solidFill>
                              <a:effectLst/>
                              <a:uLnTx/>
                              <a:uFillTx/>
                              <a:latin typeface="Cambria Math"/>
                              <a:ea typeface="+mn-ea"/>
                            </a:rPr>
                            <m:t>∈</m:t>
                          </m:r>
                          <m:r>
                            <a:rPr kumimoji="0" lang="es-CO" sz="1400" b="0" i="1" u="none" strike="noStrike" kern="1200" cap="none" spc="0" normalizeH="0" baseline="0" noProof="0" smtClean="0">
                              <a:ln>
                                <a:noFill/>
                              </a:ln>
                              <a:solidFill>
                                <a:schemeClr val="tx1"/>
                              </a:solidFill>
                              <a:effectLst/>
                              <a:uLnTx/>
                              <a:uFillTx/>
                              <a:latin typeface="Cambria Math"/>
                              <a:ea typeface="+mn-ea"/>
                            </a:rPr>
                            <m:t>𝑂</m:t>
                          </m:r>
                        </m:sub>
                        <m:sup/>
                        <m:e>
                          <m:sSub>
                            <m:sSubPr>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sSubPr>
                            <m:e>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𝑔</m:t>
                              </m:r>
                            </m:e>
                            <m:sub>
                              <m:r>
                                <a:rPr kumimoji="0" lang="es-CO" sz="1400" b="0" i="1" u="none" strike="noStrike" kern="1200" cap="none" spc="0" normalizeH="0" baseline="0" noProof="0" smtClean="0">
                                  <a:ln>
                                    <a:noFill/>
                                  </a:ln>
                                  <a:solidFill>
                                    <a:schemeClr val="tx1"/>
                                  </a:solidFill>
                                  <a:effectLst/>
                                  <a:uLnTx/>
                                  <a:uFillTx/>
                                  <a:latin typeface="Cambria Math"/>
                                  <a:ea typeface="+mn-ea"/>
                                </a:rPr>
                                <m:t>𝑖</m:t>
                              </m:r>
                            </m:sub>
                          </m:sSub>
                          <m:r>
                            <a:rPr kumimoji="0" lang="es-CO" sz="1400" b="0" i="1" u="none" strike="noStrike" kern="1200" cap="none" spc="0" normalizeH="0" baseline="0" noProof="0" smtClean="0">
                              <a:ln>
                                <a:noFill/>
                              </a:ln>
                              <a:solidFill>
                                <a:schemeClr val="tx1"/>
                              </a:solidFill>
                              <a:effectLst/>
                              <a:uLnTx/>
                              <a:uFillTx/>
                              <a:latin typeface="Cambria Math"/>
                              <a:ea typeface="+mn-ea"/>
                            </a:rPr>
                            <m:t>∗</m:t>
                          </m:r>
                          <m:sSub>
                            <m:sSubPr>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sSubPr>
                            <m:e>
                              <m:r>
                                <a:rPr kumimoji="0" lang="es-CO" sz="1400" b="0" i="1" u="none" strike="noStrike" kern="1200" cap="none" spc="0" normalizeH="0" baseline="0" noProof="0" smtClean="0">
                                  <a:ln>
                                    <a:noFill/>
                                  </a:ln>
                                  <a:solidFill>
                                    <a:schemeClr val="tx1"/>
                                  </a:solidFill>
                                  <a:effectLst/>
                                  <a:uLnTx/>
                                  <a:uFillTx/>
                                  <a:latin typeface="Cambria Math"/>
                                  <a:ea typeface="+mn-ea"/>
                                </a:rPr>
                                <m:t>𝑥</m:t>
                              </m:r>
                            </m:e>
                            <m:sub>
                              <m:r>
                                <a:rPr kumimoji="0" lang="es-CO" sz="1400" b="0" i="1" u="none" strike="noStrike" kern="1200" cap="none" spc="0" normalizeH="0" baseline="0" noProof="0" smtClean="0">
                                  <a:ln>
                                    <a:noFill/>
                                  </a:ln>
                                  <a:solidFill>
                                    <a:schemeClr val="tx1"/>
                                  </a:solidFill>
                                  <a:effectLst/>
                                  <a:uLnTx/>
                                  <a:uFillTx/>
                                  <a:latin typeface="Cambria Math"/>
                                  <a:ea typeface="+mn-ea"/>
                                </a:rPr>
                                <m:t>𝑖</m:t>
                              </m:r>
                            </m:sub>
                          </m:sSub>
                        </m:e>
                      </m:nary>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201844" y="4109232"/>
                <a:ext cx="1999073" cy="615425"/>
              </a:xfrm>
              <a:prstGeom prst="rect">
                <a:avLst/>
              </a:prstGeom>
              <a:blipFill>
                <a:blip r:embed="rId4"/>
                <a:stretch>
                  <a:fillRect t="-115842" r="-32927" b="-166337"/>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98831" y="2130366"/>
                <a:ext cx="3641959"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u="none" strike="noStrike" kern="1200" cap="none" spc="0" normalizeH="0" baseline="0" noProof="0" dirty="0">
                    <a:ln>
                      <a:noFill/>
                    </a:ln>
                    <a:solidFill>
                      <a:schemeClr val="tx1"/>
                    </a:solidFill>
                    <a:effectLst/>
                    <a:uLnTx/>
                    <a:uFillTx/>
                    <a:ea typeface="+mn-ea"/>
                    <a:cs typeface="Arial" pitchFamily="34" charset="0"/>
                  </a:rPr>
                  <a:t>P</a:t>
                </a:r>
                <a14:m>
                  <m:oMath xmlns:m="http://schemas.openxmlformats.org/officeDocument/2006/math">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m:t>
                    </m:r>
                    <m:d>
                      <m:dPr>
                        <m:begChr m:val="{"/>
                        <m:endChr m:val="}"/>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ctrlPr>
                      </m:dPr>
                      <m:e>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1,2,3,4,5</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t>,6,7,8</m:t>
                        </m:r>
                      </m:e>
                    </m:d>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  </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𝐶𝑜𝑛𝑗𝑢𝑛𝑡𝑜</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 </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𝑑𝑒</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 </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t>𝑃𝑟𝑜𝑦𝑒𝑐</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𝑡𝑜𝑠</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m:t>
                    </m:r>
                  </m:oMath>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198831" y="2130366"/>
                <a:ext cx="3641959" cy="307777"/>
              </a:xfrm>
              <a:prstGeom prst="rect">
                <a:avLst/>
              </a:prstGeom>
              <a:blipFill>
                <a:blip r:embed="rId5"/>
                <a:stretch>
                  <a:fillRect l="-503" b="-21569"/>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57200" y="5175775"/>
                <a:ext cx="988989" cy="615425"/>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nary>
                        <m:naryPr>
                          <m:chr m:val="∑"/>
                          <m:supHide m:val="on"/>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naryPr>
                        <m:sub>
                          <m:r>
                            <m:rPr>
                              <m:brk m:alnAt="7"/>
                            </m:rPr>
                            <a:rPr kumimoji="0" lang="es-CO" sz="1400" b="0" i="1" u="none" strike="noStrike" kern="1200" cap="none" spc="0" normalizeH="0" baseline="0" noProof="0" smtClean="0">
                              <a:ln>
                                <a:noFill/>
                              </a:ln>
                              <a:solidFill>
                                <a:schemeClr val="tx1"/>
                              </a:solidFill>
                              <a:effectLst/>
                              <a:uLnTx/>
                              <a:uFillTx/>
                              <a:latin typeface="Cambria Math"/>
                              <a:ea typeface="+mn-ea"/>
                            </a:rPr>
                            <m:t>𝑖</m:t>
                          </m:r>
                          <m:r>
                            <a:rPr kumimoji="0" lang="es-CO" sz="1400" b="0" i="1" u="none" strike="noStrike" kern="1200" cap="none" spc="0" normalizeH="0" baseline="0" noProof="0" smtClean="0">
                              <a:ln>
                                <a:noFill/>
                              </a:ln>
                              <a:solidFill>
                                <a:schemeClr val="tx1"/>
                              </a:solidFill>
                              <a:effectLst/>
                              <a:uLnTx/>
                              <a:uFillTx/>
                              <a:latin typeface="Cambria Math"/>
                              <a:ea typeface="+mn-ea"/>
                            </a:rPr>
                            <m:t>∈</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𝑃</m:t>
                          </m:r>
                        </m:sub>
                        <m:sup/>
                        <m:e>
                          <m:sSub>
                            <m:sSubPr>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sSubPr>
                            <m:e>
                              <m:r>
                                <a:rPr kumimoji="0" lang="es-CO" sz="1400" b="0" i="1" u="none" strike="noStrike" kern="1200" cap="none" spc="0" normalizeH="0" baseline="0" noProof="0" smtClean="0">
                                  <a:ln>
                                    <a:noFill/>
                                  </a:ln>
                                  <a:solidFill>
                                    <a:schemeClr val="tx1"/>
                                  </a:solidFill>
                                  <a:effectLst/>
                                  <a:uLnTx/>
                                  <a:uFillTx/>
                                  <a:latin typeface="Cambria Math"/>
                                  <a:ea typeface="+mn-ea"/>
                                </a:rPr>
                                <m:t>𝑥</m:t>
                              </m:r>
                            </m:e>
                            <m:sub>
                              <m:r>
                                <a:rPr kumimoji="0" lang="es-CO" sz="1400" b="0" i="1" u="none" strike="noStrike" kern="1200" cap="none" spc="0" normalizeH="0" baseline="0" noProof="0" smtClean="0">
                                  <a:ln>
                                    <a:noFill/>
                                  </a:ln>
                                  <a:solidFill>
                                    <a:schemeClr val="tx1"/>
                                  </a:solidFill>
                                  <a:effectLst/>
                                  <a:uLnTx/>
                                  <a:uFillTx/>
                                  <a:latin typeface="Cambria Math"/>
                                  <a:ea typeface="+mn-ea"/>
                                </a:rPr>
                                <m:t>𝑖</m:t>
                              </m:r>
                            </m:sub>
                          </m:sSub>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=2</m:t>
                          </m:r>
                        </m:e>
                      </m:nary>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457200" y="5175775"/>
                <a:ext cx="988989" cy="615425"/>
              </a:xfrm>
              <a:prstGeom prst="rect">
                <a:avLst/>
              </a:prstGeom>
              <a:blipFill>
                <a:blip r:embed="rId6"/>
                <a:stretch>
                  <a:fillRect l="-55556" t="-115842" r="-61728" b="-166337"/>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152400" y="3657600"/>
                <a:ext cx="1010725" cy="307777"/>
              </a:xfrm>
              <a:prstGeom prst="rect">
                <a:avLst/>
              </a:prstGeom>
            </p:spPr>
            <p:txBody>
              <a:bodyPr wrap="none">
                <a:spAutoFit/>
              </a:bodyPr>
              <a:lstStyle/>
              <a:p>
                <a:pPr>
                  <a:spcBef>
                    <a:spcPct val="20000"/>
                  </a:spcBef>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r>
                            <a:rPr lang="es-CO" sz="1400" i="1">
                              <a:latin typeface="Cambria Math"/>
                            </a:rPr>
                            <m:t>𝑥</m:t>
                          </m:r>
                        </m:e>
                        <m:sub>
                          <m:r>
                            <a:rPr lang="es-CO" sz="1400" i="1">
                              <a:latin typeface="Cambria Math"/>
                            </a:rPr>
                            <m:t>𝑖</m:t>
                          </m:r>
                        </m:sub>
                      </m:sSub>
                      <m:r>
                        <a:rPr lang="es-CO" sz="1400" i="1">
                          <a:latin typeface="Cambria Math"/>
                        </a:rPr>
                        <m:t>∈</m:t>
                      </m:r>
                      <m:d>
                        <m:dPr>
                          <m:begChr m:val="{"/>
                          <m:endChr m:val="}"/>
                          <m:ctrlPr>
                            <a:rPr lang="es-CO" sz="1400" i="1">
                              <a:latin typeface="Cambria Math" panose="02040503050406030204" pitchFamily="18" charset="0"/>
                            </a:rPr>
                          </m:ctrlPr>
                        </m:dPr>
                        <m:e>
                          <m:r>
                            <a:rPr lang="es-CO" sz="1400" i="1">
                              <a:latin typeface="Cambria Math"/>
                            </a:rPr>
                            <m:t>0,1</m:t>
                          </m:r>
                        </m:e>
                      </m:d>
                      <m:r>
                        <a:rPr lang="es-CO" sz="1400" i="1">
                          <a:latin typeface="Cambria Math"/>
                        </a:rPr>
                        <m:t>.</m:t>
                      </m:r>
                    </m:oMath>
                  </m:oMathPara>
                </a14:m>
                <a:endParaRPr lang="es-CO" sz="1400" dirty="0">
                  <a:latin typeface="Arial" pitchFamily="34" charset="0"/>
                  <a:cs typeface="Arial" pitchFamily="34" charset="0"/>
                </a:endParaRPr>
              </a:p>
            </p:txBody>
          </p:sp>
        </mc:Choice>
        <mc:Fallback>
          <p:sp>
            <p:nvSpPr>
              <p:cNvPr id="3" name="Rectangle 2"/>
              <p:cNvSpPr>
                <a:spLocks noRot="1" noChangeAspect="1" noMove="1" noResize="1" noEditPoints="1" noAdjustHandles="1" noChangeArrowheads="1" noChangeShapeType="1" noTextEdit="1"/>
              </p:cNvSpPr>
              <p:nvPr/>
            </p:nvSpPr>
            <p:spPr>
              <a:xfrm>
                <a:off x="152400" y="3657600"/>
                <a:ext cx="1010725" cy="307777"/>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214086" y="4869812"/>
                <a:ext cx="540020"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𝑠</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𝑎</m:t>
                      </m:r>
                      <m:r>
                        <a:rPr kumimoji="0" lang="es-CO" sz="1400" b="0" i="1" u="none" strike="noStrike" kern="1200" cap="none" spc="0" normalizeH="0" baseline="0" noProof="0" smtClean="0">
                          <a:ln>
                            <a:noFill/>
                          </a:ln>
                          <a:solidFill>
                            <a:schemeClr val="tx1"/>
                          </a:solidFill>
                          <a:effectLst/>
                          <a:uLnTx/>
                          <a:uFillTx/>
                          <a:latin typeface="Cambria Math"/>
                          <a:ea typeface="+mn-ea"/>
                          <a:cs typeface="Arial" pitchFamily="34" charset="0"/>
                        </a:rPr>
                        <m:t>:</m:t>
                      </m:r>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214086" y="4869812"/>
                <a:ext cx="540020" cy="307777"/>
              </a:xfrm>
              <a:prstGeom prst="rect">
                <a:avLst/>
              </a:prstGeom>
              <a:blipFill>
                <a:blip r:embed="rId8"/>
                <a:stretch>
                  <a:fillRect/>
                </a:stretch>
              </a:blipFill>
            </p:spPr>
            <p:txBody>
              <a:bodyPr/>
              <a:lstStyle/>
              <a:p>
                <a:r>
                  <a:rPr lang="es-CO">
                    <a:noFill/>
                  </a:rPr>
                  <a:t> </a:t>
                </a:r>
              </a:p>
            </p:txBody>
          </p:sp>
        </mc:Fallback>
      </mc:AlternateContent>
      <p:pic>
        <p:nvPicPr>
          <p:cNvPr id="15" name="Imagen 14">
            <a:extLst>
              <a:ext uri="{FF2B5EF4-FFF2-40B4-BE49-F238E27FC236}">
                <a16:creationId xmlns:a16="http://schemas.microsoft.com/office/drawing/2014/main" id="{32DCE9C5-63C2-6CDC-79A3-9795C49E3944}"/>
              </a:ext>
            </a:extLst>
          </p:cNvPr>
          <p:cNvPicPr>
            <a:picLocks noChangeAspect="1"/>
          </p:cNvPicPr>
          <p:nvPr/>
        </p:nvPicPr>
        <p:blipFill>
          <a:blip r:embed="rId9"/>
          <a:stretch>
            <a:fillRect/>
          </a:stretch>
        </p:blipFill>
        <p:spPr>
          <a:xfrm>
            <a:off x="5181600" y="2303331"/>
            <a:ext cx="3608565" cy="1981508"/>
          </a:xfrm>
          <a:prstGeom prst="rect">
            <a:avLst/>
          </a:prstGeom>
        </p:spPr>
      </p:pic>
      <p:sp>
        <p:nvSpPr>
          <p:cNvPr id="16" name="Rectangle 23">
            <a:extLst>
              <a:ext uri="{FF2B5EF4-FFF2-40B4-BE49-F238E27FC236}">
                <a16:creationId xmlns:a16="http://schemas.microsoft.com/office/drawing/2014/main" id="{E4618693-446F-B09F-2517-28F84D85414C}"/>
              </a:ext>
            </a:extLst>
          </p:cNvPr>
          <p:cNvSpPr/>
          <p:nvPr/>
        </p:nvSpPr>
        <p:spPr>
          <a:xfrm>
            <a:off x="7419199" y="2380740"/>
            <a:ext cx="353201" cy="388965"/>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1">
            <a:extLst>
              <a:ext uri="{FF2B5EF4-FFF2-40B4-BE49-F238E27FC236}">
                <a16:creationId xmlns:a16="http://schemas.microsoft.com/office/drawing/2014/main" id="{866E932E-0334-05DE-D814-09F3FEF66895}"/>
              </a:ext>
            </a:extLst>
          </p:cNvPr>
          <p:cNvSpPr txBox="1"/>
          <p:nvPr/>
        </p:nvSpPr>
        <p:spPr>
          <a:xfrm>
            <a:off x="4876800" y="4562035"/>
            <a:ext cx="3206327"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Resultados </a:t>
            </a: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sym typeface="Wingdings" panose="05000000000000000000" pitchFamily="2" charset="2"/>
              </a:rPr>
              <a:t> </a:t>
            </a: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Al final del archivo *.</a:t>
            </a:r>
            <a:r>
              <a:rPr kumimoji="0" lang="es-CO" sz="14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lst</a:t>
            </a: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t>
            </a:r>
          </a:p>
        </p:txBody>
      </p:sp>
      <p:pic>
        <p:nvPicPr>
          <p:cNvPr id="19" name="Imagen 18">
            <a:extLst>
              <a:ext uri="{FF2B5EF4-FFF2-40B4-BE49-F238E27FC236}">
                <a16:creationId xmlns:a16="http://schemas.microsoft.com/office/drawing/2014/main" id="{4B36BA51-9C34-DB39-9271-C64E16C53406}"/>
              </a:ext>
            </a:extLst>
          </p:cNvPr>
          <p:cNvPicPr>
            <a:picLocks noChangeAspect="1"/>
          </p:cNvPicPr>
          <p:nvPr/>
        </p:nvPicPr>
        <p:blipFill>
          <a:blip r:embed="rId10"/>
          <a:stretch>
            <a:fillRect/>
          </a:stretch>
        </p:blipFill>
        <p:spPr>
          <a:xfrm>
            <a:off x="4966734" y="4986848"/>
            <a:ext cx="4177266" cy="872562"/>
          </a:xfrm>
          <a:prstGeom prst="rect">
            <a:avLst/>
          </a:prstGeom>
        </p:spPr>
      </p:pic>
    </p:spTree>
    <p:extLst>
      <p:ext uri="{BB962C8B-B14F-4D97-AF65-F5344CB8AC3E}">
        <p14:creationId xmlns:p14="http://schemas.microsoft.com/office/powerpoint/2010/main" val="1114368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a:t>Características detalladas de</a:t>
            </a:r>
            <a:br>
              <a:rPr lang="es-CO" dirty="0"/>
            </a:br>
            <a:r>
              <a:rPr lang="es-CO" dirty="0"/>
              <a:t>GAMS</a:t>
            </a:r>
          </a:p>
        </p:txBody>
      </p:sp>
      <p:sp>
        <p:nvSpPr>
          <p:cNvPr id="3" name="Subtitle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265727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250" y="753294"/>
            <a:ext cx="8229600" cy="731490"/>
          </a:xfrm>
        </p:spPr>
        <p:txBody>
          <a:bodyPr/>
          <a:lstStyle/>
          <a:p>
            <a:r>
              <a:rPr lang="es-CO" b="1" dirty="0"/>
              <a:t>Sets</a:t>
            </a:r>
          </a:p>
        </p:txBody>
      </p:sp>
      <p:sp>
        <p:nvSpPr>
          <p:cNvPr id="5" name="Content Placeholder 4"/>
          <p:cNvSpPr>
            <a:spLocks noGrp="1"/>
          </p:cNvSpPr>
          <p:nvPr>
            <p:ph idx="1"/>
          </p:nvPr>
        </p:nvSpPr>
        <p:spPr/>
        <p:txBody>
          <a:bodyPr/>
          <a:lstStyle/>
          <a:p>
            <a:r>
              <a:rPr lang="es-CO" sz="2400" dirty="0"/>
              <a:t>Sets: representan los índices de las sumatorias, </a:t>
            </a:r>
            <a:r>
              <a:rPr lang="es-CO" sz="2400" dirty="0" err="1"/>
              <a:t>productorias</a:t>
            </a:r>
            <a:r>
              <a:rPr lang="es-CO" sz="2400" dirty="0"/>
              <a:t> o «para todos» para recorrer conjuntos.</a:t>
            </a:r>
          </a:p>
          <a:p>
            <a:endParaRPr lang="es-CO" sz="2400" dirty="0"/>
          </a:p>
          <a:p>
            <a:r>
              <a:rPr lang="es-CO" sz="2400" dirty="0"/>
              <a:t>Cinco elementos:</a:t>
            </a:r>
          </a:p>
          <a:p>
            <a:endParaRPr lang="es-CO" sz="2400" dirty="0"/>
          </a:p>
          <a:p>
            <a:r>
              <a:rPr lang="es-CO" sz="2400" dirty="0"/>
              <a:t>Crear un conjunto copia de otro:</a:t>
            </a:r>
          </a:p>
          <a:p>
            <a:endParaRPr lang="es-CO" sz="2400" dirty="0"/>
          </a:p>
          <a:p>
            <a:endParaRPr lang="es-CO"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s-CO" sz="2400" dirty="0"/>
          </a:p>
          <a:p>
            <a:endParaRPr lang="en-US" sz="2400" dirty="0"/>
          </a:p>
          <a:p>
            <a:pPr marL="457200" lvl="1" indent="0">
              <a:buNone/>
            </a:pPr>
            <a:endParaRPr lang="en-US" sz="2000" dirty="0"/>
          </a:p>
          <a:p>
            <a:pPr lvl="1"/>
            <a:endParaRPr lang="en-US" sz="2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217060"/>
            <a:ext cx="16287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787" y="2866572"/>
            <a:ext cx="31146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733800"/>
            <a:ext cx="19526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86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250" y="753294"/>
            <a:ext cx="8229600" cy="731490"/>
          </a:xfrm>
        </p:spPr>
        <p:txBody>
          <a:bodyPr/>
          <a:lstStyle/>
          <a:p>
            <a:r>
              <a:rPr lang="es-CO" b="1" dirty="0"/>
              <a:t>Escalares, Parámetros y Tablas</a:t>
            </a:r>
          </a:p>
        </p:txBody>
      </p:sp>
      <p:sp>
        <p:nvSpPr>
          <p:cNvPr id="5" name="Content Placeholder 4"/>
          <p:cNvSpPr>
            <a:spLocks noGrp="1"/>
          </p:cNvSpPr>
          <p:nvPr>
            <p:ph idx="1"/>
          </p:nvPr>
        </p:nvSpPr>
        <p:spPr/>
        <p:txBody>
          <a:bodyPr/>
          <a:lstStyle/>
          <a:p>
            <a:r>
              <a:rPr lang="es-CO" sz="2400" dirty="0"/>
              <a:t>Escalares:</a:t>
            </a:r>
          </a:p>
          <a:p>
            <a:endParaRPr lang="es-CO" sz="2400" dirty="0"/>
          </a:p>
          <a:p>
            <a:r>
              <a:rPr lang="es-CO" sz="2400" dirty="0"/>
              <a:t>Parámetros:</a:t>
            </a:r>
          </a:p>
          <a:p>
            <a:pPr lvl="1"/>
            <a:r>
              <a:rPr lang="es-CO" sz="2000" dirty="0"/>
              <a:t>Parámetro de 1 dimensión (un índice):</a:t>
            </a:r>
          </a:p>
          <a:p>
            <a:pPr lvl="1"/>
            <a:endParaRPr lang="es-CO" sz="2000" dirty="0"/>
          </a:p>
          <a:p>
            <a:pPr lvl="1"/>
            <a:r>
              <a:rPr lang="es-CO" sz="2000" dirty="0"/>
              <a:t>Parámetros de 2 o mas dimensiones:</a:t>
            </a:r>
          </a:p>
          <a:p>
            <a:pPr lvl="2"/>
            <a:r>
              <a:rPr lang="es-CO" sz="1600" dirty="0"/>
              <a:t>Forma 1:</a:t>
            </a:r>
          </a:p>
          <a:p>
            <a:pPr lvl="2"/>
            <a:endParaRPr lang="es-CO" sz="1600" dirty="0"/>
          </a:p>
          <a:p>
            <a:pPr lvl="2"/>
            <a:endParaRPr lang="es-CO" sz="1600" dirty="0"/>
          </a:p>
          <a:p>
            <a:pPr lvl="2"/>
            <a:r>
              <a:rPr lang="es-CO" sz="1600" dirty="0"/>
              <a:t>Forma 2:</a:t>
            </a:r>
          </a:p>
          <a:p>
            <a:pPr lvl="1"/>
            <a:endParaRPr lang="es-CO" sz="2000" dirty="0"/>
          </a:p>
          <a:p>
            <a:pPr lvl="1"/>
            <a:endParaRPr lang="es-CO" sz="2000" dirty="0"/>
          </a:p>
          <a:p>
            <a:endParaRPr lang="es-CO" sz="2400" dirty="0"/>
          </a:p>
          <a:p>
            <a:endParaRPr lang="es-CO" sz="2400" dirty="0"/>
          </a:p>
          <a:p>
            <a:endParaRPr lang="es-CO"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s-CO" sz="2400" dirty="0"/>
          </a:p>
          <a:p>
            <a:endParaRPr lang="en-US" sz="2400" dirty="0"/>
          </a:p>
          <a:p>
            <a:pPr marL="457200" lvl="1" indent="0">
              <a:buNone/>
            </a:pPr>
            <a:endParaRPr lang="en-US" sz="2000" dirty="0"/>
          </a:p>
          <a:p>
            <a:pPr lvl="1"/>
            <a:endParaRPr lang="en-US" sz="2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35299"/>
            <a:ext cx="2057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050" y="3213100"/>
            <a:ext cx="43243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Imagen 2">
            <a:extLst>
              <a:ext uri="{FF2B5EF4-FFF2-40B4-BE49-F238E27FC236}">
                <a16:creationId xmlns:a16="http://schemas.microsoft.com/office/drawing/2014/main" id="{8F1F05D9-4D7F-E37D-71A6-BB0FD3269965}"/>
              </a:ext>
            </a:extLst>
          </p:cNvPr>
          <p:cNvPicPr>
            <a:picLocks noChangeAspect="1"/>
          </p:cNvPicPr>
          <p:nvPr/>
        </p:nvPicPr>
        <p:blipFill>
          <a:blip r:embed="rId4"/>
          <a:stretch>
            <a:fillRect/>
          </a:stretch>
        </p:blipFill>
        <p:spPr>
          <a:xfrm>
            <a:off x="3034490" y="3886200"/>
            <a:ext cx="1289032" cy="943518"/>
          </a:xfrm>
          <a:prstGeom prst="rect">
            <a:avLst/>
          </a:prstGeom>
        </p:spPr>
      </p:pic>
      <p:pic>
        <p:nvPicPr>
          <p:cNvPr id="10" name="Imagen 9">
            <a:extLst>
              <a:ext uri="{FF2B5EF4-FFF2-40B4-BE49-F238E27FC236}">
                <a16:creationId xmlns:a16="http://schemas.microsoft.com/office/drawing/2014/main" id="{7415DFBA-4ECC-09DD-9AC0-6A5A5DE4C58D}"/>
              </a:ext>
            </a:extLst>
          </p:cNvPr>
          <p:cNvPicPr>
            <a:picLocks noChangeAspect="1"/>
          </p:cNvPicPr>
          <p:nvPr/>
        </p:nvPicPr>
        <p:blipFill>
          <a:blip r:embed="rId5"/>
          <a:stretch>
            <a:fillRect/>
          </a:stretch>
        </p:blipFill>
        <p:spPr>
          <a:xfrm>
            <a:off x="3033920" y="4876800"/>
            <a:ext cx="1501081" cy="1035468"/>
          </a:xfrm>
          <a:prstGeom prst="rect">
            <a:avLst/>
          </a:prstGeom>
        </p:spPr>
      </p:pic>
    </p:spTree>
    <p:extLst>
      <p:ext uri="{BB962C8B-B14F-4D97-AF65-F5344CB8AC3E}">
        <p14:creationId xmlns:p14="http://schemas.microsoft.com/office/powerpoint/2010/main" val="2914309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250" y="753294"/>
            <a:ext cx="8229600" cy="731490"/>
          </a:xfrm>
        </p:spPr>
        <p:txBody>
          <a:bodyPr/>
          <a:lstStyle/>
          <a:p>
            <a:r>
              <a:rPr lang="es-CO" b="1" dirty="0"/>
              <a:t>Escalares, Parámetros y Tablas</a:t>
            </a:r>
          </a:p>
        </p:txBody>
      </p:sp>
      <p:sp>
        <p:nvSpPr>
          <p:cNvPr id="5" name="Content Placeholder 4"/>
          <p:cNvSpPr>
            <a:spLocks noGrp="1"/>
          </p:cNvSpPr>
          <p:nvPr>
            <p:ph idx="1"/>
          </p:nvPr>
        </p:nvSpPr>
        <p:spPr/>
        <p:txBody>
          <a:bodyPr/>
          <a:lstStyle/>
          <a:p>
            <a:r>
              <a:rPr lang="es-CO" sz="2400" dirty="0"/>
              <a:t>Tablas (parámetro de 2 dimensiones) :</a:t>
            </a:r>
          </a:p>
          <a:p>
            <a:endParaRPr lang="es-CO" sz="2400" dirty="0"/>
          </a:p>
          <a:p>
            <a:endParaRPr lang="es-CO" sz="2400" dirty="0"/>
          </a:p>
          <a:p>
            <a:endParaRPr lang="es-CO"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s-CO" sz="2400" dirty="0"/>
          </a:p>
          <a:p>
            <a:endParaRPr lang="en-US" sz="2400" dirty="0"/>
          </a:p>
          <a:p>
            <a:pPr marL="457200" lvl="1" indent="0">
              <a:buNone/>
            </a:pPr>
            <a:endParaRPr lang="en-US" sz="2000" dirty="0"/>
          </a:p>
          <a:p>
            <a:pPr lvl="1"/>
            <a:endParaRPr lang="en-US" sz="2000" dirty="0"/>
          </a:p>
        </p:txBody>
      </p:sp>
      <mc:AlternateContent xmlns:mc="http://schemas.openxmlformats.org/markup-compatibility/2006" xmlns:a14="http://schemas.microsoft.com/office/drawing/2010/main">
        <mc:Choice Requires="a14">
          <p:sp>
            <p:nvSpPr>
              <p:cNvPr id="10" name="Rectangle 9"/>
              <p:cNvSpPr/>
              <p:nvPr/>
            </p:nvSpPr>
            <p:spPr>
              <a:xfrm>
                <a:off x="914400" y="2010242"/>
                <a:ext cx="1460143" cy="799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es-CO" i="1">
                              <a:latin typeface="Cambria Math" panose="02040503050406030204" pitchFamily="18" charset="0"/>
                            </a:rPr>
                          </m:ctrlPr>
                        </m:naryPr>
                        <m:sub>
                          <m:r>
                            <a:rPr lang="en-US" i="1">
                              <a:latin typeface="Cambria Math"/>
                            </a:rPr>
                            <m:t>𝑖</m:t>
                          </m:r>
                          <m:r>
                            <a:rPr lang="en-US" i="1">
                              <a:latin typeface="Cambria Math"/>
                            </a:rPr>
                            <m:t>∈</m:t>
                          </m:r>
                          <m:r>
                            <a:rPr lang="en-US" b="0" i="1" smtClean="0">
                              <a:latin typeface="Cambria Math"/>
                            </a:rPr>
                            <m:t>𝑃</m:t>
                          </m:r>
                        </m:sub>
                        <m:sup/>
                        <m:e>
                          <m:nary>
                            <m:naryPr>
                              <m:chr m:val="∑"/>
                              <m:limLoc m:val="undOvr"/>
                              <m:supHide m:val="on"/>
                              <m:ctrlPr>
                                <a:rPr lang="es-CO" i="1">
                                  <a:latin typeface="Cambria Math" panose="02040503050406030204" pitchFamily="18" charset="0"/>
                                </a:rPr>
                              </m:ctrlPr>
                            </m:naryPr>
                            <m:sub>
                              <m:r>
                                <a:rPr lang="en-US" i="1">
                                  <a:latin typeface="Cambria Math"/>
                                </a:rPr>
                                <m:t>𝑗</m:t>
                              </m:r>
                              <m:r>
                                <a:rPr lang="en-US" i="1">
                                  <a:latin typeface="Cambria Math"/>
                                </a:rPr>
                                <m:t>∈</m:t>
                              </m:r>
                              <m:r>
                                <a:rPr lang="en-US" b="0" i="1" smtClean="0">
                                  <a:latin typeface="Cambria Math"/>
                                </a:rPr>
                                <m:t>𝐵</m:t>
                              </m:r>
                            </m:sub>
                            <m:sup/>
                            <m:e>
                              <m:sSub>
                                <m:sSubPr>
                                  <m:ctrlPr>
                                    <a:rPr lang="es-CO" i="1">
                                      <a:latin typeface="Cambria Math" panose="02040503050406030204" pitchFamily="18" charset="0"/>
                                    </a:rPr>
                                  </m:ctrlPr>
                                </m:sSubPr>
                                <m:e>
                                  <m:r>
                                    <a:rPr lang="en-US" i="1">
                                      <a:latin typeface="Cambria Math"/>
                                    </a:rPr>
                                    <m:t>𝐶</m:t>
                                  </m:r>
                                </m:e>
                                <m:sub>
                                  <m:r>
                                    <a:rPr lang="en-US" i="1">
                                      <a:latin typeface="Cambria Math"/>
                                    </a:rPr>
                                    <m:t>𝑖𝑗</m:t>
                                  </m:r>
                                </m:sub>
                              </m:sSub>
                              <m:sSub>
                                <m:sSubPr>
                                  <m:ctrlPr>
                                    <a:rPr lang="es-CO" i="1">
                                      <a:latin typeface="Cambria Math" panose="02040503050406030204" pitchFamily="18" charset="0"/>
                                    </a:rPr>
                                  </m:ctrlPr>
                                </m:sSubPr>
                                <m:e>
                                  <m:r>
                                    <a:rPr lang="en-US" i="1">
                                      <a:latin typeface="Cambria Math"/>
                                    </a:rPr>
                                    <m:t>𝑋</m:t>
                                  </m:r>
                                </m:e>
                                <m:sub>
                                  <m:r>
                                    <a:rPr lang="en-US" i="1">
                                      <a:latin typeface="Cambria Math"/>
                                    </a:rPr>
                                    <m:t>𝑖𝑗</m:t>
                                  </m:r>
                                </m:sub>
                              </m:sSub>
                            </m:e>
                          </m:nary>
                        </m:e>
                      </m:nary>
                    </m:oMath>
                  </m:oMathPara>
                </a14:m>
                <a:endParaRPr lang="es-CO" dirty="0"/>
              </a:p>
            </p:txBody>
          </p:sp>
        </mc:Choice>
        <mc:Fallback xmlns="">
          <p:sp>
            <p:nvSpPr>
              <p:cNvPr id="10" name="Rectangle 9"/>
              <p:cNvSpPr>
                <a:spLocks noRot="1" noChangeAspect="1" noMove="1" noResize="1" noEditPoints="1" noAdjustHandles="1" noChangeArrowheads="1" noChangeShapeType="1" noTextEdit="1"/>
              </p:cNvSpPr>
              <p:nvPr/>
            </p:nvSpPr>
            <p:spPr>
              <a:xfrm>
                <a:off x="914400" y="2010242"/>
                <a:ext cx="1460143" cy="799771"/>
              </a:xfrm>
              <a:prstGeom prst="rect">
                <a:avLst/>
              </a:prstGeom>
              <a:blipFill rotWithShape="1">
                <a:blip r:embed="rId2"/>
                <a:stretch>
                  <a:fillRect r="-5833"/>
                </a:stretch>
              </a:blipFill>
            </p:spPr>
            <p:txBody>
              <a:bodyPr/>
              <a:lstStyle/>
              <a:p>
                <a:r>
                  <a:rPr lang="es-CO">
                    <a:noFill/>
                  </a:rPr>
                  <a:t> </a:t>
                </a:r>
              </a:p>
            </p:txBody>
          </p:sp>
        </mc:Fallback>
      </mc:AlternateContent>
      <p:cxnSp>
        <p:nvCxnSpPr>
          <p:cNvPr id="12" name="Straight Arrow Connector 11"/>
          <p:cNvCxnSpPr/>
          <p:nvPr/>
        </p:nvCxnSpPr>
        <p:spPr>
          <a:xfrm>
            <a:off x="2425700" y="2371165"/>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3873500" y="2175342"/>
                <a:ext cx="622478" cy="391646"/>
              </a:xfrm>
              <a:prstGeom prst="rect">
                <a:avLst/>
              </a:prstGeom>
            </p:spPr>
            <p:txBody>
              <a:bodyPr wrap="none">
                <a:spAutoFit/>
              </a:bodyPr>
              <a:lstStyle/>
              <a:p>
                <a14:m>
                  <m:oMath xmlns:m="http://schemas.openxmlformats.org/officeDocument/2006/math">
                    <m:sSub>
                      <m:sSubPr>
                        <m:ctrlPr>
                          <a:rPr lang="es-CO" i="1">
                            <a:latin typeface="Cambria Math" panose="02040503050406030204" pitchFamily="18" charset="0"/>
                          </a:rPr>
                        </m:ctrlPr>
                      </m:sSubPr>
                      <m:e>
                        <m:r>
                          <a:rPr lang="en-US" i="1">
                            <a:latin typeface="Cambria Math"/>
                          </a:rPr>
                          <m:t>𝐶</m:t>
                        </m:r>
                      </m:e>
                      <m:sub>
                        <m:r>
                          <a:rPr lang="en-US" i="1">
                            <a:latin typeface="Cambria Math"/>
                          </a:rPr>
                          <m:t>𝑖𝑗</m:t>
                        </m:r>
                      </m:sub>
                    </m:sSub>
                  </m:oMath>
                </a14:m>
                <a:r>
                  <a:rPr lang="es-CO" dirty="0"/>
                  <a:t> ?</a:t>
                </a:r>
              </a:p>
            </p:txBody>
          </p:sp>
        </mc:Choice>
        <mc:Fallback xmlns="">
          <p:sp>
            <p:nvSpPr>
              <p:cNvPr id="13" name="Rectangle 12"/>
              <p:cNvSpPr>
                <a:spLocks noRot="1" noChangeAspect="1" noMove="1" noResize="1" noEditPoints="1" noAdjustHandles="1" noChangeArrowheads="1" noChangeShapeType="1" noTextEdit="1"/>
              </p:cNvSpPr>
              <p:nvPr/>
            </p:nvSpPr>
            <p:spPr>
              <a:xfrm>
                <a:off x="3873500" y="2175342"/>
                <a:ext cx="622478" cy="391646"/>
              </a:xfrm>
              <a:prstGeom prst="rect">
                <a:avLst/>
              </a:prstGeom>
              <a:blipFill rotWithShape="1">
                <a:blip r:embed="rId3"/>
                <a:stretch>
                  <a:fillRect t="-6250" r="-16505" b="-20313"/>
                </a:stretch>
              </a:blipFill>
            </p:spPr>
            <p:txBody>
              <a:bodyPr/>
              <a:lstStyle/>
              <a:p>
                <a:r>
                  <a:rPr lang="es-CO">
                    <a:noFill/>
                  </a:rPr>
                  <a:t> </a:t>
                </a:r>
              </a:p>
            </p:txBody>
          </p:sp>
        </mc:Fallback>
      </mc:AlternateContent>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981200"/>
            <a:ext cx="41052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72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sz="2800" dirty="0"/>
              <a:t>Descargar de </a:t>
            </a:r>
            <a:r>
              <a:rPr lang="es-CO" sz="2800" dirty="0" err="1"/>
              <a:t>Sicua</a:t>
            </a:r>
            <a:r>
              <a:rPr lang="es-CO" sz="2800" dirty="0"/>
              <a:t> el archivo:</a:t>
            </a:r>
          </a:p>
          <a:p>
            <a:pPr lvl="1"/>
            <a:r>
              <a:rPr lang="es-CO" sz="2400" dirty="0"/>
              <a:t>ejemplo1.gms</a:t>
            </a:r>
          </a:p>
          <a:p>
            <a:endParaRPr lang="es-CO" sz="2800" dirty="0"/>
          </a:p>
          <a:p>
            <a:r>
              <a:rPr lang="es-CO" sz="2800" dirty="0"/>
              <a:t>Abrir “</a:t>
            </a:r>
            <a:r>
              <a:rPr lang="es-CO" sz="2800" dirty="0" err="1"/>
              <a:t>gamside</a:t>
            </a:r>
            <a:r>
              <a:rPr lang="es-CO" sz="2800" dirty="0"/>
              <a:t>”.</a:t>
            </a:r>
          </a:p>
        </p:txBody>
      </p:sp>
      <p:sp>
        <p:nvSpPr>
          <p:cNvPr id="4" name="Title 3"/>
          <p:cNvSpPr>
            <a:spLocks noGrp="1"/>
          </p:cNvSpPr>
          <p:nvPr>
            <p:ph type="title"/>
          </p:nvPr>
        </p:nvSpPr>
        <p:spPr/>
        <p:txBody>
          <a:bodyPr/>
          <a:lstStyle/>
          <a:p>
            <a:r>
              <a:rPr lang="es-CO" dirty="0"/>
              <a:t>Generalidades</a:t>
            </a:r>
          </a:p>
        </p:txBody>
      </p:sp>
      <p:pic>
        <p:nvPicPr>
          <p:cNvPr id="2" name="Imagen 1">
            <a:extLst>
              <a:ext uri="{FF2B5EF4-FFF2-40B4-BE49-F238E27FC236}">
                <a16:creationId xmlns:a16="http://schemas.microsoft.com/office/drawing/2014/main" id="{89C96235-76B8-4EDB-BE06-ADE146341B6C}"/>
              </a:ext>
            </a:extLst>
          </p:cNvPr>
          <p:cNvPicPr>
            <a:picLocks noChangeAspect="1"/>
          </p:cNvPicPr>
          <p:nvPr/>
        </p:nvPicPr>
        <p:blipFill>
          <a:blip r:embed="rId2"/>
          <a:stretch>
            <a:fillRect/>
          </a:stretch>
        </p:blipFill>
        <p:spPr>
          <a:xfrm>
            <a:off x="4662929" y="3276600"/>
            <a:ext cx="2893438" cy="3067542"/>
          </a:xfrm>
          <a:prstGeom prst="rect">
            <a:avLst/>
          </a:prstGeom>
        </p:spPr>
      </p:pic>
      <p:sp>
        <p:nvSpPr>
          <p:cNvPr id="6" name="Rectangle 5">
            <a:extLst>
              <a:ext uri="{FF2B5EF4-FFF2-40B4-BE49-F238E27FC236}">
                <a16:creationId xmlns:a16="http://schemas.microsoft.com/office/drawing/2014/main" id="{79EED9D7-F005-444E-ACE3-ED00E360F936}"/>
              </a:ext>
            </a:extLst>
          </p:cNvPr>
          <p:cNvSpPr/>
          <p:nvPr/>
        </p:nvSpPr>
        <p:spPr>
          <a:xfrm>
            <a:off x="4572000" y="3872552"/>
            <a:ext cx="3048000" cy="6858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305780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err="1"/>
              <a:t>Declaración</a:t>
            </a:r>
            <a:r>
              <a:rPr lang="en-US" sz="2800" dirty="0"/>
              <a:t>:</a:t>
            </a:r>
          </a:p>
          <a:p>
            <a:pPr marL="0" indent="0">
              <a:buNone/>
            </a:pPr>
            <a:endParaRPr lang="en-US" sz="2800" dirty="0"/>
          </a:p>
          <a:p>
            <a:r>
              <a:rPr lang="en-US" sz="2800" dirty="0"/>
              <a:t>Variable types: </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4" name="Title 3"/>
          <p:cNvSpPr>
            <a:spLocks noGrp="1"/>
          </p:cNvSpPr>
          <p:nvPr>
            <p:ph type="title"/>
          </p:nvPr>
        </p:nvSpPr>
        <p:spPr/>
        <p:txBody>
          <a:bodyPr/>
          <a:lstStyle/>
          <a:p>
            <a:r>
              <a:rPr lang="en-US" b="1" dirty="0"/>
              <a:t>Variables</a:t>
            </a:r>
            <a:endParaRPr lang="es-CO" b="1" dirty="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3124200"/>
            <a:ext cx="7977187" cy="235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1660480"/>
            <a:ext cx="43243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650" y="2159000"/>
            <a:ext cx="14573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319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s-CO" dirty="0"/>
              <a:t>Visualización de las variables:</a:t>
            </a:r>
          </a:p>
        </p:txBody>
      </p:sp>
      <p:sp>
        <p:nvSpPr>
          <p:cNvPr id="4" name="Title 3"/>
          <p:cNvSpPr>
            <a:spLocks noGrp="1"/>
          </p:cNvSpPr>
          <p:nvPr>
            <p:ph type="title"/>
          </p:nvPr>
        </p:nvSpPr>
        <p:spPr/>
        <p:txBody>
          <a:bodyPr/>
          <a:lstStyle/>
          <a:p>
            <a:r>
              <a:rPr lang="en-US" b="1" dirty="0"/>
              <a:t>Variables</a:t>
            </a:r>
            <a:endParaRPr lang="es-CO" b="1"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296" y="3609975"/>
            <a:ext cx="990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95600" y="2819400"/>
            <a:ext cx="234360" cy="824841"/>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t>
            </a:r>
          </a:p>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lang="en-US" sz="1400" dirty="0">
                <a:latin typeface="Arial" pitchFamily="34" charset="0"/>
                <a:cs typeface="Arial" pitchFamily="34" charset="0"/>
              </a:rPr>
              <a:t>.</a:t>
            </a:r>
          </a:p>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352" y="2083989"/>
            <a:ext cx="43624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104" y="4697104"/>
            <a:ext cx="60007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174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3924300"/>
            <a:ext cx="2095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480" y="2127912"/>
            <a:ext cx="51816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p:txBody>
          <a:bodyPr/>
          <a:lstStyle/>
          <a:p>
            <a:r>
              <a:rPr lang="en-US" sz="2800" dirty="0" err="1"/>
              <a:t>Declaración</a:t>
            </a:r>
            <a:r>
              <a:rPr lang="en-US" sz="2800" dirty="0"/>
              <a:t> and </a:t>
            </a:r>
            <a:r>
              <a:rPr lang="en-US" sz="2800" dirty="0" err="1"/>
              <a:t>definición</a:t>
            </a:r>
            <a:r>
              <a:rPr lang="en-US" sz="2800" dirty="0"/>
              <a:t>:</a:t>
            </a:r>
          </a:p>
          <a:p>
            <a:pPr marL="0" indent="0">
              <a:buNone/>
            </a:pPr>
            <a:endParaRPr lang="en-US" sz="2800" dirty="0"/>
          </a:p>
          <a:p>
            <a:pPr marL="0" indent="0">
              <a:buNone/>
            </a:pPr>
            <a:endParaRPr lang="en-US" sz="2800" dirty="0"/>
          </a:p>
          <a:p>
            <a:endParaRPr lang="en-US" sz="2800" dirty="0"/>
          </a:p>
          <a:p>
            <a:endParaRPr lang="en-US" sz="2800" dirty="0"/>
          </a:p>
          <a:p>
            <a:endParaRPr lang="en-US" sz="2800" dirty="0"/>
          </a:p>
          <a:p>
            <a:r>
              <a:rPr lang="en-US" sz="2800" dirty="0" err="1"/>
              <a:t>Operadores</a:t>
            </a:r>
            <a:r>
              <a:rPr lang="en-US" sz="2800" dirty="0"/>
              <a:t> </a:t>
            </a:r>
            <a:r>
              <a:rPr lang="en-US" sz="2800" dirty="0" err="1"/>
              <a:t>relacionales</a:t>
            </a:r>
            <a:r>
              <a:rPr lang="en-US" sz="2800" dirty="0"/>
              <a:t>: </a:t>
            </a:r>
            <a:r>
              <a:rPr lang="en-US" sz="2000" dirty="0"/>
              <a:t>=e=equal</a:t>
            </a:r>
          </a:p>
          <a:p>
            <a:pPr marL="0" indent="0">
              <a:buNone/>
            </a:pPr>
            <a:r>
              <a:rPr lang="en-US" sz="2000" dirty="0"/>
              <a:t>		   	          	           =g=greater than or equal to</a:t>
            </a:r>
          </a:p>
          <a:p>
            <a:pPr marL="0" indent="0">
              <a:buNone/>
            </a:pPr>
            <a:r>
              <a:rPr lang="en-US" sz="2000" dirty="0"/>
              <a:t>	                          		            =l=less than or equal to</a:t>
            </a:r>
          </a:p>
          <a:p>
            <a:pPr marL="0" indent="0">
              <a:buNone/>
            </a:pPr>
            <a:endParaRPr lang="en-US" sz="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4" name="Title 3"/>
          <p:cNvSpPr>
            <a:spLocks noGrp="1"/>
          </p:cNvSpPr>
          <p:nvPr>
            <p:ph type="title"/>
          </p:nvPr>
        </p:nvSpPr>
        <p:spPr/>
        <p:txBody>
          <a:bodyPr/>
          <a:lstStyle/>
          <a:p>
            <a:r>
              <a:rPr lang="en-US" b="1" dirty="0" err="1"/>
              <a:t>Ecuaciones</a:t>
            </a:r>
            <a:endParaRPr lang="es-CO" b="1" dirty="0"/>
          </a:p>
        </p:txBody>
      </p:sp>
      <p:sp>
        <p:nvSpPr>
          <p:cNvPr id="3" name="Right Brace 2"/>
          <p:cNvSpPr/>
          <p:nvPr/>
        </p:nvSpPr>
        <p:spPr>
          <a:xfrm>
            <a:off x="6172200" y="2124075"/>
            <a:ext cx="304800" cy="7667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6" name="TextBox 5"/>
          <p:cNvSpPr txBox="1"/>
          <p:nvPr/>
        </p:nvSpPr>
        <p:spPr>
          <a:xfrm>
            <a:off x="7467600" y="2353567"/>
            <a:ext cx="1319592"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Declaraciones</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2" name="TextBox 11"/>
          <p:cNvSpPr txBox="1"/>
          <p:nvPr/>
        </p:nvSpPr>
        <p:spPr>
          <a:xfrm>
            <a:off x="7512967" y="3219031"/>
            <a:ext cx="1160895"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Definiciones</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Right Brace 8"/>
          <p:cNvSpPr/>
          <p:nvPr/>
        </p:nvSpPr>
        <p:spPr>
          <a:xfrm>
            <a:off x="7143265" y="3121223"/>
            <a:ext cx="324335" cy="5363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14" name="Imagen 13">
            <a:extLst>
              <a:ext uri="{FF2B5EF4-FFF2-40B4-BE49-F238E27FC236}">
                <a16:creationId xmlns:a16="http://schemas.microsoft.com/office/drawing/2014/main" id="{10D36121-2DC1-C29B-F0FB-23F23BBB2E69}"/>
              </a:ext>
            </a:extLst>
          </p:cNvPr>
          <p:cNvPicPr>
            <a:picLocks noChangeAspect="1"/>
          </p:cNvPicPr>
          <p:nvPr/>
        </p:nvPicPr>
        <p:blipFill>
          <a:blip r:embed="rId5"/>
          <a:stretch>
            <a:fillRect/>
          </a:stretch>
        </p:blipFill>
        <p:spPr>
          <a:xfrm>
            <a:off x="1789196" y="2099734"/>
            <a:ext cx="5168884" cy="1523205"/>
          </a:xfrm>
          <a:prstGeom prst="rect">
            <a:avLst/>
          </a:prstGeom>
        </p:spPr>
      </p:pic>
      <p:sp>
        <p:nvSpPr>
          <p:cNvPr id="15" name="Right Brace 8">
            <a:extLst>
              <a:ext uri="{FF2B5EF4-FFF2-40B4-BE49-F238E27FC236}">
                <a16:creationId xmlns:a16="http://schemas.microsoft.com/office/drawing/2014/main" id="{45F4150A-F327-2FD5-4993-8F9A10BAFE46}"/>
              </a:ext>
            </a:extLst>
          </p:cNvPr>
          <p:cNvSpPr/>
          <p:nvPr/>
        </p:nvSpPr>
        <p:spPr>
          <a:xfrm>
            <a:off x="7162800" y="2259495"/>
            <a:ext cx="324335" cy="5363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6" name="Rectángulo 15">
            <a:extLst>
              <a:ext uri="{FF2B5EF4-FFF2-40B4-BE49-F238E27FC236}">
                <a16:creationId xmlns:a16="http://schemas.microsoft.com/office/drawing/2014/main" id="{CA76845E-1B48-5330-D25B-1CDB4A1E6928}"/>
              </a:ext>
            </a:extLst>
          </p:cNvPr>
          <p:cNvSpPr/>
          <p:nvPr/>
        </p:nvSpPr>
        <p:spPr>
          <a:xfrm>
            <a:off x="4365950" y="3829050"/>
            <a:ext cx="26670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29914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err="1"/>
              <a:t>Comentario</a:t>
            </a:r>
            <a:r>
              <a:rPr lang="en-US" sz="2800" dirty="0"/>
              <a:t> simple:</a:t>
            </a:r>
          </a:p>
          <a:p>
            <a:pPr lvl="1"/>
            <a:endParaRPr lang="en-US" sz="2400" dirty="0"/>
          </a:p>
          <a:p>
            <a:pPr lvl="1"/>
            <a:endParaRPr lang="en-US" sz="2400" dirty="0"/>
          </a:p>
          <a:p>
            <a:pPr lvl="1"/>
            <a:endParaRPr lang="en-US" sz="2400" dirty="0"/>
          </a:p>
          <a:p>
            <a:pPr lvl="1"/>
            <a:endParaRPr lang="en-US" sz="2400" dirty="0"/>
          </a:p>
          <a:p>
            <a:pPr lvl="1"/>
            <a:endParaRPr lang="en-US" sz="24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4" name="Title 3"/>
          <p:cNvSpPr>
            <a:spLocks noGrp="1"/>
          </p:cNvSpPr>
          <p:nvPr>
            <p:ph type="title"/>
          </p:nvPr>
        </p:nvSpPr>
        <p:spPr/>
        <p:txBody>
          <a:bodyPr/>
          <a:lstStyle/>
          <a:p>
            <a:r>
              <a:rPr lang="en-US" b="1" dirty="0"/>
              <a:t>Tips </a:t>
            </a:r>
            <a:r>
              <a:rPr lang="en-US" b="1" dirty="0" err="1"/>
              <a:t>adicionales</a:t>
            </a:r>
            <a:endParaRPr lang="es-CO" b="1" dirty="0"/>
          </a:p>
        </p:txBody>
      </p:sp>
      <p:pic>
        <p:nvPicPr>
          <p:cNvPr id="6" name="Imagen 5">
            <a:extLst>
              <a:ext uri="{FF2B5EF4-FFF2-40B4-BE49-F238E27FC236}">
                <a16:creationId xmlns:a16="http://schemas.microsoft.com/office/drawing/2014/main" id="{F226199E-20C9-5A74-A5A5-5E2570434F0F}"/>
              </a:ext>
            </a:extLst>
          </p:cNvPr>
          <p:cNvPicPr>
            <a:picLocks noChangeAspect="1"/>
          </p:cNvPicPr>
          <p:nvPr/>
        </p:nvPicPr>
        <p:blipFill>
          <a:blip r:embed="rId2"/>
          <a:stretch>
            <a:fillRect/>
          </a:stretch>
        </p:blipFill>
        <p:spPr>
          <a:xfrm>
            <a:off x="2083363" y="2362200"/>
            <a:ext cx="4977273" cy="1587269"/>
          </a:xfrm>
          <a:prstGeom prst="rect">
            <a:avLst/>
          </a:prstGeom>
        </p:spPr>
      </p:pic>
    </p:spTree>
    <p:extLst>
      <p:ext uri="{BB962C8B-B14F-4D97-AF65-F5344CB8AC3E}">
        <p14:creationId xmlns:p14="http://schemas.microsoft.com/office/powerpoint/2010/main" val="1943234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err="1"/>
              <a:t>Comentario</a:t>
            </a:r>
            <a:r>
              <a:rPr lang="en-US" sz="2800" dirty="0"/>
              <a:t> de un </a:t>
            </a:r>
            <a:r>
              <a:rPr lang="es-CO" sz="2800" dirty="0"/>
              <a:t>fragmento de código:</a:t>
            </a:r>
          </a:p>
          <a:p>
            <a:pPr lvl="1"/>
            <a:endParaRPr lang="en-US" sz="2400" dirty="0"/>
          </a:p>
          <a:p>
            <a:pPr lvl="1"/>
            <a:endParaRPr lang="en-US" sz="24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4" name="Title 3"/>
          <p:cNvSpPr>
            <a:spLocks noGrp="1"/>
          </p:cNvSpPr>
          <p:nvPr>
            <p:ph type="title"/>
          </p:nvPr>
        </p:nvSpPr>
        <p:spPr/>
        <p:txBody>
          <a:bodyPr/>
          <a:lstStyle/>
          <a:p>
            <a:r>
              <a:rPr lang="en-US" b="1" dirty="0"/>
              <a:t>Tips </a:t>
            </a:r>
            <a:r>
              <a:rPr lang="en-US" b="1" dirty="0" err="1"/>
              <a:t>adicionales</a:t>
            </a:r>
            <a:endParaRPr lang="es-CO" b="1" dirty="0"/>
          </a:p>
        </p:txBody>
      </p:sp>
      <p:pic>
        <p:nvPicPr>
          <p:cNvPr id="6" name="Imagen 5">
            <a:extLst>
              <a:ext uri="{FF2B5EF4-FFF2-40B4-BE49-F238E27FC236}">
                <a16:creationId xmlns:a16="http://schemas.microsoft.com/office/drawing/2014/main" id="{E8E012D0-D4E2-B8E0-4BE7-FAA8870A1D3A}"/>
              </a:ext>
            </a:extLst>
          </p:cNvPr>
          <p:cNvPicPr>
            <a:picLocks noChangeAspect="1"/>
          </p:cNvPicPr>
          <p:nvPr/>
        </p:nvPicPr>
        <p:blipFill>
          <a:blip r:embed="rId2"/>
          <a:stretch>
            <a:fillRect/>
          </a:stretch>
        </p:blipFill>
        <p:spPr>
          <a:xfrm>
            <a:off x="1524000" y="2209800"/>
            <a:ext cx="5285211" cy="4129493"/>
          </a:xfrm>
          <a:prstGeom prst="rect">
            <a:avLst/>
          </a:prstGeom>
        </p:spPr>
      </p:pic>
    </p:spTree>
    <p:extLst>
      <p:ext uri="{BB962C8B-B14F-4D97-AF65-F5344CB8AC3E}">
        <p14:creationId xmlns:p14="http://schemas.microsoft.com/office/powerpoint/2010/main" val="3116570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a:t>Es possible </a:t>
            </a:r>
            <a:r>
              <a:rPr lang="en-US" sz="2800" dirty="0" err="1"/>
              <a:t>chequear</a:t>
            </a:r>
            <a:r>
              <a:rPr lang="en-US" sz="2800" dirty="0"/>
              <a:t> </a:t>
            </a:r>
            <a:r>
              <a:rPr lang="en-US" sz="2800" dirty="0" err="1"/>
              <a:t>todos</a:t>
            </a:r>
            <a:r>
              <a:rPr lang="en-US" sz="2800" dirty="0"/>
              <a:t> mis conjuntos y </a:t>
            </a:r>
            <a:r>
              <a:rPr lang="en-US" sz="2800" dirty="0" err="1"/>
              <a:t>parámetros</a:t>
            </a:r>
            <a:r>
              <a:rPr lang="en-US" sz="2800" dirty="0"/>
              <a:t> sin resolver el </a:t>
            </a:r>
            <a:r>
              <a:rPr lang="en-US" sz="2800" dirty="0" err="1"/>
              <a:t>modelo</a:t>
            </a:r>
            <a:r>
              <a:rPr lang="es-CO" sz="2800" dirty="0"/>
              <a:t>:</a:t>
            </a:r>
          </a:p>
          <a:p>
            <a:pPr lvl="1"/>
            <a:endParaRPr lang="en-US" sz="2400" dirty="0"/>
          </a:p>
          <a:p>
            <a:pPr lvl="1"/>
            <a:endParaRPr lang="en-US" sz="24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4" name="Title 3"/>
          <p:cNvSpPr>
            <a:spLocks noGrp="1"/>
          </p:cNvSpPr>
          <p:nvPr>
            <p:ph type="title"/>
          </p:nvPr>
        </p:nvSpPr>
        <p:spPr/>
        <p:txBody>
          <a:bodyPr/>
          <a:lstStyle/>
          <a:p>
            <a:r>
              <a:rPr lang="en-US" b="1" dirty="0"/>
              <a:t>Tips </a:t>
            </a:r>
            <a:r>
              <a:rPr lang="en-US" b="1" dirty="0" err="1"/>
              <a:t>adicionales</a:t>
            </a:r>
            <a:endParaRPr lang="es-CO" b="1" dirty="0"/>
          </a:p>
        </p:txBody>
      </p:sp>
      <p:pic>
        <p:nvPicPr>
          <p:cNvPr id="7" name="Imagen 6">
            <a:extLst>
              <a:ext uri="{FF2B5EF4-FFF2-40B4-BE49-F238E27FC236}">
                <a16:creationId xmlns:a16="http://schemas.microsoft.com/office/drawing/2014/main" id="{FEB46C4F-3A98-546B-0B1B-8DBF0E58E98E}"/>
              </a:ext>
            </a:extLst>
          </p:cNvPr>
          <p:cNvPicPr>
            <a:picLocks noChangeAspect="1"/>
          </p:cNvPicPr>
          <p:nvPr/>
        </p:nvPicPr>
        <p:blipFill>
          <a:blip r:embed="rId2"/>
          <a:stretch>
            <a:fillRect/>
          </a:stretch>
        </p:blipFill>
        <p:spPr>
          <a:xfrm>
            <a:off x="533400" y="2644337"/>
            <a:ext cx="4194763" cy="3733800"/>
          </a:xfrm>
          <a:prstGeom prst="rect">
            <a:avLst/>
          </a:prstGeom>
        </p:spPr>
      </p:pic>
      <p:pic>
        <p:nvPicPr>
          <p:cNvPr id="9" name="Imagen 8">
            <a:extLst>
              <a:ext uri="{FF2B5EF4-FFF2-40B4-BE49-F238E27FC236}">
                <a16:creationId xmlns:a16="http://schemas.microsoft.com/office/drawing/2014/main" id="{79492C9B-D0D4-08CE-F0F5-91DBE8D8E53E}"/>
              </a:ext>
            </a:extLst>
          </p:cNvPr>
          <p:cNvPicPr>
            <a:picLocks noChangeAspect="1"/>
          </p:cNvPicPr>
          <p:nvPr/>
        </p:nvPicPr>
        <p:blipFill>
          <a:blip r:embed="rId3"/>
          <a:stretch>
            <a:fillRect/>
          </a:stretch>
        </p:blipFill>
        <p:spPr>
          <a:xfrm>
            <a:off x="5023669" y="3581400"/>
            <a:ext cx="3767674" cy="1241885"/>
          </a:xfrm>
          <a:prstGeom prst="rect">
            <a:avLst/>
          </a:prstGeom>
        </p:spPr>
      </p:pic>
    </p:spTree>
    <p:extLst>
      <p:ext uri="{BB962C8B-B14F-4D97-AF65-F5344CB8AC3E}">
        <p14:creationId xmlns:p14="http://schemas.microsoft.com/office/powerpoint/2010/main" val="1260826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err="1"/>
              <a:t>Ejercicios</a:t>
            </a:r>
            <a:r>
              <a:rPr lang="en-US" sz="2800" dirty="0"/>
              <a:t>:</a:t>
            </a:r>
          </a:p>
          <a:p>
            <a:pPr lvl="1"/>
            <a:r>
              <a:rPr lang="en-US" sz="2000" dirty="0" err="1"/>
              <a:t>Implemente</a:t>
            </a:r>
            <a:r>
              <a:rPr lang="en-US" sz="2000" dirty="0"/>
              <a:t> la </a:t>
            </a:r>
            <a:r>
              <a:rPr lang="en-US" sz="2000" dirty="0" err="1"/>
              <a:t>siguiente</a:t>
            </a:r>
            <a:r>
              <a:rPr lang="en-US" sz="2000" dirty="0"/>
              <a:t> </a:t>
            </a:r>
            <a:r>
              <a:rPr lang="en-US" sz="2000" dirty="0" err="1"/>
              <a:t>tabla</a:t>
            </a:r>
            <a:r>
              <a:rPr lang="en-US" sz="2000" dirty="0"/>
              <a:t> </a:t>
            </a:r>
            <a:r>
              <a:rPr lang="en-US" sz="2000" dirty="0" err="1"/>
              <a:t>usando</a:t>
            </a:r>
            <a:r>
              <a:rPr lang="en-US" sz="2000" dirty="0"/>
              <a:t> dos </a:t>
            </a:r>
            <a:r>
              <a:rPr lang="en-US" sz="2000" dirty="0" err="1"/>
              <a:t>métodos</a:t>
            </a:r>
            <a:r>
              <a:rPr lang="en-US" sz="2000" dirty="0"/>
              <a:t> </a:t>
            </a:r>
            <a:r>
              <a:rPr lang="en-US" sz="2000" dirty="0" err="1"/>
              <a:t>distintos</a:t>
            </a:r>
            <a:r>
              <a:rPr lang="en-US" sz="2000" dirty="0"/>
              <a:t>: el </a:t>
            </a:r>
            <a:r>
              <a:rPr lang="en-US" sz="2000" dirty="0" err="1"/>
              <a:t>método</a:t>
            </a:r>
            <a:r>
              <a:rPr lang="en-US" sz="2000" dirty="0"/>
              <a:t> “table” y el </a:t>
            </a:r>
            <a:r>
              <a:rPr lang="en-US" sz="2000" dirty="0" err="1"/>
              <a:t>método</a:t>
            </a:r>
            <a:r>
              <a:rPr lang="en-US" sz="2000" dirty="0"/>
              <a:t> “parameter”.</a:t>
            </a:r>
          </a:p>
          <a:p>
            <a:pPr lvl="1"/>
            <a:endParaRPr lang="en-US" sz="2000" dirty="0"/>
          </a:p>
          <a:p>
            <a:pPr lvl="1"/>
            <a:endParaRPr lang="en-US" sz="2000" dirty="0"/>
          </a:p>
          <a:p>
            <a:pPr lvl="1"/>
            <a:endParaRPr lang="en-US" sz="2000" dirty="0"/>
          </a:p>
          <a:p>
            <a:pPr lvl="1"/>
            <a:r>
              <a:rPr lang="en-US" sz="2000" dirty="0" err="1"/>
              <a:t>Implemente</a:t>
            </a:r>
            <a:r>
              <a:rPr lang="en-US" sz="2000" dirty="0"/>
              <a:t> la </a:t>
            </a:r>
            <a:r>
              <a:rPr lang="en-US" sz="2000" dirty="0" err="1"/>
              <a:t>siguiente</a:t>
            </a:r>
            <a:r>
              <a:rPr lang="en-US" sz="2000" dirty="0"/>
              <a:t> </a:t>
            </a:r>
            <a:r>
              <a:rPr lang="en-US" sz="2000" dirty="0" err="1"/>
              <a:t>tabla</a:t>
            </a:r>
            <a:r>
              <a:rPr lang="en-US" sz="2000" dirty="0"/>
              <a:t> </a:t>
            </a:r>
            <a:r>
              <a:rPr lang="en-US" sz="2000" dirty="0" err="1"/>
              <a:t>usando</a:t>
            </a:r>
            <a:r>
              <a:rPr lang="en-US" sz="2000" dirty="0"/>
              <a:t> dos </a:t>
            </a:r>
            <a:r>
              <a:rPr lang="en-US" sz="2000" dirty="0" err="1"/>
              <a:t>métodos</a:t>
            </a:r>
            <a:r>
              <a:rPr lang="en-US" sz="2000" dirty="0"/>
              <a:t> </a:t>
            </a:r>
            <a:r>
              <a:rPr lang="en-US" sz="2000" dirty="0" err="1"/>
              <a:t>distintos</a:t>
            </a:r>
            <a:r>
              <a:rPr lang="en-US" sz="2000" dirty="0"/>
              <a:t>: el </a:t>
            </a:r>
            <a:r>
              <a:rPr lang="en-US" sz="2000" dirty="0" err="1"/>
              <a:t>método</a:t>
            </a:r>
            <a:r>
              <a:rPr lang="en-US" sz="2000" dirty="0"/>
              <a:t> “table” y el </a:t>
            </a:r>
            <a:r>
              <a:rPr lang="en-US" sz="2000" dirty="0" err="1"/>
              <a:t>método</a:t>
            </a:r>
            <a:r>
              <a:rPr lang="en-US" sz="2000" dirty="0"/>
              <a:t> “parameter”. </a:t>
            </a:r>
          </a:p>
          <a:p>
            <a:pPr lvl="1"/>
            <a:endParaRPr lang="en-US" sz="2000" dirty="0"/>
          </a:p>
          <a:p>
            <a:pPr lvl="1"/>
            <a:endParaRPr lang="en-US" sz="2000" dirty="0"/>
          </a:p>
          <a:p>
            <a:pPr lvl="1"/>
            <a:endParaRPr lang="en-US" sz="2400" dirty="0"/>
          </a:p>
          <a:p>
            <a:pPr lvl="1"/>
            <a:endParaRPr lang="en-US" sz="24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4" name="Title 3"/>
          <p:cNvSpPr>
            <a:spLocks noGrp="1"/>
          </p:cNvSpPr>
          <p:nvPr>
            <p:ph type="title"/>
          </p:nvPr>
        </p:nvSpPr>
        <p:spPr/>
        <p:txBody>
          <a:bodyPr/>
          <a:lstStyle/>
          <a:p>
            <a:r>
              <a:rPr lang="en-US" b="1" dirty="0"/>
              <a:t>Tips </a:t>
            </a:r>
            <a:r>
              <a:rPr lang="en-US" b="1" dirty="0" err="1"/>
              <a:t>adicionales</a:t>
            </a:r>
            <a:endParaRPr lang="es-CO" b="1" dirty="0"/>
          </a:p>
        </p:txBody>
      </p:sp>
      <p:pic>
        <p:nvPicPr>
          <p:cNvPr id="3" name="Imagen 2">
            <a:extLst>
              <a:ext uri="{FF2B5EF4-FFF2-40B4-BE49-F238E27FC236}">
                <a16:creationId xmlns:a16="http://schemas.microsoft.com/office/drawing/2014/main" id="{BDAD1408-43A7-46B6-9325-A3824406CD0D}"/>
              </a:ext>
            </a:extLst>
          </p:cNvPr>
          <p:cNvPicPr>
            <a:picLocks noChangeAspect="1"/>
          </p:cNvPicPr>
          <p:nvPr/>
        </p:nvPicPr>
        <p:blipFill>
          <a:blip r:embed="rId2"/>
          <a:stretch>
            <a:fillRect/>
          </a:stretch>
        </p:blipFill>
        <p:spPr>
          <a:xfrm>
            <a:off x="3581400" y="2819400"/>
            <a:ext cx="2486372" cy="819264"/>
          </a:xfrm>
          <a:prstGeom prst="rect">
            <a:avLst/>
          </a:prstGeom>
        </p:spPr>
      </p:pic>
      <p:pic>
        <p:nvPicPr>
          <p:cNvPr id="7" name="Imagen 6">
            <a:extLst>
              <a:ext uri="{FF2B5EF4-FFF2-40B4-BE49-F238E27FC236}">
                <a16:creationId xmlns:a16="http://schemas.microsoft.com/office/drawing/2014/main" id="{5C46AE31-4FC4-4CE0-8B7E-7FEEACF17054}"/>
              </a:ext>
            </a:extLst>
          </p:cNvPr>
          <p:cNvPicPr>
            <a:picLocks noChangeAspect="1"/>
          </p:cNvPicPr>
          <p:nvPr/>
        </p:nvPicPr>
        <p:blipFill>
          <a:blip r:embed="rId3"/>
          <a:stretch>
            <a:fillRect/>
          </a:stretch>
        </p:blipFill>
        <p:spPr>
          <a:xfrm>
            <a:off x="3581400" y="4813205"/>
            <a:ext cx="2467319" cy="809738"/>
          </a:xfrm>
          <a:prstGeom prst="rect">
            <a:avLst/>
          </a:prstGeom>
        </p:spPr>
      </p:pic>
    </p:spTree>
    <p:extLst>
      <p:ext uri="{BB962C8B-B14F-4D97-AF65-F5344CB8AC3E}">
        <p14:creationId xmlns:p14="http://schemas.microsoft.com/office/powerpoint/2010/main" val="112381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err="1"/>
              <a:t>Ejercicios</a:t>
            </a:r>
            <a:r>
              <a:rPr lang="en-US" sz="2800" dirty="0"/>
              <a:t>:</a:t>
            </a:r>
          </a:p>
          <a:p>
            <a:pPr lvl="1"/>
            <a:r>
              <a:rPr lang="en-US" sz="2000" dirty="0" err="1"/>
              <a:t>Implemente</a:t>
            </a:r>
            <a:r>
              <a:rPr lang="en-US" sz="2000" dirty="0"/>
              <a:t> la </a:t>
            </a:r>
            <a:r>
              <a:rPr lang="en-US" sz="2000" dirty="0" err="1"/>
              <a:t>siguiente</a:t>
            </a:r>
            <a:r>
              <a:rPr lang="en-US" sz="2000" dirty="0"/>
              <a:t> </a:t>
            </a:r>
            <a:r>
              <a:rPr lang="en-US" sz="2000" dirty="0" err="1"/>
              <a:t>tabla</a:t>
            </a:r>
            <a:r>
              <a:rPr lang="en-US" sz="2000" dirty="0"/>
              <a:t> </a:t>
            </a:r>
            <a:r>
              <a:rPr lang="en-US" sz="2000" dirty="0" err="1"/>
              <a:t>usando</a:t>
            </a:r>
            <a:r>
              <a:rPr lang="en-US" sz="2000" dirty="0"/>
              <a:t> dos </a:t>
            </a:r>
            <a:r>
              <a:rPr lang="en-US" sz="2000" dirty="0" err="1"/>
              <a:t>métodos</a:t>
            </a:r>
            <a:r>
              <a:rPr lang="en-US" sz="2000" dirty="0"/>
              <a:t> </a:t>
            </a:r>
            <a:r>
              <a:rPr lang="en-US" sz="2000" dirty="0" err="1"/>
              <a:t>distintos</a:t>
            </a:r>
            <a:r>
              <a:rPr lang="en-US" sz="2000" dirty="0"/>
              <a:t>: el </a:t>
            </a:r>
            <a:r>
              <a:rPr lang="en-US" sz="2000" dirty="0" err="1"/>
              <a:t>método</a:t>
            </a:r>
            <a:r>
              <a:rPr lang="en-US" sz="2000" dirty="0"/>
              <a:t> “table” y el </a:t>
            </a:r>
            <a:r>
              <a:rPr lang="en-US" sz="2000" dirty="0" err="1"/>
              <a:t>método</a:t>
            </a:r>
            <a:r>
              <a:rPr lang="en-US" sz="2000" dirty="0"/>
              <a:t> “parameter”. </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400" dirty="0"/>
          </a:p>
          <a:p>
            <a:pPr lvl="1"/>
            <a:endParaRPr lang="en-US" sz="24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4" name="Title 3"/>
          <p:cNvSpPr>
            <a:spLocks noGrp="1"/>
          </p:cNvSpPr>
          <p:nvPr>
            <p:ph type="title"/>
          </p:nvPr>
        </p:nvSpPr>
        <p:spPr/>
        <p:txBody>
          <a:bodyPr/>
          <a:lstStyle/>
          <a:p>
            <a:r>
              <a:rPr lang="en-US" b="1" dirty="0"/>
              <a:t>Tips </a:t>
            </a:r>
            <a:r>
              <a:rPr lang="en-US" b="1" dirty="0" err="1"/>
              <a:t>adicionales</a:t>
            </a:r>
            <a:endParaRPr lang="es-CO" b="1" dirty="0"/>
          </a:p>
        </p:txBody>
      </p:sp>
      <p:pic>
        <p:nvPicPr>
          <p:cNvPr id="2" name="Imagen 1">
            <a:extLst>
              <a:ext uri="{FF2B5EF4-FFF2-40B4-BE49-F238E27FC236}">
                <a16:creationId xmlns:a16="http://schemas.microsoft.com/office/drawing/2014/main" id="{4E0F65CA-5B3B-4D00-BD7E-32D1E92A2138}"/>
              </a:ext>
            </a:extLst>
          </p:cNvPr>
          <p:cNvPicPr>
            <a:picLocks noChangeAspect="1"/>
          </p:cNvPicPr>
          <p:nvPr/>
        </p:nvPicPr>
        <p:blipFill>
          <a:blip r:embed="rId2"/>
          <a:stretch>
            <a:fillRect/>
          </a:stretch>
        </p:blipFill>
        <p:spPr>
          <a:xfrm>
            <a:off x="3657600" y="2819400"/>
            <a:ext cx="2476846" cy="819264"/>
          </a:xfrm>
          <a:prstGeom prst="rect">
            <a:avLst/>
          </a:prstGeom>
        </p:spPr>
      </p:pic>
    </p:spTree>
    <p:extLst>
      <p:ext uri="{BB962C8B-B14F-4D97-AF65-F5344CB8AC3E}">
        <p14:creationId xmlns:p14="http://schemas.microsoft.com/office/powerpoint/2010/main" val="2223293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a:t>‘Para </a:t>
            </a:r>
            <a:r>
              <a:rPr lang="en-US" sz="2800" dirty="0" err="1"/>
              <a:t>todo</a:t>
            </a:r>
            <a:r>
              <a:rPr lang="en-US" sz="2800" dirty="0"/>
              <a:t>’:</a:t>
            </a:r>
          </a:p>
          <a:p>
            <a:endParaRPr lang="en-US" sz="2800" dirty="0"/>
          </a:p>
          <a:p>
            <a:endParaRPr lang="en-US" sz="2800" dirty="0"/>
          </a:p>
          <a:p>
            <a:endParaRPr lang="en-US" sz="2800" dirty="0"/>
          </a:p>
          <a:p>
            <a:endParaRPr lang="en-US" sz="2800" dirty="0"/>
          </a:p>
          <a:p>
            <a:endParaRPr lang="en-US" sz="2800" dirty="0"/>
          </a:p>
          <a:p>
            <a:pPr marL="0" indent="0">
              <a:buNone/>
            </a:pPr>
            <a:endParaRPr lang="en-US" sz="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4" name="Title 3"/>
          <p:cNvSpPr>
            <a:spLocks noGrp="1"/>
          </p:cNvSpPr>
          <p:nvPr>
            <p:ph type="title"/>
          </p:nvPr>
        </p:nvSpPr>
        <p:spPr/>
        <p:txBody>
          <a:bodyPr/>
          <a:lstStyle/>
          <a:p>
            <a:r>
              <a:rPr lang="en-US" b="1" dirty="0" err="1"/>
              <a:t>Ecuaciones</a:t>
            </a:r>
            <a:endParaRPr lang="es-CO" b="1" dirty="0"/>
          </a:p>
        </p:txBody>
      </p:sp>
      <mc:AlternateContent xmlns:mc="http://schemas.openxmlformats.org/markup-compatibility/2006" xmlns:a14="http://schemas.microsoft.com/office/drawing/2010/main">
        <mc:Choice Requires="a14">
          <p:sp>
            <p:nvSpPr>
              <p:cNvPr id="13" name="Rectangle 12"/>
              <p:cNvSpPr/>
              <p:nvPr/>
            </p:nvSpPr>
            <p:spPr>
              <a:xfrm>
                <a:off x="879253" y="2099741"/>
                <a:ext cx="1940147" cy="795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𝑚𝑖𝑛</m:t>
                      </m:r>
                      <m:nary>
                        <m:naryPr>
                          <m:chr m:val="∑"/>
                          <m:limLoc m:val="undOvr"/>
                          <m:supHide m:val="on"/>
                          <m:ctrlPr>
                            <a:rPr lang="es-CO" i="1">
                              <a:latin typeface="Cambria Math" panose="02040503050406030204" pitchFamily="18" charset="0"/>
                            </a:rPr>
                          </m:ctrlPr>
                        </m:naryPr>
                        <m:sub>
                          <m:r>
                            <a:rPr lang="en-US" i="1">
                              <a:latin typeface="Cambria Math"/>
                            </a:rPr>
                            <m:t>𝑖</m:t>
                          </m:r>
                          <m:r>
                            <a:rPr lang="en-US" i="1">
                              <a:latin typeface="Cambria Math"/>
                            </a:rPr>
                            <m:t>∈</m:t>
                          </m:r>
                          <m:r>
                            <a:rPr lang="en-US" b="0" i="1" smtClean="0">
                              <a:latin typeface="Cambria Math"/>
                            </a:rPr>
                            <m:t>𝑃</m:t>
                          </m:r>
                        </m:sub>
                        <m:sup/>
                        <m:e>
                          <m:nary>
                            <m:naryPr>
                              <m:chr m:val="∑"/>
                              <m:limLoc m:val="undOvr"/>
                              <m:supHide m:val="on"/>
                              <m:ctrlPr>
                                <a:rPr lang="es-CO" i="1">
                                  <a:latin typeface="Cambria Math" panose="02040503050406030204" pitchFamily="18" charset="0"/>
                                </a:rPr>
                              </m:ctrlPr>
                            </m:naryPr>
                            <m:sub>
                              <m:r>
                                <a:rPr lang="en-US" i="1">
                                  <a:latin typeface="Cambria Math"/>
                                </a:rPr>
                                <m:t>𝑗</m:t>
                              </m:r>
                              <m:r>
                                <a:rPr lang="en-US" i="1">
                                  <a:latin typeface="Cambria Math"/>
                                </a:rPr>
                                <m:t>∈</m:t>
                              </m:r>
                              <m:r>
                                <a:rPr lang="en-US" b="0" i="1" smtClean="0">
                                  <a:latin typeface="Cambria Math"/>
                                </a:rPr>
                                <m:t>𝐵</m:t>
                              </m:r>
                            </m:sub>
                            <m:sup/>
                            <m:e>
                              <m:sSub>
                                <m:sSubPr>
                                  <m:ctrlPr>
                                    <a:rPr lang="es-CO" i="1">
                                      <a:latin typeface="Cambria Math" panose="02040503050406030204" pitchFamily="18" charset="0"/>
                                    </a:rPr>
                                  </m:ctrlPr>
                                </m:sSubPr>
                                <m:e>
                                  <m:r>
                                    <a:rPr lang="en-US" i="1">
                                      <a:latin typeface="Cambria Math"/>
                                    </a:rPr>
                                    <m:t>𝐶</m:t>
                                  </m:r>
                                </m:e>
                                <m:sub>
                                  <m:r>
                                    <a:rPr lang="en-US" i="1">
                                      <a:latin typeface="Cambria Math"/>
                                    </a:rPr>
                                    <m:t>𝑖𝑗</m:t>
                                  </m:r>
                                </m:sub>
                              </m:sSub>
                              <m:sSub>
                                <m:sSubPr>
                                  <m:ctrlPr>
                                    <a:rPr lang="es-CO" i="1">
                                      <a:latin typeface="Cambria Math" panose="02040503050406030204" pitchFamily="18" charset="0"/>
                                    </a:rPr>
                                  </m:ctrlPr>
                                </m:sSubPr>
                                <m:e>
                                  <m:r>
                                    <a:rPr lang="en-US" i="1">
                                      <a:latin typeface="Cambria Math"/>
                                    </a:rPr>
                                    <m:t>𝑋</m:t>
                                  </m:r>
                                </m:e>
                                <m:sub>
                                  <m:r>
                                    <a:rPr lang="en-US" i="1">
                                      <a:latin typeface="Cambria Math"/>
                                    </a:rPr>
                                    <m:t>𝑖𝑗</m:t>
                                  </m:r>
                                </m:sub>
                              </m:sSub>
                            </m:e>
                          </m:nary>
                        </m:e>
                      </m:nary>
                    </m:oMath>
                  </m:oMathPara>
                </a14:m>
                <a:endParaRPr lang="es-CO" dirty="0"/>
              </a:p>
            </p:txBody>
          </p:sp>
        </mc:Choice>
        <mc:Fallback xmlns="">
          <p:sp>
            <p:nvSpPr>
              <p:cNvPr id="13" name="Rectangle 12"/>
              <p:cNvSpPr>
                <a:spLocks noRot="1" noChangeAspect="1" noMove="1" noResize="1" noEditPoints="1" noAdjustHandles="1" noChangeArrowheads="1" noChangeShapeType="1" noTextEdit="1"/>
              </p:cNvSpPr>
              <p:nvPr/>
            </p:nvSpPr>
            <p:spPr>
              <a:xfrm>
                <a:off x="879253" y="2099741"/>
                <a:ext cx="1940147" cy="795859"/>
              </a:xfrm>
              <a:prstGeom prst="rect">
                <a:avLst/>
              </a:prstGeom>
              <a:blipFill rotWithShape="1">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914400" y="2934029"/>
                <a:ext cx="2254015" cy="799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es-CO" i="1" smtClean="0">
                              <a:latin typeface="Cambria Math" panose="02040503050406030204" pitchFamily="18" charset="0"/>
                            </a:rPr>
                          </m:ctrlPr>
                        </m:naryPr>
                        <m:sub>
                          <m:r>
                            <a:rPr lang="en-US" i="1">
                              <a:latin typeface="Cambria Math"/>
                            </a:rPr>
                            <m:t>𝑗</m:t>
                          </m:r>
                          <m:r>
                            <a:rPr lang="en-US" i="1">
                              <a:latin typeface="Cambria Math"/>
                            </a:rPr>
                            <m:t>∈</m:t>
                          </m:r>
                          <m:r>
                            <a:rPr lang="en-US" b="0" i="1" smtClean="0">
                              <a:latin typeface="Cambria Math"/>
                            </a:rPr>
                            <m:t>𝐵</m:t>
                          </m:r>
                        </m:sub>
                        <m:sup/>
                        <m:e>
                          <m:sSub>
                            <m:sSubPr>
                              <m:ctrlPr>
                                <a:rPr lang="es-CO" i="1">
                                  <a:latin typeface="Cambria Math" panose="02040503050406030204" pitchFamily="18" charset="0"/>
                                </a:rPr>
                              </m:ctrlPr>
                            </m:sSubPr>
                            <m:e>
                              <m:r>
                                <a:rPr lang="en-US" i="1">
                                  <a:latin typeface="Cambria Math"/>
                                </a:rPr>
                                <m:t>𝑋</m:t>
                              </m:r>
                            </m:e>
                            <m:sub>
                              <m:r>
                                <a:rPr lang="en-US" i="1">
                                  <a:latin typeface="Cambria Math"/>
                                </a:rPr>
                                <m:t>𝑖𝑗</m:t>
                              </m:r>
                            </m:sub>
                          </m:sSub>
                        </m:e>
                      </m:nary>
                      <m:r>
                        <a:rPr lang="en-US" i="1">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𝑎</m:t>
                          </m:r>
                        </m:e>
                        <m:sub>
                          <m:r>
                            <a:rPr lang="en-US" b="0" i="1" smtClean="0">
                              <a:latin typeface="Cambria Math"/>
                              <a:ea typeface="Cambria Math"/>
                            </a:rPr>
                            <m:t>𝑖</m:t>
                          </m:r>
                        </m:sub>
                      </m:sSub>
                      <m:r>
                        <a:rPr lang="en-US" i="1">
                          <a:latin typeface="Cambria Math"/>
                        </a:rPr>
                        <m:t>     ∀</m:t>
                      </m:r>
                      <m:r>
                        <a:rPr lang="en-US" i="1">
                          <a:latin typeface="Cambria Math"/>
                        </a:rPr>
                        <m:t>𝑖</m:t>
                      </m:r>
                      <m:r>
                        <a:rPr lang="en-US" i="1">
                          <a:latin typeface="Cambria Math"/>
                        </a:rPr>
                        <m:t>∈</m:t>
                      </m:r>
                      <m:r>
                        <a:rPr lang="en-US" b="0" i="1" smtClean="0">
                          <a:latin typeface="Cambria Math"/>
                        </a:rPr>
                        <m:t>𝑃</m:t>
                      </m:r>
                    </m:oMath>
                  </m:oMathPara>
                </a14:m>
                <a:endParaRPr lang="es-CO" dirty="0"/>
              </a:p>
            </p:txBody>
          </p:sp>
        </mc:Choice>
        <mc:Fallback xmlns="">
          <p:sp>
            <p:nvSpPr>
              <p:cNvPr id="14" name="Rectangle 13"/>
              <p:cNvSpPr>
                <a:spLocks noRot="1" noChangeAspect="1" noMove="1" noResize="1" noEditPoints="1" noAdjustHandles="1" noChangeArrowheads="1" noChangeShapeType="1" noTextEdit="1"/>
              </p:cNvSpPr>
              <p:nvPr/>
            </p:nvSpPr>
            <p:spPr>
              <a:xfrm>
                <a:off x="914400" y="2934029"/>
                <a:ext cx="2254015" cy="799771"/>
              </a:xfrm>
              <a:prstGeom prst="rect">
                <a:avLst/>
              </a:prstGeom>
              <a:blipFill rotWithShape="1">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914400" y="3772229"/>
                <a:ext cx="2285690"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es-CO" i="1" smtClean="0">
                              <a:latin typeface="Cambria Math" panose="02040503050406030204" pitchFamily="18" charset="0"/>
                            </a:rPr>
                          </m:ctrlPr>
                        </m:naryPr>
                        <m:sub>
                          <m:r>
                            <m:rPr>
                              <m:brk/>
                            </m:rPr>
                            <a:rPr lang="en-US" b="0" i="1" smtClean="0">
                              <a:latin typeface="Cambria Math"/>
                            </a:rPr>
                            <m:t>𝑖</m:t>
                          </m:r>
                          <m:r>
                            <a:rPr lang="en-US" i="1">
                              <a:latin typeface="Cambria Math"/>
                            </a:rPr>
                            <m:t>∈</m:t>
                          </m:r>
                          <m:r>
                            <a:rPr lang="en-US" b="0" i="1" smtClean="0">
                              <a:latin typeface="Cambria Math"/>
                            </a:rPr>
                            <m:t>𝑃</m:t>
                          </m:r>
                        </m:sub>
                        <m:sup/>
                        <m:e>
                          <m:sSub>
                            <m:sSubPr>
                              <m:ctrlPr>
                                <a:rPr lang="es-CO" i="1">
                                  <a:latin typeface="Cambria Math" panose="02040503050406030204" pitchFamily="18" charset="0"/>
                                </a:rPr>
                              </m:ctrlPr>
                            </m:sSubPr>
                            <m:e>
                              <m:r>
                                <a:rPr lang="en-US" i="1">
                                  <a:latin typeface="Cambria Math"/>
                                </a:rPr>
                                <m:t>𝑋</m:t>
                              </m:r>
                            </m:e>
                            <m:sub>
                              <m:r>
                                <a:rPr lang="en-US" i="1">
                                  <a:latin typeface="Cambria Math"/>
                                </a:rPr>
                                <m:t>𝑖𝑗</m:t>
                              </m:r>
                            </m:sub>
                          </m:sSub>
                        </m:e>
                      </m:nary>
                      <m:r>
                        <a:rPr lang="en-US" i="1">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𝑏</m:t>
                          </m:r>
                        </m:e>
                        <m:sub>
                          <m:r>
                            <a:rPr lang="en-US" b="0" i="1" smtClean="0">
                              <a:latin typeface="Cambria Math"/>
                              <a:ea typeface="Cambria Math"/>
                            </a:rPr>
                            <m:t>𝑗</m:t>
                          </m:r>
                        </m:sub>
                      </m:sSub>
                      <m:r>
                        <a:rPr lang="en-US" i="1">
                          <a:latin typeface="Cambria Math"/>
                        </a:rPr>
                        <m:t>     </m:t>
                      </m:r>
                      <m:r>
                        <a:rPr lang="en-US" i="1" smtClean="0">
                          <a:latin typeface="Cambria Math"/>
                        </a:rPr>
                        <m:t>∀</m:t>
                      </m:r>
                      <m:r>
                        <a:rPr lang="en-US" b="0" i="1" smtClean="0">
                          <a:latin typeface="Cambria Math"/>
                        </a:rPr>
                        <m:t>𝑗</m:t>
                      </m:r>
                      <m:r>
                        <a:rPr lang="en-US" i="1">
                          <a:latin typeface="Cambria Math"/>
                        </a:rPr>
                        <m:t>∈</m:t>
                      </m:r>
                      <m:r>
                        <a:rPr lang="en-US" b="0" i="1" smtClean="0">
                          <a:latin typeface="Cambria Math"/>
                        </a:rPr>
                        <m:t>𝐵</m:t>
                      </m:r>
                    </m:oMath>
                  </m:oMathPara>
                </a14:m>
                <a:endParaRPr lang="es-CO" dirty="0"/>
              </a:p>
            </p:txBody>
          </p:sp>
        </mc:Choice>
        <mc:Fallback xmlns="">
          <p:sp>
            <p:nvSpPr>
              <p:cNvPr id="15" name="Rectangle 14"/>
              <p:cNvSpPr>
                <a:spLocks noRot="1" noChangeAspect="1" noMove="1" noResize="1" noEditPoints="1" noAdjustHandles="1" noChangeArrowheads="1" noChangeShapeType="1" noTextEdit="1"/>
              </p:cNvSpPr>
              <p:nvPr/>
            </p:nvSpPr>
            <p:spPr>
              <a:xfrm>
                <a:off x="914400" y="3772229"/>
                <a:ext cx="2285690" cy="764568"/>
              </a:xfrm>
              <a:prstGeom prst="rect">
                <a:avLst/>
              </a:prstGeom>
              <a:blipFill rotWithShape="1">
                <a:blip r:embed="rId4"/>
                <a:stretch>
                  <a:fillRect/>
                </a:stretch>
              </a:blipFill>
            </p:spPr>
            <p:txBody>
              <a:bodyPr/>
              <a:lstStyle/>
              <a:p>
                <a:r>
                  <a:rPr lang="es-CO">
                    <a:noFill/>
                  </a:rPr>
                  <a:t> </a:t>
                </a:r>
              </a:p>
            </p:txBody>
          </p:sp>
        </mc:Fallback>
      </mc:AlternateContent>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175681"/>
            <a:ext cx="32670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5704" y="3008761"/>
            <a:ext cx="3209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3168415" y="3275461"/>
            <a:ext cx="17572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3"/>
          </p:cNvCxnSpPr>
          <p:nvPr/>
        </p:nvCxnSpPr>
        <p:spPr>
          <a:xfrm flipV="1">
            <a:off x="3200090" y="3542161"/>
            <a:ext cx="1725614" cy="612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p:cNvCxnSpPr>
          <p:nvPr/>
        </p:nvCxnSpPr>
        <p:spPr>
          <a:xfrm>
            <a:off x="2819400" y="2497671"/>
            <a:ext cx="2106304" cy="511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854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4" name="Title 3"/>
          <p:cNvSpPr>
            <a:spLocks noGrp="1"/>
          </p:cNvSpPr>
          <p:nvPr>
            <p:ph type="title"/>
          </p:nvPr>
        </p:nvSpPr>
        <p:spPr/>
        <p:txBody>
          <a:bodyPr/>
          <a:lstStyle/>
          <a:p>
            <a:r>
              <a:rPr lang="en-US" b="1" dirty="0" err="1"/>
              <a:t>Sentencias</a:t>
            </a:r>
            <a:r>
              <a:rPr lang="en-US" b="1" dirty="0"/>
              <a:t> </a:t>
            </a:r>
            <a:r>
              <a:rPr lang="en-US" b="1" dirty="0" err="1"/>
              <a:t>para</a:t>
            </a:r>
            <a:r>
              <a:rPr lang="en-US" b="1" dirty="0"/>
              <a:t> </a:t>
            </a:r>
            <a:r>
              <a:rPr lang="en-US" b="1" dirty="0" err="1"/>
              <a:t>definir</a:t>
            </a:r>
            <a:r>
              <a:rPr lang="en-US" b="1" dirty="0"/>
              <a:t> el </a:t>
            </a:r>
            <a:r>
              <a:rPr lang="en-US" b="1" dirty="0" err="1"/>
              <a:t>modelo</a:t>
            </a:r>
            <a:r>
              <a:rPr lang="en-US" b="1" dirty="0"/>
              <a:t> y el solver a </a:t>
            </a:r>
            <a:r>
              <a:rPr lang="en-US" b="1" dirty="0" err="1"/>
              <a:t>usar</a:t>
            </a:r>
            <a:endParaRPr lang="es-CO" b="1"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173941"/>
            <a:ext cx="3209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941" y="4514850"/>
            <a:ext cx="10763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V="1">
            <a:off x="4556312" y="2445403"/>
            <a:ext cx="6252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413538" y="4539091"/>
            <a:ext cx="1920462" cy="566309"/>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lang="en-US" sz="1400" dirty="0">
                <a:latin typeface="Arial" pitchFamily="34" charset="0"/>
                <a:cs typeface="Arial" pitchFamily="34" charset="0"/>
              </a:rPr>
              <a:t>Solution for ‘x’ and ‘z’.</a:t>
            </a:r>
          </a:p>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lang="en-US" sz="1400" dirty="0">
                <a:latin typeface="Arial" pitchFamily="34" charset="0"/>
                <a:cs typeface="Arial" pitchFamily="34" charset="0"/>
              </a:rPr>
              <a:t>‘l’ : level</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cxnSp>
        <p:nvCxnSpPr>
          <p:cNvPr id="10" name="Straight Arrow Connector 9"/>
          <p:cNvCxnSpPr>
            <a:stCxn id="21507" idx="3"/>
            <a:endCxn id="6" idx="1"/>
          </p:cNvCxnSpPr>
          <p:nvPr/>
        </p:nvCxnSpPr>
        <p:spPr>
          <a:xfrm>
            <a:off x="2488266" y="4810125"/>
            <a:ext cx="925272" cy="12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535" y="2040874"/>
            <a:ext cx="28575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275" y="3390193"/>
            <a:ext cx="27527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619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dirty="0"/>
              <a:t>Interfaz General:</a:t>
            </a:r>
          </a:p>
        </p:txBody>
      </p:sp>
      <p:sp>
        <p:nvSpPr>
          <p:cNvPr id="4" name="Title 3"/>
          <p:cNvSpPr>
            <a:spLocks noGrp="1"/>
          </p:cNvSpPr>
          <p:nvPr>
            <p:ph type="title"/>
          </p:nvPr>
        </p:nvSpPr>
        <p:spPr/>
        <p:txBody>
          <a:bodyPr/>
          <a:lstStyle/>
          <a:p>
            <a:r>
              <a:rPr lang="es-CO" dirty="0"/>
              <a:t>Interfaz</a:t>
            </a:r>
          </a:p>
        </p:txBody>
      </p:sp>
      <p:pic>
        <p:nvPicPr>
          <p:cNvPr id="3" name="Imagen 2">
            <a:extLst>
              <a:ext uri="{FF2B5EF4-FFF2-40B4-BE49-F238E27FC236}">
                <a16:creationId xmlns:a16="http://schemas.microsoft.com/office/drawing/2014/main" id="{BEAE6FC9-7EB1-8D52-0719-BC2C15C9844D}"/>
              </a:ext>
            </a:extLst>
          </p:cNvPr>
          <p:cNvPicPr>
            <a:picLocks noChangeAspect="1"/>
          </p:cNvPicPr>
          <p:nvPr/>
        </p:nvPicPr>
        <p:blipFill>
          <a:blip r:embed="rId2"/>
          <a:stretch>
            <a:fillRect/>
          </a:stretch>
        </p:blipFill>
        <p:spPr>
          <a:xfrm>
            <a:off x="495300" y="2209800"/>
            <a:ext cx="8153400" cy="4246563"/>
          </a:xfrm>
          <a:prstGeom prst="rect">
            <a:avLst/>
          </a:prstGeom>
        </p:spPr>
      </p:pic>
    </p:spTree>
    <p:extLst>
      <p:ext uri="{BB962C8B-B14F-4D97-AF65-F5344CB8AC3E}">
        <p14:creationId xmlns:p14="http://schemas.microsoft.com/office/powerpoint/2010/main" val="759676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err="1"/>
              <a:t>Tipos</a:t>
            </a:r>
            <a:r>
              <a:rPr lang="en-US" sz="2800" dirty="0"/>
              <a:t> de </a:t>
            </a:r>
            <a:r>
              <a:rPr lang="en-US" sz="2800" dirty="0" err="1"/>
              <a:t>problemas</a:t>
            </a:r>
            <a:r>
              <a:rPr lang="en-US" sz="2800" dirty="0"/>
              <a:t>:</a:t>
            </a:r>
          </a:p>
          <a:p>
            <a:endParaRPr lang="en-US" sz="2800" dirty="0"/>
          </a:p>
          <a:p>
            <a:endParaRPr lang="en-US" sz="2800" dirty="0"/>
          </a:p>
        </p:txBody>
      </p:sp>
      <p:sp>
        <p:nvSpPr>
          <p:cNvPr id="4" name="Title 3"/>
          <p:cNvSpPr>
            <a:spLocks noGrp="1"/>
          </p:cNvSpPr>
          <p:nvPr>
            <p:ph type="title"/>
          </p:nvPr>
        </p:nvSpPr>
        <p:spPr/>
        <p:txBody>
          <a:bodyPr/>
          <a:lstStyle/>
          <a:p>
            <a:r>
              <a:rPr lang="en-US" b="1" dirty="0" err="1"/>
              <a:t>Sentencias</a:t>
            </a:r>
            <a:r>
              <a:rPr lang="en-US" b="1" dirty="0"/>
              <a:t> </a:t>
            </a:r>
            <a:r>
              <a:rPr lang="en-US" b="1" dirty="0" err="1"/>
              <a:t>para</a:t>
            </a:r>
            <a:r>
              <a:rPr lang="en-US" b="1" dirty="0"/>
              <a:t> </a:t>
            </a:r>
            <a:r>
              <a:rPr lang="en-US" b="1" dirty="0" err="1"/>
              <a:t>definir</a:t>
            </a:r>
            <a:r>
              <a:rPr lang="en-US" b="1" dirty="0"/>
              <a:t> el </a:t>
            </a:r>
            <a:r>
              <a:rPr lang="en-US" b="1" dirty="0" err="1"/>
              <a:t>modelo</a:t>
            </a:r>
            <a:r>
              <a:rPr lang="en-US" b="1" dirty="0"/>
              <a:t> y el solver a </a:t>
            </a:r>
            <a:r>
              <a:rPr lang="en-US" b="1" dirty="0" err="1"/>
              <a:t>usar</a:t>
            </a:r>
            <a:endParaRPr lang="es-CO" b="1" dirty="0"/>
          </a:p>
        </p:txBody>
      </p:sp>
      <p:pic>
        <p:nvPicPr>
          <p:cNvPr id="19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662" y="2209800"/>
            <a:ext cx="44767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853" y="3601013"/>
            <a:ext cx="48387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69894" y="2158073"/>
            <a:ext cx="506467" cy="28032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1178859" y="2982826"/>
            <a:ext cx="506467" cy="28032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angle 7"/>
          <p:cNvSpPr/>
          <p:nvPr/>
        </p:nvSpPr>
        <p:spPr>
          <a:xfrm>
            <a:off x="1182633" y="2578100"/>
            <a:ext cx="506467" cy="28032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angle 10"/>
          <p:cNvSpPr/>
          <p:nvPr/>
        </p:nvSpPr>
        <p:spPr>
          <a:xfrm>
            <a:off x="1231900" y="3770973"/>
            <a:ext cx="506467" cy="28032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43082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err="1"/>
              <a:t>Tipos</a:t>
            </a:r>
            <a:r>
              <a:rPr lang="en-US" sz="2800" dirty="0"/>
              <a:t> de </a:t>
            </a:r>
            <a:r>
              <a:rPr lang="en-US" sz="2800" dirty="0" err="1"/>
              <a:t>problemas</a:t>
            </a:r>
            <a:r>
              <a:rPr lang="en-US" sz="2800" dirty="0"/>
              <a:t>:</a:t>
            </a:r>
          </a:p>
          <a:p>
            <a:pPr lvl="1"/>
            <a:r>
              <a:rPr lang="en-US" sz="2400" dirty="0"/>
              <a:t>File&gt;Options&gt;Solvers</a:t>
            </a:r>
          </a:p>
          <a:p>
            <a:endParaRPr lang="en-US" sz="2800" dirty="0"/>
          </a:p>
          <a:p>
            <a:endParaRPr lang="en-US" sz="2800" dirty="0"/>
          </a:p>
        </p:txBody>
      </p:sp>
      <p:sp>
        <p:nvSpPr>
          <p:cNvPr id="4" name="Title 3"/>
          <p:cNvSpPr>
            <a:spLocks noGrp="1"/>
          </p:cNvSpPr>
          <p:nvPr>
            <p:ph type="title"/>
          </p:nvPr>
        </p:nvSpPr>
        <p:spPr/>
        <p:txBody>
          <a:bodyPr/>
          <a:lstStyle/>
          <a:p>
            <a:r>
              <a:rPr lang="en-US" b="1" dirty="0" err="1"/>
              <a:t>Sentencias</a:t>
            </a:r>
            <a:r>
              <a:rPr lang="en-US" b="1" dirty="0"/>
              <a:t> </a:t>
            </a:r>
            <a:r>
              <a:rPr lang="en-US" b="1" dirty="0" err="1"/>
              <a:t>para</a:t>
            </a:r>
            <a:r>
              <a:rPr lang="en-US" b="1" dirty="0"/>
              <a:t> </a:t>
            </a:r>
            <a:r>
              <a:rPr lang="en-US" b="1" dirty="0" err="1"/>
              <a:t>definir</a:t>
            </a:r>
            <a:r>
              <a:rPr lang="en-US" b="1" dirty="0"/>
              <a:t> el </a:t>
            </a:r>
            <a:r>
              <a:rPr lang="en-US" b="1" dirty="0" err="1"/>
              <a:t>modelo</a:t>
            </a:r>
            <a:r>
              <a:rPr lang="en-US" b="1" dirty="0"/>
              <a:t> y el solver a </a:t>
            </a:r>
            <a:r>
              <a:rPr lang="en-US" b="1" dirty="0" err="1"/>
              <a:t>usar</a:t>
            </a:r>
            <a:endParaRPr lang="es-CO" b="1"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00468"/>
            <a:ext cx="4191000" cy="399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135004"/>
            <a:ext cx="30194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853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400" dirty="0" err="1"/>
              <a:t>Cómo</a:t>
            </a:r>
            <a:r>
              <a:rPr lang="en-US" sz="2400" dirty="0"/>
              <a:t> </a:t>
            </a:r>
            <a:r>
              <a:rPr lang="en-US" sz="2400" dirty="0" err="1"/>
              <a:t>representar</a:t>
            </a:r>
            <a:r>
              <a:rPr lang="en-US" sz="2400" dirty="0"/>
              <a:t> un “</a:t>
            </a:r>
            <a:r>
              <a:rPr lang="en-US" sz="2400" dirty="0" err="1"/>
              <a:t>tal</a:t>
            </a:r>
            <a:r>
              <a:rPr lang="en-US" sz="2400" dirty="0"/>
              <a:t> que” </a:t>
            </a:r>
            <a:r>
              <a:rPr lang="en-US" sz="2400" dirty="0" err="1"/>
              <a:t>en</a:t>
            </a:r>
            <a:r>
              <a:rPr lang="en-US" sz="2400" dirty="0"/>
              <a:t> las </a:t>
            </a:r>
            <a:r>
              <a:rPr lang="en-US" sz="2400" dirty="0" err="1"/>
              <a:t>restricciones</a:t>
            </a:r>
            <a:r>
              <a:rPr lang="en-US" sz="2400" dirty="0"/>
              <a:t>?</a:t>
            </a:r>
          </a:p>
          <a:p>
            <a:pPr lvl="1"/>
            <a:r>
              <a:rPr lang="en-US" sz="2000" dirty="0" err="1"/>
              <a:t>Usando</a:t>
            </a:r>
            <a:r>
              <a:rPr lang="en-US" sz="2000" dirty="0"/>
              <a:t> el </a:t>
            </a:r>
            <a:r>
              <a:rPr lang="en-US" sz="2000" dirty="0" err="1"/>
              <a:t>símblolo</a:t>
            </a:r>
            <a:r>
              <a:rPr lang="en-US" sz="2000" dirty="0"/>
              <a:t> “$”.</a:t>
            </a:r>
            <a:endParaRPr lang="en-US" sz="2800" dirty="0"/>
          </a:p>
          <a:p>
            <a:endParaRPr lang="en-US" sz="2800" dirty="0"/>
          </a:p>
          <a:p>
            <a:endParaRPr lang="en-US" sz="2800" dirty="0"/>
          </a:p>
          <a:p>
            <a:r>
              <a:rPr lang="en-US" sz="2800" dirty="0" err="1"/>
              <a:t>Operadores</a:t>
            </a:r>
            <a:r>
              <a:rPr lang="en-US" sz="2800" dirty="0"/>
              <a:t> </a:t>
            </a:r>
            <a:r>
              <a:rPr lang="en-US" sz="2800" dirty="0" err="1"/>
              <a:t>relacionales</a:t>
            </a:r>
            <a:r>
              <a:rPr lang="en-US" sz="2800" dirty="0"/>
              <a:t> </a:t>
            </a:r>
            <a:r>
              <a:rPr lang="en-US" sz="2800" dirty="0" err="1"/>
              <a:t>en</a:t>
            </a:r>
            <a:r>
              <a:rPr lang="en-US" sz="2800" dirty="0"/>
              <a:t> los “</a:t>
            </a:r>
            <a:r>
              <a:rPr lang="en-US" sz="2800" dirty="0" err="1"/>
              <a:t>tal</a:t>
            </a:r>
            <a:r>
              <a:rPr lang="en-US" sz="2800" dirty="0"/>
              <a:t> que”</a:t>
            </a:r>
            <a:r>
              <a:rPr lang="en-US" sz="2400" dirty="0"/>
              <a:t>:</a:t>
            </a:r>
          </a:p>
          <a:p>
            <a:pPr marL="457200" lvl="1" indent="0">
              <a:buNone/>
            </a:pPr>
            <a:r>
              <a:rPr lang="es-CO" sz="2000" dirty="0"/>
              <a:t>&lt;= (le): </a:t>
            </a:r>
            <a:r>
              <a:rPr lang="es-CO" sz="2000" dirty="0" err="1"/>
              <a:t>less</a:t>
            </a:r>
            <a:r>
              <a:rPr lang="es-CO" sz="2000" dirty="0"/>
              <a:t> </a:t>
            </a:r>
            <a:r>
              <a:rPr lang="es-CO" sz="2000" dirty="0" err="1"/>
              <a:t>than</a:t>
            </a:r>
            <a:r>
              <a:rPr lang="es-CO" sz="2000" dirty="0"/>
              <a:t> </a:t>
            </a:r>
            <a:r>
              <a:rPr lang="es-CO" sz="2000" dirty="0" err="1"/>
              <a:t>or</a:t>
            </a:r>
            <a:r>
              <a:rPr lang="es-CO" sz="2000" dirty="0"/>
              <a:t> </a:t>
            </a:r>
            <a:r>
              <a:rPr lang="es-CO" sz="2000" dirty="0" err="1"/>
              <a:t>equal</a:t>
            </a:r>
            <a:r>
              <a:rPr lang="es-CO" sz="2000" dirty="0"/>
              <a:t> </a:t>
            </a:r>
            <a:r>
              <a:rPr lang="es-CO" sz="2000" dirty="0" err="1"/>
              <a:t>to</a:t>
            </a:r>
            <a:endParaRPr lang="es-CO" sz="2000" dirty="0"/>
          </a:p>
          <a:p>
            <a:pPr marL="457200" lvl="1" indent="0">
              <a:buNone/>
            </a:pPr>
            <a:r>
              <a:rPr lang="es-CO" sz="2000" dirty="0"/>
              <a:t>&lt; (</a:t>
            </a:r>
            <a:r>
              <a:rPr lang="es-CO" sz="2000" dirty="0" err="1"/>
              <a:t>lt</a:t>
            </a:r>
            <a:r>
              <a:rPr lang="es-CO" sz="2000" dirty="0"/>
              <a:t>): </a:t>
            </a:r>
            <a:r>
              <a:rPr lang="es-CO" sz="2000" dirty="0" err="1"/>
              <a:t>strictly</a:t>
            </a:r>
            <a:r>
              <a:rPr lang="es-CO" sz="2000" dirty="0"/>
              <a:t> </a:t>
            </a:r>
            <a:r>
              <a:rPr lang="es-CO" sz="2000" dirty="0" err="1"/>
              <a:t>less</a:t>
            </a:r>
            <a:r>
              <a:rPr lang="es-CO" sz="2000" dirty="0"/>
              <a:t> </a:t>
            </a:r>
            <a:r>
              <a:rPr lang="es-CO" sz="2000" dirty="0" err="1"/>
              <a:t>than</a:t>
            </a:r>
            <a:endParaRPr lang="es-CO" sz="2000" dirty="0"/>
          </a:p>
          <a:p>
            <a:pPr marL="457200" lvl="1" indent="0">
              <a:buNone/>
            </a:pPr>
            <a:r>
              <a:rPr lang="es-CO" sz="2000" dirty="0"/>
              <a:t>= (</a:t>
            </a:r>
            <a:r>
              <a:rPr lang="es-CO" sz="2000" dirty="0" err="1"/>
              <a:t>eq</a:t>
            </a:r>
            <a:r>
              <a:rPr lang="es-CO" sz="2000" dirty="0"/>
              <a:t>): </a:t>
            </a:r>
            <a:r>
              <a:rPr lang="es-CO" sz="2000" dirty="0" err="1"/>
              <a:t>equal</a:t>
            </a:r>
            <a:r>
              <a:rPr lang="es-CO" sz="2000" dirty="0"/>
              <a:t> </a:t>
            </a:r>
            <a:r>
              <a:rPr lang="es-CO" sz="2000" dirty="0" err="1"/>
              <a:t>to</a:t>
            </a:r>
            <a:endParaRPr lang="es-CO" sz="2000" dirty="0"/>
          </a:p>
          <a:p>
            <a:pPr marL="457200" lvl="1" indent="0">
              <a:buNone/>
            </a:pPr>
            <a:r>
              <a:rPr lang="es-CO" sz="2000" dirty="0"/>
              <a:t>&lt;&gt; (</a:t>
            </a:r>
            <a:r>
              <a:rPr lang="es-CO" sz="2000" dirty="0" err="1"/>
              <a:t>ne</a:t>
            </a:r>
            <a:r>
              <a:rPr lang="es-CO" sz="2000" dirty="0"/>
              <a:t>): </a:t>
            </a:r>
            <a:r>
              <a:rPr lang="es-CO" sz="2000" dirty="0" err="1"/>
              <a:t>not</a:t>
            </a:r>
            <a:r>
              <a:rPr lang="es-CO" sz="2000" dirty="0"/>
              <a:t> </a:t>
            </a:r>
            <a:r>
              <a:rPr lang="es-CO" sz="2000" dirty="0" err="1"/>
              <a:t>equal</a:t>
            </a:r>
            <a:r>
              <a:rPr lang="es-CO" sz="2000" dirty="0"/>
              <a:t> </a:t>
            </a:r>
            <a:r>
              <a:rPr lang="es-CO" sz="2000" dirty="0" err="1"/>
              <a:t>to</a:t>
            </a:r>
            <a:endParaRPr lang="es-CO" sz="2000" dirty="0"/>
          </a:p>
          <a:p>
            <a:pPr marL="457200" lvl="1" indent="0">
              <a:buNone/>
            </a:pPr>
            <a:r>
              <a:rPr lang="en-US" sz="2000" dirty="0"/>
              <a:t>&gt;= (</a:t>
            </a:r>
            <a:r>
              <a:rPr lang="en-US" sz="2000" dirty="0" err="1"/>
              <a:t>ge</a:t>
            </a:r>
            <a:r>
              <a:rPr lang="en-US" sz="2000" dirty="0"/>
              <a:t>): greater than or equal to</a:t>
            </a:r>
          </a:p>
          <a:p>
            <a:pPr marL="457200" lvl="1" indent="0">
              <a:buNone/>
            </a:pPr>
            <a:r>
              <a:rPr lang="es-CO" sz="2000" dirty="0"/>
              <a:t>&gt; (</a:t>
            </a:r>
            <a:r>
              <a:rPr lang="es-CO" sz="2000" dirty="0" err="1"/>
              <a:t>gt</a:t>
            </a:r>
            <a:r>
              <a:rPr lang="es-CO" sz="2000" dirty="0"/>
              <a:t>): </a:t>
            </a:r>
            <a:r>
              <a:rPr lang="es-CO" sz="2000" dirty="0" err="1"/>
              <a:t>strictly</a:t>
            </a:r>
            <a:r>
              <a:rPr lang="es-CO" sz="2000" dirty="0"/>
              <a:t> </a:t>
            </a:r>
            <a:r>
              <a:rPr lang="es-CO" sz="2000" dirty="0" err="1"/>
              <a:t>greater</a:t>
            </a:r>
            <a:r>
              <a:rPr lang="es-CO" sz="2000" dirty="0"/>
              <a:t> </a:t>
            </a:r>
            <a:r>
              <a:rPr lang="es-CO" sz="2000" dirty="0" err="1"/>
              <a:t>than</a:t>
            </a:r>
            <a:endParaRPr lang="es-CO" sz="2000" dirty="0"/>
          </a:p>
          <a:p>
            <a:pPr marL="457200" lvl="1" indent="0">
              <a:buNone/>
            </a:pPr>
            <a:endParaRPr lang="es-CO" sz="2000" dirty="0"/>
          </a:p>
          <a:p>
            <a:endParaRPr lang="en-US" sz="2400" dirty="0"/>
          </a:p>
          <a:p>
            <a:pPr marL="457200" lvl="1" indent="0">
              <a:buNone/>
            </a:pPr>
            <a:endParaRPr lang="en-US" sz="2400"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n-US" b="1" dirty="0" err="1"/>
              <a:t>Condicionales</a:t>
            </a:r>
            <a:r>
              <a:rPr lang="en-US" b="1" dirty="0"/>
              <a:t> en </a:t>
            </a:r>
            <a:r>
              <a:rPr lang="en-US" b="1" dirty="0" err="1"/>
              <a:t>las</a:t>
            </a:r>
            <a:r>
              <a:rPr lang="en-US" b="1" dirty="0"/>
              <a:t> </a:t>
            </a:r>
            <a:r>
              <a:rPr lang="en-US" b="1" dirty="0" err="1"/>
              <a:t>restricciones</a:t>
            </a:r>
            <a:endParaRPr lang="es-CO" b="1"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114" y="2438400"/>
            <a:ext cx="28003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35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sz="2800" dirty="0"/>
              <a:t>Error 1: No controlar todos los índices en la ecuación genérica.</a:t>
            </a:r>
          </a:p>
          <a:p>
            <a:pPr marL="457200" lvl="1" indent="0">
              <a:buNone/>
            </a:pPr>
            <a:r>
              <a:rPr lang="es-CO" sz="2400" dirty="0"/>
              <a:t>   Ejemplo 1:</a:t>
            </a:r>
          </a:p>
          <a:p>
            <a:pPr lvl="1"/>
            <a:r>
              <a:rPr lang="es-CO" sz="2400" dirty="0"/>
              <a:t>Forma incorrecta:</a:t>
            </a:r>
          </a:p>
          <a:p>
            <a:pPr lvl="1"/>
            <a:endParaRPr lang="es-CO" sz="2400" dirty="0"/>
          </a:p>
          <a:p>
            <a:pPr lvl="1"/>
            <a:r>
              <a:rPr lang="es-CO" sz="2400" dirty="0"/>
              <a:t>Mensaje de error arrojado por GAMS:</a:t>
            </a:r>
          </a:p>
          <a:p>
            <a:pPr lvl="1"/>
            <a:endParaRPr lang="es-CO" sz="2400" dirty="0"/>
          </a:p>
          <a:p>
            <a:pPr lvl="1"/>
            <a:endParaRPr lang="es-CO" sz="2400" dirty="0"/>
          </a:p>
          <a:p>
            <a:pPr lvl="1"/>
            <a:r>
              <a:rPr lang="es-CO" sz="2400" dirty="0"/>
              <a:t>Forma correcta:</a:t>
            </a:r>
          </a:p>
          <a:p>
            <a:pPr lvl="1"/>
            <a:endParaRPr lang="en-US" sz="2400" dirty="0"/>
          </a:p>
          <a:p>
            <a:endParaRPr lang="en-US" sz="2800" dirty="0"/>
          </a:p>
          <a:p>
            <a:endParaRPr lang="en-US" sz="2800" dirty="0"/>
          </a:p>
          <a:p>
            <a:endParaRPr lang="en-US" sz="2800" dirty="0"/>
          </a:p>
          <a:p>
            <a:endParaRPr lang="en-US" sz="2800" dirty="0"/>
          </a:p>
          <a:p>
            <a:endParaRPr lang="en-US" sz="2800" dirty="0"/>
          </a:p>
          <a:p>
            <a:pPr lvl="1"/>
            <a:endParaRPr lang="en-US" sz="2400" dirty="0"/>
          </a:p>
          <a:p>
            <a:endParaRPr lang="en-US" sz="2800" dirty="0"/>
          </a:p>
          <a:p>
            <a:endParaRPr lang="en-US" sz="2800" dirty="0"/>
          </a:p>
          <a:p>
            <a:endParaRPr lang="en-US" sz="2800" dirty="0"/>
          </a:p>
          <a:p>
            <a:endParaRPr lang="en-US" sz="2800" dirty="0"/>
          </a:p>
          <a:p>
            <a:endParaRPr lang="en-US" sz="2800" dirty="0"/>
          </a:p>
          <a:p>
            <a:pPr lvl="2">
              <a:buFontTx/>
              <a:buChar char="-"/>
            </a:pPr>
            <a:endParaRPr lang="es-CO"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s-CO" b="1" dirty="0"/>
              <a:t>Errores típicos</a:t>
            </a:r>
          </a:p>
        </p:txBody>
      </p:sp>
      <p:pic>
        <p:nvPicPr>
          <p:cNvPr id="7" name="Imagen 6">
            <a:extLst>
              <a:ext uri="{FF2B5EF4-FFF2-40B4-BE49-F238E27FC236}">
                <a16:creationId xmlns:a16="http://schemas.microsoft.com/office/drawing/2014/main" id="{0E33D3A1-F91B-43D6-BAC0-FE8489BC5E6B}"/>
              </a:ext>
            </a:extLst>
          </p:cNvPr>
          <p:cNvPicPr>
            <a:picLocks noChangeAspect="1"/>
          </p:cNvPicPr>
          <p:nvPr/>
        </p:nvPicPr>
        <p:blipFill>
          <a:blip r:embed="rId2"/>
          <a:stretch>
            <a:fillRect/>
          </a:stretch>
        </p:blipFill>
        <p:spPr>
          <a:xfrm>
            <a:off x="1665647" y="5562600"/>
            <a:ext cx="7421203" cy="304800"/>
          </a:xfrm>
          <a:prstGeom prst="rect">
            <a:avLst/>
          </a:prstGeom>
        </p:spPr>
      </p:pic>
      <p:pic>
        <p:nvPicPr>
          <p:cNvPr id="8" name="Imagen 7">
            <a:extLst>
              <a:ext uri="{FF2B5EF4-FFF2-40B4-BE49-F238E27FC236}">
                <a16:creationId xmlns:a16="http://schemas.microsoft.com/office/drawing/2014/main" id="{D70E759E-BA90-4341-BFF5-B6C20DBA4977}"/>
              </a:ext>
            </a:extLst>
          </p:cNvPr>
          <p:cNvPicPr>
            <a:picLocks noChangeAspect="1"/>
          </p:cNvPicPr>
          <p:nvPr/>
        </p:nvPicPr>
        <p:blipFill>
          <a:blip r:embed="rId3"/>
          <a:stretch>
            <a:fillRect/>
          </a:stretch>
        </p:blipFill>
        <p:spPr>
          <a:xfrm>
            <a:off x="1672965" y="3373005"/>
            <a:ext cx="5638773" cy="228599"/>
          </a:xfrm>
          <a:prstGeom prst="rect">
            <a:avLst/>
          </a:prstGeom>
        </p:spPr>
      </p:pic>
      <p:pic>
        <p:nvPicPr>
          <p:cNvPr id="9" name="Imagen 8">
            <a:extLst>
              <a:ext uri="{FF2B5EF4-FFF2-40B4-BE49-F238E27FC236}">
                <a16:creationId xmlns:a16="http://schemas.microsoft.com/office/drawing/2014/main" id="{C8EBFF83-E282-40E6-815A-434BAA49C294}"/>
              </a:ext>
            </a:extLst>
          </p:cNvPr>
          <p:cNvPicPr>
            <a:picLocks noChangeAspect="1"/>
          </p:cNvPicPr>
          <p:nvPr/>
        </p:nvPicPr>
        <p:blipFill>
          <a:blip r:embed="rId4"/>
          <a:stretch>
            <a:fillRect/>
          </a:stretch>
        </p:blipFill>
        <p:spPr>
          <a:xfrm>
            <a:off x="1688887" y="4335297"/>
            <a:ext cx="3428982" cy="468083"/>
          </a:xfrm>
          <a:prstGeom prst="rect">
            <a:avLst/>
          </a:prstGeom>
        </p:spPr>
      </p:pic>
    </p:spTree>
    <p:extLst>
      <p:ext uri="{BB962C8B-B14F-4D97-AF65-F5344CB8AC3E}">
        <p14:creationId xmlns:p14="http://schemas.microsoft.com/office/powerpoint/2010/main" val="4143024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a:t>Error 1: No </a:t>
            </a:r>
            <a:r>
              <a:rPr lang="es-CO" sz="2800" dirty="0"/>
              <a:t>controlar</a:t>
            </a:r>
            <a:r>
              <a:rPr lang="en-US" sz="2800" dirty="0"/>
              <a:t> </a:t>
            </a:r>
            <a:r>
              <a:rPr lang="es-CO" sz="2800" dirty="0"/>
              <a:t>todos</a:t>
            </a:r>
            <a:r>
              <a:rPr lang="en-US" sz="2800" dirty="0"/>
              <a:t> los </a:t>
            </a:r>
            <a:r>
              <a:rPr lang="es-CO" sz="2800" dirty="0"/>
              <a:t>índices</a:t>
            </a:r>
            <a:r>
              <a:rPr lang="en-US" sz="2800" dirty="0"/>
              <a:t> </a:t>
            </a:r>
            <a:r>
              <a:rPr lang="es-CO" sz="2800" dirty="0"/>
              <a:t>en</a:t>
            </a:r>
            <a:r>
              <a:rPr lang="en-US" sz="2800" dirty="0"/>
              <a:t> la </a:t>
            </a:r>
            <a:r>
              <a:rPr lang="es-CO" sz="2800" dirty="0"/>
              <a:t>ecuación genérica.</a:t>
            </a:r>
          </a:p>
          <a:p>
            <a:pPr marL="457200" lvl="1" indent="0">
              <a:buNone/>
            </a:pPr>
            <a:r>
              <a:rPr lang="es-CO" sz="2400" dirty="0"/>
              <a:t>   Ejemplo 2:</a:t>
            </a:r>
          </a:p>
          <a:p>
            <a:pPr lvl="1"/>
            <a:r>
              <a:rPr lang="en-US" sz="2400" dirty="0"/>
              <a:t>Forma </a:t>
            </a:r>
            <a:r>
              <a:rPr lang="es-CO" sz="2400" dirty="0"/>
              <a:t>incorrecta</a:t>
            </a:r>
            <a:r>
              <a:rPr lang="en-US" sz="2400" dirty="0"/>
              <a:t>:</a:t>
            </a:r>
          </a:p>
          <a:p>
            <a:pPr lvl="1"/>
            <a:endParaRPr lang="en-US" sz="2400" dirty="0"/>
          </a:p>
          <a:p>
            <a:pPr lvl="1"/>
            <a:r>
              <a:rPr lang="es-CO" sz="2400" dirty="0"/>
              <a:t>Mensaje de error arrojado por GAMS:</a:t>
            </a:r>
          </a:p>
          <a:p>
            <a:pPr lvl="1"/>
            <a:endParaRPr lang="en-US" sz="2400" dirty="0"/>
          </a:p>
          <a:p>
            <a:pPr lvl="1"/>
            <a:endParaRPr lang="en-US" sz="2400" dirty="0"/>
          </a:p>
          <a:p>
            <a:pPr lvl="1"/>
            <a:r>
              <a:rPr lang="es-CO" sz="2400" dirty="0"/>
              <a:t>Forma correcta:</a:t>
            </a:r>
          </a:p>
          <a:p>
            <a:pPr lvl="1"/>
            <a:endParaRPr lang="en-US" sz="2400" dirty="0"/>
          </a:p>
          <a:p>
            <a:endParaRPr lang="en-US" sz="2800" dirty="0"/>
          </a:p>
          <a:p>
            <a:endParaRPr lang="en-US" sz="2800" dirty="0"/>
          </a:p>
          <a:p>
            <a:endParaRPr lang="en-US" sz="2800" dirty="0"/>
          </a:p>
          <a:p>
            <a:endParaRPr lang="en-US" sz="2800" dirty="0"/>
          </a:p>
          <a:p>
            <a:endParaRPr lang="en-US" sz="2800" dirty="0"/>
          </a:p>
          <a:p>
            <a:pPr lvl="1"/>
            <a:endParaRPr lang="en-US" sz="2400" dirty="0"/>
          </a:p>
          <a:p>
            <a:endParaRPr lang="en-US" sz="2800" dirty="0"/>
          </a:p>
          <a:p>
            <a:endParaRPr lang="en-US" sz="2800" dirty="0"/>
          </a:p>
          <a:p>
            <a:endParaRPr lang="en-US" sz="2800" dirty="0"/>
          </a:p>
          <a:p>
            <a:endParaRPr lang="en-US" sz="2800" dirty="0"/>
          </a:p>
          <a:p>
            <a:endParaRPr lang="en-US" sz="2800" dirty="0"/>
          </a:p>
          <a:p>
            <a:pPr lvl="2">
              <a:buFontTx/>
              <a:buChar char="-"/>
            </a:pPr>
            <a:endParaRPr lang="es-CO"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s-CO" b="1" dirty="0"/>
              <a:t>Errores típicos</a:t>
            </a:r>
          </a:p>
        </p:txBody>
      </p:sp>
      <p:pic>
        <p:nvPicPr>
          <p:cNvPr id="7" name="Imagen 6">
            <a:extLst>
              <a:ext uri="{FF2B5EF4-FFF2-40B4-BE49-F238E27FC236}">
                <a16:creationId xmlns:a16="http://schemas.microsoft.com/office/drawing/2014/main" id="{0E33D3A1-F91B-43D6-BAC0-FE8489BC5E6B}"/>
              </a:ext>
            </a:extLst>
          </p:cNvPr>
          <p:cNvPicPr>
            <a:picLocks noChangeAspect="1"/>
          </p:cNvPicPr>
          <p:nvPr/>
        </p:nvPicPr>
        <p:blipFill>
          <a:blip r:embed="rId2"/>
          <a:stretch>
            <a:fillRect/>
          </a:stretch>
        </p:blipFill>
        <p:spPr>
          <a:xfrm>
            <a:off x="1665647" y="5562600"/>
            <a:ext cx="7421203" cy="304800"/>
          </a:xfrm>
          <a:prstGeom prst="rect">
            <a:avLst/>
          </a:prstGeom>
        </p:spPr>
      </p:pic>
      <p:pic>
        <p:nvPicPr>
          <p:cNvPr id="9" name="Imagen 8">
            <a:extLst>
              <a:ext uri="{FF2B5EF4-FFF2-40B4-BE49-F238E27FC236}">
                <a16:creationId xmlns:a16="http://schemas.microsoft.com/office/drawing/2014/main" id="{C8EBFF83-E282-40E6-815A-434BAA49C294}"/>
              </a:ext>
            </a:extLst>
          </p:cNvPr>
          <p:cNvPicPr>
            <a:picLocks noChangeAspect="1"/>
          </p:cNvPicPr>
          <p:nvPr/>
        </p:nvPicPr>
        <p:blipFill>
          <a:blip r:embed="rId3"/>
          <a:stretch>
            <a:fillRect/>
          </a:stretch>
        </p:blipFill>
        <p:spPr>
          <a:xfrm>
            <a:off x="1688887" y="4335297"/>
            <a:ext cx="3428982" cy="468083"/>
          </a:xfrm>
          <a:prstGeom prst="rect">
            <a:avLst/>
          </a:prstGeom>
        </p:spPr>
      </p:pic>
      <p:pic>
        <p:nvPicPr>
          <p:cNvPr id="2" name="Imagen 1">
            <a:extLst>
              <a:ext uri="{FF2B5EF4-FFF2-40B4-BE49-F238E27FC236}">
                <a16:creationId xmlns:a16="http://schemas.microsoft.com/office/drawing/2014/main" id="{59AEA011-32D9-42EC-A2BB-5802996E3CB2}"/>
              </a:ext>
            </a:extLst>
          </p:cNvPr>
          <p:cNvPicPr>
            <a:picLocks noChangeAspect="1"/>
          </p:cNvPicPr>
          <p:nvPr/>
        </p:nvPicPr>
        <p:blipFill>
          <a:blip r:embed="rId4"/>
          <a:stretch>
            <a:fillRect/>
          </a:stretch>
        </p:blipFill>
        <p:spPr>
          <a:xfrm>
            <a:off x="1688886" y="3350384"/>
            <a:ext cx="6719441" cy="304799"/>
          </a:xfrm>
          <a:prstGeom prst="rect">
            <a:avLst/>
          </a:prstGeom>
        </p:spPr>
      </p:pic>
    </p:spTree>
    <p:extLst>
      <p:ext uri="{BB962C8B-B14F-4D97-AF65-F5344CB8AC3E}">
        <p14:creationId xmlns:p14="http://schemas.microsoft.com/office/powerpoint/2010/main" val="410085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sz="2800" dirty="0"/>
              <a:t>Error 1: No controlar todos los índices en la ecuación genérica.</a:t>
            </a:r>
          </a:p>
          <a:p>
            <a:pPr lvl="1"/>
            <a:r>
              <a:rPr lang="es-CO" sz="2400" dirty="0"/>
              <a:t>Conclusión:</a:t>
            </a:r>
          </a:p>
          <a:p>
            <a:pPr lvl="2"/>
            <a:r>
              <a:rPr lang="es-CO" sz="2000" dirty="0"/>
              <a:t>En una expresión genérica todo índice debe estar controlado por algún operador matemático útil para generalizar ecuaciones.</a:t>
            </a:r>
          </a:p>
          <a:p>
            <a:pPr lvl="3"/>
            <a:r>
              <a:rPr lang="es-CO" sz="1600" dirty="0"/>
              <a:t>Operadores matemáticos para generalizar expresiones:</a:t>
            </a:r>
          </a:p>
          <a:p>
            <a:pPr lvl="4"/>
            <a:r>
              <a:rPr lang="es-CO" sz="1600" dirty="0"/>
              <a:t>Sumatoria</a:t>
            </a:r>
          </a:p>
          <a:p>
            <a:pPr lvl="4"/>
            <a:r>
              <a:rPr lang="es-CO" sz="1600" dirty="0"/>
              <a:t>Para todo</a:t>
            </a:r>
          </a:p>
          <a:p>
            <a:pPr lvl="4"/>
            <a:r>
              <a:rPr lang="es-CO" sz="1600" dirty="0" err="1"/>
              <a:t>Productoria</a:t>
            </a:r>
            <a:endParaRPr lang="es-CO" sz="1600" dirty="0"/>
          </a:p>
          <a:p>
            <a:endParaRPr lang="en-US" sz="2800" dirty="0"/>
          </a:p>
          <a:p>
            <a:endParaRPr lang="en-US" sz="2800" dirty="0"/>
          </a:p>
          <a:p>
            <a:endParaRPr lang="en-US" sz="2800" dirty="0"/>
          </a:p>
          <a:p>
            <a:endParaRPr lang="en-US" sz="2800" dirty="0"/>
          </a:p>
          <a:p>
            <a:endParaRPr lang="en-US" sz="2800" dirty="0"/>
          </a:p>
          <a:p>
            <a:pPr lvl="1"/>
            <a:endParaRPr lang="en-US" sz="2400" dirty="0"/>
          </a:p>
          <a:p>
            <a:endParaRPr lang="en-US" sz="2800" dirty="0"/>
          </a:p>
          <a:p>
            <a:endParaRPr lang="en-US" sz="2800" dirty="0"/>
          </a:p>
          <a:p>
            <a:endParaRPr lang="en-US" sz="2800" dirty="0"/>
          </a:p>
          <a:p>
            <a:endParaRPr lang="en-US" sz="2800" dirty="0"/>
          </a:p>
          <a:p>
            <a:endParaRPr lang="en-US" sz="2800" dirty="0"/>
          </a:p>
          <a:p>
            <a:pPr lvl="2">
              <a:buFontTx/>
              <a:buChar char="-"/>
            </a:pPr>
            <a:endParaRPr lang="es-CO"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s-CO" b="1" dirty="0"/>
              <a:t>Errores típicos</a:t>
            </a:r>
          </a:p>
        </p:txBody>
      </p:sp>
    </p:spTree>
    <p:extLst>
      <p:ext uri="{BB962C8B-B14F-4D97-AF65-F5344CB8AC3E}">
        <p14:creationId xmlns:p14="http://schemas.microsoft.com/office/powerpoint/2010/main" val="910818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sz="2800" dirty="0"/>
              <a:t>Error 2: Que un índice este controlado por mas de un operador matemático.</a:t>
            </a:r>
          </a:p>
          <a:p>
            <a:pPr lvl="1"/>
            <a:r>
              <a:rPr lang="en-US" sz="2400" dirty="0"/>
              <a:t>Forma </a:t>
            </a:r>
            <a:r>
              <a:rPr lang="es-CO" sz="2400" dirty="0"/>
              <a:t>incorrecta</a:t>
            </a:r>
            <a:r>
              <a:rPr lang="en-US" sz="2400" dirty="0"/>
              <a:t>:</a:t>
            </a:r>
          </a:p>
          <a:p>
            <a:pPr lvl="1"/>
            <a:endParaRPr lang="en-US" sz="2400" dirty="0"/>
          </a:p>
          <a:p>
            <a:pPr lvl="1"/>
            <a:r>
              <a:rPr lang="es-CO" sz="2400" dirty="0"/>
              <a:t>Mensaje de error arrojado por GAMS:</a:t>
            </a:r>
          </a:p>
          <a:p>
            <a:pPr lvl="1"/>
            <a:endParaRPr lang="en-US" sz="2400" dirty="0"/>
          </a:p>
          <a:p>
            <a:pPr lvl="1"/>
            <a:endParaRPr lang="en-US" sz="2400" dirty="0"/>
          </a:p>
          <a:p>
            <a:pPr lvl="1"/>
            <a:r>
              <a:rPr lang="es-CO" sz="2400" dirty="0"/>
              <a:t>Forma correcta:</a:t>
            </a:r>
          </a:p>
          <a:p>
            <a:pPr lvl="1"/>
            <a:endParaRPr lang="en-US" sz="2400" dirty="0"/>
          </a:p>
          <a:p>
            <a:endParaRPr lang="en-US" sz="2800" dirty="0"/>
          </a:p>
          <a:p>
            <a:endParaRPr lang="en-US" sz="2800" dirty="0"/>
          </a:p>
          <a:p>
            <a:endParaRPr lang="en-US" sz="2800" dirty="0"/>
          </a:p>
          <a:p>
            <a:endParaRPr lang="en-US" sz="2800" dirty="0"/>
          </a:p>
          <a:p>
            <a:endParaRPr lang="en-US" sz="2800" dirty="0"/>
          </a:p>
          <a:p>
            <a:pPr lvl="1"/>
            <a:endParaRPr lang="en-US" sz="2400" dirty="0"/>
          </a:p>
          <a:p>
            <a:endParaRPr lang="en-US" sz="2800" dirty="0"/>
          </a:p>
          <a:p>
            <a:endParaRPr lang="en-US" sz="2800" dirty="0"/>
          </a:p>
          <a:p>
            <a:endParaRPr lang="en-US" sz="2800" dirty="0"/>
          </a:p>
          <a:p>
            <a:endParaRPr lang="en-US" sz="2800" dirty="0"/>
          </a:p>
          <a:p>
            <a:endParaRPr lang="en-US" sz="2800" dirty="0"/>
          </a:p>
          <a:p>
            <a:pPr lvl="2">
              <a:buFontTx/>
              <a:buChar char="-"/>
            </a:pPr>
            <a:endParaRPr lang="es-CO"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s-CO" b="1" dirty="0"/>
              <a:t>Errores típicos</a:t>
            </a:r>
          </a:p>
        </p:txBody>
      </p:sp>
      <p:pic>
        <p:nvPicPr>
          <p:cNvPr id="7" name="Imagen 6">
            <a:extLst>
              <a:ext uri="{FF2B5EF4-FFF2-40B4-BE49-F238E27FC236}">
                <a16:creationId xmlns:a16="http://schemas.microsoft.com/office/drawing/2014/main" id="{0E33D3A1-F91B-43D6-BAC0-FE8489BC5E6B}"/>
              </a:ext>
            </a:extLst>
          </p:cNvPr>
          <p:cNvPicPr>
            <a:picLocks noChangeAspect="1"/>
          </p:cNvPicPr>
          <p:nvPr/>
        </p:nvPicPr>
        <p:blipFill>
          <a:blip r:embed="rId2"/>
          <a:stretch>
            <a:fillRect/>
          </a:stretch>
        </p:blipFill>
        <p:spPr>
          <a:xfrm>
            <a:off x="1665647" y="5090040"/>
            <a:ext cx="7421203" cy="304800"/>
          </a:xfrm>
          <a:prstGeom prst="rect">
            <a:avLst/>
          </a:prstGeom>
        </p:spPr>
      </p:pic>
      <p:pic>
        <p:nvPicPr>
          <p:cNvPr id="3" name="Imagen 2">
            <a:extLst>
              <a:ext uri="{FF2B5EF4-FFF2-40B4-BE49-F238E27FC236}">
                <a16:creationId xmlns:a16="http://schemas.microsoft.com/office/drawing/2014/main" id="{772DC68E-F49F-423F-ABF0-97DE170EE839}"/>
              </a:ext>
            </a:extLst>
          </p:cNvPr>
          <p:cNvPicPr>
            <a:picLocks noChangeAspect="1"/>
          </p:cNvPicPr>
          <p:nvPr/>
        </p:nvPicPr>
        <p:blipFill>
          <a:blip r:embed="rId3"/>
          <a:stretch>
            <a:fillRect/>
          </a:stretch>
        </p:blipFill>
        <p:spPr>
          <a:xfrm>
            <a:off x="1665647" y="3906252"/>
            <a:ext cx="3475328" cy="437148"/>
          </a:xfrm>
          <a:prstGeom prst="rect">
            <a:avLst/>
          </a:prstGeom>
        </p:spPr>
      </p:pic>
      <p:pic>
        <p:nvPicPr>
          <p:cNvPr id="6" name="Imagen 5">
            <a:extLst>
              <a:ext uri="{FF2B5EF4-FFF2-40B4-BE49-F238E27FC236}">
                <a16:creationId xmlns:a16="http://schemas.microsoft.com/office/drawing/2014/main" id="{FB052EE2-691C-4BD7-9D7D-7149C8FC7769}"/>
              </a:ext>
            </a:extLst>
          </p:cNvPr>
          <p:cNvPicPr>
            <a:picLocks noChangeAspect="1"/>
          </p:cNvPicPr>
          <p:nvPr/>
        </p:nvPicPr>
        <p:blipFill>
          <a:blip r:embed="rId4"/>
          <a:stretch>
            <a:fillRect/>
          </a:stretch>
        </p:blipFill>
        <p:spPr>
          <a:xfrm>
            <a:off x="1634940" y="2951408"/>
            <a:ext cx="7304789" cy="282932"/>
          </a:xfrm>
          <a:prstGeom prst="rect">
            <a:avLst/>
          </a:prstGeom>
        </p:spPr>
      </p:pic>
    </p:spTree>
    <p:extLst>
      <p:ext uri="{BB962C8B-B14F-4D97-AF65-F5344CB8AC3E}">
        <p14:creationId xmlns:p14="http://schemas.microsoft.com/office/powerpoint/2010/main" val="1425501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sz="2800" dirty="0"/>
              <a:t>Error 2: Que un índice este controlado por mas de un operador matemático.</a:t>
            </a:r>
          </a:p>
          <a:p>
            <a:pPr lvl="1"/>
            <a:r>
              <a:rPr lang="es-CO" sz="2400" dirty="0"/>
              <a:t>Conclusión:</a:t>
            </a:r>
          </a:p>
          <a:p>
            <a:pPr lvl="2"/>
            <a:r>
              <a:rPr lang="es-CO" sz="2000" dirty="0"/>
              <a:t>Todo índice debe estar controlado por un operador matemático, pero solo puede ser uno, no pueden ser varios operadores para un mismo índice.</a:t>
            </a:r>
          </a:p>
          <a:p>
            <a:pPr lvl="1"/>
            <a:endParaRPr lang="en-US" sz="2400" dirty="0"/>
          </a:p>
          <a:p>
            <a:endParaRPr lang="en-US" sz="2800" dirty="0"/>
          </a:p>
          <a:p>
            <a:endParaRPr lang="en-US" sz="2800" dirty="0"/>
          </a:p>
          <a:p>
            <a:endParaRPr lang="en-US" sz="2800" dirty="0"/>
          </a:p>
          <a:p>
            <a:endParaRPr lang="en-US" sz="2800" dirty="0"/>
          </a:p>
          <a:p>
            <a:endParaRPr lang="en-US" sz="2800" dirty="0"/>
          </a:p>
          <a:p>
            <a:pPr lvl="1"/>
            <a:endParaRPr lang="en-US" sz="2400" dirty="0"/>
          </a:p>
          <a:p>
            <a:endParaRPr lang="en-US" sz="2800" dirty="0"/>
          </a:p>
          <a:p>
            <a:endParaRPr lang="en-US" sz="2800" dirty="0"/>
          </a:p>
          <a:p>
            <a:endParaRPr lang="en-US" sz="2800" dirty="0"/>
          </a:p>
          <a:p>
            <a:endParaRPr lang="en-US" sz="2800" dirty="0"/>
          </a:p>
          <a:p>
            <a:endParaRPr lang="en-US" sz="2800" dirty="0"/>
          </a:p>
          <a:p>
            <a:pPr lvl="2">
              <a:buFontTx/>
              <a:buChar char="-"/>
            </a:pPr>
            <a:endParaRPr lang="es-CO"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s-CO" b="1" dirty="0"/>
              <a:t>Errores típicos</a:t>
            </a:r>
          </a:p>
        </p:txBody>
      </p:sp>
    </p:spTree>
    <p:extLst>
      <p:ext uri="{BB962C8B-B14F-4D97-AF65-F5344CB8AC3E}">
        <p14:creationId xmlns:p14="http://schemas.microsoft.com/office/powerpoint/2010/main" val="2235306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sz="2800" dirty="0"/>
              <a:t>Error 3: Que ningún índice este controlado por algún operador matemático.</a:t>
            </a:r>
          </a:p>
          <a:p>
            <a:pPr lvl="1"/>
            <a:r>
              <a:rPr lang="en-US" sz="2400" dirty="0"/>
              <a:t>Forma </a:t>
            </a:r>
            <a:r>
              <a:rPr lang="es-CO" sz="2400" dirty="0"/>
              <a:t>incorrecta</a:t>
            </a:r>
            <a:r>
              <a:rPr lang="en-US" sz="2400" dirty="0"/>
              <a:t>:</a:t>
            </a:r>
          </a:p>
          <a:p>
            <a:pPr lvl="1"/>
            <a:endParaRPr lang="en-US" sz="2400" dirty="0"/>
          </a:p>
          <a:p>
            <a:pPr lvl="1"/>
            <a:r>
              <a:rPr lang="es-CO" sz="2400" dirty="0"/>
              <a:t>Mensaje de error arrojado por GAMS:</a:t>
            </a:r>
          </a:p>
          <a:p>
            <a:pPr lvl="1"/>
            <a:endParaRPr lang="en-US" sz="2400" dirty="0"/>
          </a:p>
          <a:p>
            <a:pPr lvl="1"/>
            <a:endParaRPr lang="en-US" sz="2400" dirty="0"/>
          </a:p>
          <a:p>
            <a:pPr lvl="1"/>
            <a:r>
              <a:rPr lang="es-CO" sz="2400" dirty="0"/>
              <a:t>Forma correcta:</a:t>
            </a:r>
          </a:p>
          <a:p>
            <a:pPr lvl="1"/>
            <a:endParaRPr lang="en-US" sz="2400" dirty="0"/>
          </a:p>
          <a:p>
            <a:endParaRPr lang="en-US" sz="2800" dirty="0"/>
          </a:p>
          <a:p>
            <a:endParaRPr lang="en-US" sz="2800" dirty="0"/>
          </a:p>
          <a:p>
            <a:endParaRPr lang="en-US" sz="2800" dirty="0"/>
          </a:p>
          <a:p>
            <a:endParaRPr lang="en-US" sz="2800" dirty="0"/>
          </a:p>
          <a:p>
            <a:endParaRPr lang="en-US" sz="2800" dirty="0"/>
          </a:p>
          <a:p>
            <a:pPr lvl="1"/>
            <a:endParaRPr lang="en-US" sz="2400" dirty="0"/>
          </a:p>
          <a:p>
            <a:endParaRPr lang="en-US" sz="2800" dirty="0"/>
          </a:p>
          <a:p>
            <a:endParaRPr lang="en-US" sz="2800" dirty="0"/>
          </a:p>
          <a:p>
            <a:endParaRPr lang="en-US" sz="2800" dirty="0"/>
          </a:p>
          <a:p>
            <a:endParaRPr lang="en-US" sz="2800" dirty="0"/>
          </a:p>
          <a:p>
            <a:endParaRPr lang="en-US" sz="2800" dirty="0"/>
          </a:p>
          <a:p>
            <a:pPr lvl="2">
              <a:buFontTx/>
              <a:buChar char="-"/>
            </a:pPr>
            <a:endParaRPr lang="es-CO"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s-CO" b="1" dirty="0"/>
              <a:t>Errores típicos</a:t>
            </a:r>
          </a:p>
        </p:txBody>
      </p:sp>
      <p:pic>
        <p:nvPicPr>
          <p:cNvPr id="7" name="Imagen 6">
            <a:extLst>
              <a:ext uri="{FF2B5EF4-FFF2-40B4-BE49-F238E27FC236}">
                <a16:creationId xmlns:a16="http://schemas.microsoft.com/office/drawing/2014/main" id="{0E33D3A1-F91B-43D6-BAC0-FE8489BC5E6B}"/>
              </a:ext>
            </a:extLst>
          </p:cNvPr>
          <p:cNvPicPr>
            <a:picLocks noChangeAspect="1"/>
          </p:cNvPicPr>
          <p:nvPr/>
        </p:nvPicPr>
        <p:blipFill>
          <a:blip r:embed="rId2"/>
          <a:stretch>
            <a:fillRect/>
          </a:stretch>
        </p:blipFill>
        <p:spPr>
          <a:xfrm>
            <a:off x="1665647" y="5090040"/>
            <a:ext cx="7421203" cy="304800"/>
          </a:xfrm>
          <a:prstGeom prst="rect">
            <a:avLst/>
          </a:prstGeom>
        </p:spPr>
      </p:pic>
      <p:pic>
        <p:nvPicPr>
          <p:cNvPr id="2" name="Imagen 1">
            <a:extLst>
              <a:ext uri="{FF2B5EF4-FFF2-40B4-BE49-F238E27FC236}">
                <a16:creationId xmlns:a16="http://schemas.microsoft.com/office/drawing/2014/main" id="{ADFC61AF-6AF7-4E14-A48B-4DF462A3BB7D}"/>
              </a:ext>
            </a:extLst>
          </p:cNvPr>
          <p:cNvPicPr>
            <a:picLocks noChangeAspect="1"/>
          </p:cNvPicPr>
          <p:nvPr/>
        </p:nvPicPr>
        <p:blipFill>
          <a:blip r:embed="rId3"/>
          <a:stretch>
            <a:fillRect/>
          </a:stretch>
        </p:blipFill>
        <p:spPr>
          <a:xfrm>
            <a:off x="1665647" y="3001622"/>
            <a:ext cx="4833183" cy="264833"/>
          </a:xfrm>
          <a:prstGeom prst="rect">
            <a:avLst/>
          </a:prstGeom>
        </p:spPr>
      </p:pic>
      <p:pic>
        <p:nvPicPr>
          <p:cNvPr id="8" name="Imagen 7">
            <a:extLst>
              <a:ext uri="{FF2B5EF4-FFF2-40B4-BE49-F238E27FC236}">
                <a16:creationId xmlns:a16="http://schemas.microsoft.com/office/drawing/2014/main" id="{238B99D7-3B16-468F-B90B-CE798A5EDFB0}"/>
              </a:ext>
            </a:extLst>
          </p:cNvPr>
          <p:cNvPicPr>
            <a:picLocks noChangeAspect="1"/>
          </p:cNvPicPr>
          <p:nvPr/>
        </p:nvPicPr>
        <p:blipFill>
          <a:blip r:embed="rId4"/>
          <a:stretch>
            <a:fillRect/>
          </a:stretch>
        </p:blipFill>
        <p:spPr>
          <a:xfrm>
            <a:off x="1688887" y="3862737"/>
            <a:ext cx="3428982" cy="468083"/>
          </a:xfrm>
          <a:prstGeom prst="rect">
            <a:avLst/>
          </a:prstGeom>
        </p:spPr>
      </p:pic>
    </p:spTree>
    <p:extLst>
      <p:ext uri="{BB962C8B-B14F-4D97-AF65-F5344CB8AC3E}">
        <p14:creationId xmlns:p14="http://schemas.microsoft.com/office/powerpoint/2010/main" val="3857582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sz="2800" dirty="0"/>
              <a:t>Error 3: Que ningún índice este controlado por algún operador matemático.</a:t>
            </a:r>
          </a:p>
          <a:p>
            <a:pPr lvl="1"/>
            <a:r>
              <a:rPr lang="en-US" sz="2400" dirty="0"/>
              <a:t>Forma </a:t>
            </a:r>
            <a:r>
              <a:rPr lang="es-CO" sz="2400" dirty="0"/>
              <a:t>incorrecta</a:t>
            </a:r>
            <a:r>
              <a:rPr lang="en-US" sz="2400" dirty="0"/>
              <a:t>:</a:t>
            </a:r>
          </a:p>
          <a:p>
            <a:pPr lvl="1"/>
            <a:endParaRPr lang="en-US" sz="2400" dirty="0"/>
          </a:p>
          <a:p>
            <a:pPr lvl="1"/>
            <a:r>
              <a:rPr lang="es-CO" sz="2400" dirty="0"/>
              <a:t>Mensaje de error arrojado por GAMS:</a:t>
            </a:r>
            <a:endParaRPr lang="en-US" sz="2400" dirty="0"/>
          </a:p>
          <a:p>
            <a:pPr lvl="1"/>
            <a:endParaRPr lang="es-CO" sz="2000" dirty="0"/>
          </a:p>
          <a:p>
            <a:pPr lvl="2"/>
            <a:endParaRPr lang="es-CO" sz="2000" dirty="0"/>
          </a:p>
          <a:p>
            <a:pPr lvl="2"/>
            <a:r>
              <a:rPr lang="es-CO" sz="2000" dirty="0"/>
              <a:t>Si</a:t>
            </a:r>
            <a:r>
              <a:rPr lang="en-US" sz="2000" dirty="0"/>
              <a:t> </a:t>
            </a:r>
            <a:r>
              <a:rPr lang="es-CO" sz="2000" dirty="0"/>
              <a:t>queremos especificar un término en particular, debemos realizar lo siguiente:</a:t>
            </a:r>
          </a:p>
          <a:p>
            <a:pPr lvl="2"/>
            <a:endParaRPr lang="es-CO" sz="2000" dirty="0"/>
          </a:p>
          <a:p>
            <a:pPr lvl="2"/>
            <a:r>
              <a:rPr lang="es-CO" sz="2000" dirty="0"/>
              <a:t>O si queremos sumar varios términos específicos, los representamos así:</a:t>
            </a:r>
          </a:p>
          <a:p>
            <a:pPr lvl="1"/>
            <a:endParaRPr lang="en-US" sz="2400" dirty="0"/>
          </a:p>
          <a:p>
            <a:pPr lvl="1"/>
            <a:endParaRPr lang="en-US" sz="2400" dirty="0"/>
          </a:p>
          <a:p>
            <a:endParaRPr lang="en-US" sz="2800" dirty="0"/>
          </a:p>
          <a:p>
            <a:endParaRPr lang="en-US" sz="2800" dirty="0"/>
          </a:p>
          <a:p>
            <a:endParaRPr lang="en-US" sz="2800" dirty="0"/>
          </a:p>
          <a:p>
            <a:endParaRPr lang="en-US" sz="2800" dirty="0"/>
          </a:p>
          <a:p>
            <a:endParaRPr lang="en-US" sz="2800" dirty="0"/>
          </a:p>
          <a:p>
            <a:pPr lvl="1"/>
            <a:endParaRPr lang="en-US" sz="2400" dirty="0"/>
          </a:p>
          <a:p>
            <a:endParaRPr lang="en-US" sz="2800" dirty="0"/>
          </a:p>
          <a:p>
            <a:endParaRPr lang="en-US" sz="2800" dirty="0"/>
          </a:p>
          <a:p>
            <a:endParaRPr lang="en-US" sz="2800" dirty="0"/>
          </a:p>
          <a:p>
            <a:endParaRPr lang="en-US" sz="2800" dirty="0"/>
          </a:p>
          <a:p>
            <a:endParaRPr lang="en-US" sz="2800" dirty="0"/>
          </a:p>
          <a:p>
            <a:pPr lvl="2">
              <a:buFontTx/>
              <a:buChar char="-"/>
            </a:pPr>
            <a:endParaRPr lang="es-CO"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s-CO" b="1" dirty="0"/>
              <a:t>Errores típicos</a:t>
            </a:r>
          </a:p>
        </p:txBody>
      </p:sp>
      <p:pic>
        <p:nvPicPr>
          <p:cNvPr id="2" name="Imagen 1">
            <a:extLst>
              <a:ext uri="{FF2B5EF4-FFF2-40B4-BE49-F238E27FC236}">
                <a16:creationId xmlns:a16="http://schemas.microsoft.com/office/drawing/2014/main" id="{ADFC61AF-6AF7-4E14-A48B-4DF462A3BB7D}"/>
              </a:ext>
            </a:extLst>
          </p:cNvPr>
          <p:cNvPicPr>
            <a:picLocks noChangeAspect="1"/>
          </p:cNvPicPr>
          <p:nvPr/>
        </p:nvPicPr>
        <p:blipFill>
          <a:blip r:embed="rId2"/>
          <a:stretch>
            <a:fillRect/>
          </a:stretch>
        </p:blipFill>
        <p:spPr>
          <a:xfrm>
            <a:off x="1665647" y="2947030"/>
            <a:ext cx="4833183" cy="264833"/>
          </a:xfrm>
          <a:prstGeom prst="rect">
            <a:avLst/>
          </a:prstGeom>
        </p:spPr>
      </p:pic>
      <p:pic>
        <p:nvPicPr>
          <p:cNvPr id="9" name="Imagen 8">
            <a:extLst>
              <a:ext uri="{FF2B5EF4-FFF2-40B4-BE49-F238E27FC236}">
                <a16:creationId xmlns:a16="http://schemas.microsoft.com/office/drawing/2014/main" id="{0D03063C-F2B0-49E3-8114-950F3AFD948E}"/>
              </a:ext>
            </a:extLst>
          </p:cNvPr>
          <p:cNvPicPr>
            <a:picLocks noChangeAspect="1"/>
          </p:cNvPicPr>
          <p:nvPr/>
        </p:nvPicPr>
        <p:blipFill>
          <a:blip r:embed="rId3"/>
          <a:stretch>
            <a:fillRect/>
          </a:stretch>
        </p:blipFill>
        <p:spPr>
          <a:xfrm>
            <a:off x="2061401" y="5185572"/>
            <a:ext cx="6144102" cy="251590"/>
          </a:xfrm>
          <a:prstGeom prst="rect">
            <a:avLst/>
          </a:prstGeom>
        </p:spPr>
      </p:pic>
      <p:pic>
        <p:nvPicPr>
          <p:cNvPr id="11" name="Imagen 10">
            <a:extLst>
              <a:ext uri="{FF2B5EF4-FFF2-40B4-BE49-F238E27FC236}">
                <a16:creationId xmlns:a16="http://schemas.microsoft.com/office/drawing/2014/main" id="{1B4F2E51-0C06-41C2-9D66-695195C65970}"/>
              </a:ext>
            </a:extLst>
          </p:cNvPr>
          <p:cNvPicPr>
            <a:picLocks noChangeAspect="1"/>
          </p:cNvPicPr>
          <p:nvPr/>
        </p:nvPicPr>
        <p:blipFill>
          <a:blip r:embed="rId4"/>
          <a:stretch>
            <a:fillRect/>
          </a:stretch>
        </p:blipFill>
        <p:spPr>
          <a:xfrm>
            <a:off x="2061402" y="6313136"/>
            <a:ext cx="6401693" cy="240064"/>
          </a:xfrm>
          <a:prstGeom prst="rect">
            <a:avLst/>
          </a:prstGeom>
        </p:spPr>
      </p:pic>
      <p:pic>
        <p:nvPicPr>
          <p:cNvPr id="12" name="Imagen 11">
            <a:extLst>
              <a:ext uri="{FF2B5EF4-FFF2-40B4-BE49-F238E27FC236}">
                <a16:creationId xmlns:a16="http://schemas.microsoft.com/office/drawing/2014/main" id="{1F7F90B5-4CB5-4A3A-8CCE-2242943488B6}"/>
              </a:ext>
            </a:extLst>
          </p:cNvPr>
          <p:cNvPicPr>
            <a:picLocks noChangeAspect="1"/>
          </p:cNvPicPr>
          <p:nvPr/>
        </p:nvPicPr>
        <p:blipFill>
          <a:blip r:embed="rId5"/>
          <a:stretch>
            <a:fillRect/>
          </a:stretch>
        </p:blipFill>
        <p:spPr>
          <a:xfrm>
            <a:off x="1688887" y="3799117"/>
            <a:ext cx="3428982" cy="468083"/>
          </a:xfrm>
          <a:prstGeom prst="rect">
            <a:avLst/>
          </a:prstGeom>
        </p:spPr>
      </p:pic>
    </p:spTree>
    <p:extLst>
      <p:ext uri="{BB962C8B-B14F-4D97-AF65-F5344CB8AC3E}">
        <p14:creationId xmlns:p14="http://schemas.microsoft.com/office/powerpoint/2010/main" val="399342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9C43714-4AA3-1DB4-29B9-406F7B1E62F9}"/>
              </a:ext>
            </a:extLst>
          </p:cNvPr>
          <p:cNvPicPr>
            <a:picLocks noChangeAspect="1"/>
          </p:cNvPicPr>
          <p:nvPr/>
        </p:nvPicPr>
        <p:blipFill>
          <a:blip r:embed="rId2"/>
          <a:stretch>
            <a:fillRect/>
          </a:stretch>
        </p:blipFill>
        <p:spPr>
          <a:xfrm>
            <a:off x="457200" y="2306637"/>
            <a:ext cx="8153400" cy="4246563"/>
          </a:xfrm>
          <a:prstGeom prst="rect">
            <a:avLst/>
          </a:prstGeom>
        </p:spPr>
      </p:pic>
      <p:sp>
        <p:nvSpPr>
          <p:cNvPr id="5" name="Content Placeholder 4"/>
          <p:cNvSpPr>
            <a:spLocks noGrp="1"/>
          </p:cNvSpPr>
          <p:nvPr>
            <p:ph idx="1"/>
          </p:nvPr>
        </p:nvSpPr>
        <p:spPr/>
        <p:txBody>
          <a:bodyPr/>
          <a:lstStyle/>
          <a:p>
            <a:r>
              <a:rPr lang="es-CO" sz="2400" dirty="0"/>
              <a:t>Editor (*.</a:t>
            </a:r>
            <a:r>
              <a:rPr lang="es-CO" sz="2400" dirty="0" err="1"/>
              <a:t>gms</a:t>
            </a:r>
            <a:r>
              <a:rPr lang="es-CO" sz="2400" dirty="0"/>
              <a:t>): donde implemento mi modelo matemático.</a:t>
            </a:r>
          </a:p>
        </p:txBody>
      </p:sp>
      <p:sp>
        <p:nvSpPr>
          <p:cNvPr id="4" name="Title 3"/>
          <p:cNvSpPr>
            <a:spLocks noGrp="1"/>
          </p:cNvSpPr>
          <p:nvPr>
            <p:ph type="title"/>
          </p:nvPr>
        </p:nvSpPr>
        <p:spPr/>
        <p:txBody>
          <a:bodyPr/>
          <a:lstStyle/>
          <a:p>
            <a:r>
              <a:rPr lang="es-CO" dirty="0"/>
              <a:t>Interfaz</a:t>
            </a:r>
          </a:p>
        </p:txBody>
      </p:sp>
      <p:sp>
        <p:nvSpPr>
          <p:cNvPr id="6" name="Rectangle 5"/>
          <p:cNvSpPr/>
          <p:nvPr/>
        </p:nvSpPr>
        <p:spPr>
          <a:xfrm>
            <a:off x="437322" y="2667000"/>
            <a:ext cx="5486400" cy="3810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359068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sz="2800" dirty="0"/>
              <a:t>Error 4: incluir la variable de decisión en un “tal que”.</a:t>
            </a:r>
          </a:p>
          <a:p>
            <a:pPr lvl="1"/>
            <a:r>
              <a:rPr lang="en-US" sz="2400" dirty="0"/>
              <a:t>Forma </a:t>
            </a:r>
            <a:r>
              <a:rPr lang="es-CO" sz="2400" dirty="0"/>
              <a:t>incorrecta</a:t>
            </a:r>
            <a:r>
              <a:rPr lang="en-US" sz="2400" dirty="0"/>
              <a:t>:</a:t>
            </a:r>
          </a:p>
          <a:p>
            <a:pPr lvl="1"/>
            <a:endParaRPr lang="en-US" sz="2400" dirty="0"/>
          </a:p>
          <a:p>
            <a:pPr lvl="1"/>
            <a:r>
              <a:rPr lang="es-CO" sz="2400" dirty="0"/>
              <a:t>Mensaje de error arrojado por GAMS:</a:t>
            </a:r>
          </a:p>
          <a:p>
            <a:pPr lvl="1"/>
            <a:endParaRPr lang="en-US" sz="2400" dirty="0"/>
          </a:p>
          <a:p>
            <a:pPr lvl="1"/>
            <a:endParaRPr lang="en-US" sz="2400" dirty="0"/>
          </a:p>
          <a:p>
            <a:pPr lvl="1"/>
            <a:r>
              <a:rPr lang="es-CO" sz="2400" dirty="0"/>
              <a:t>Forma correcta: no incluir la variable de decisión en los “tal que”.</a:t>
            </a:r>
          </a:p>
          <a:p>
            <a:pPr lvl="1"/>
            <a:endParaRPr lang="es-CO" sz="2400" dirty="0"/>
          </a:p>
          <a:p>
            <a:pPr lvl="1"/>
            <a:endParaRPr lang="en-US" sz="2400" dirty="0"/>
          </a:p>
          <a:p>
            <a:endParaRPr lang="en-US" sz="2800" dirty="0"/>
          </a:p>
          <a:p>
            <a:endParaRPr lang="en-US" sz="2800" dirty="0"/>
          </a:p>
          <a:p>
            <a:endParaRPr lang="en-US" sz="2800" dirty="0"/>
          </a:p>
          <a:p>
            <a:endParaRPr lang="en-US" sz="2800" dirty="0"/>
          </a:p>
          <a:p>
            <a:endParaRPr lang="en-US" sz="2800" dirty="0"/>
          </a:p>
          <a:p>
            <a:pPr lvl="1"/>
            <a:endParaRPr lang="en-US" sz="2400" dirty="0"/>
          </a:p>
          <a:p>
            <a:endParaRPr lang="en-US" sz="2800" dirty="0"/>
          </a:p>
          <a:p>
            <a:endParaRPr lang="en-US" sz="2800" dirty="0"/>
          </a:p>
          <a:p>
            <a:endParaRPr lang="en-US" sz="2800" dirty="0"/>
          </a:p>
          <a:p>
            <a:endParaRPr lang="en-US" sz="2800" dirty="0"/>
          </a:p>
          <a:p>
            <a:endParaRPr lang="en-US" sz="2800" dirty="0"/>
          </a:p>
          <a:p>
            <a:pPr lvl="2">
              <a:buFontTx/>
              <a:buChar char="-"/>
            </a:pPr>
            <a:endParaRPr lang="es-CO"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s-CO" b="1" dirty="0"/>
              <a:t>Errores típicos</a:t>
            </a:r>
          </a:p>
        </p:txBody>
      </p:sp>
      <p:pic>
        <p:nvPicPr>
          <p:cNvPr id="7" name="Imagen 6">
            <a:extLst>
              <a:ext uri="{FF2B5EF4-FFF2-40B4-BE49-F238E27FC236}">
                <a16:creationId xmlns:a16="http://schemas.microsoft.com/office/drawing/2014/main" id="{0E33D3A1-F91B-43D6-BAC0-FE8489BC5E6B}"/>
              </a:ext>
            </a:extLst>
          </p:cNvPr>
          <p:cNvPicPr>
            <a:picLocks noChangeAspect="1"/>
          </p:cNvPicPr>
          <p:nvPr/>
        </p:nvPicPr>
        <p:blipFill>
          <a:blip r:embed="rId2"/>
          <a:stretch>
            <a:fillRect/>
          </a:stretch>
        </p:blipFill>
        <p:spPr>
          <a:xfrm>
            <a:off x="1665647" y="5486400"/>
            <a:ext cx="7421203" cy="304800"/>
          </a:xfrm>
          <a:prstGeom prst="rect">
            <a:avLst/>
          </a:prstGeom>
        </p:spPr>
      </p:pic>
      <p:pic>
        <p:nvPicPr>
          <p:cNvPr id="3" name="Imagen 2">
            <a:extLst>
              <a:ext uri="{FF2B5EF4-FFF2-40B4-BE49-F238E27FC236}">
                <a16:creationId xmlns:a16="http://schemas.microsoft.com/office/drawing/2014/main" id="{AEB63CE0-DC7F-4C9C-8B4E-34012A6D8503}"/>
              </a:ext>
            </a:extLst>
          </p:cNvPr>
          <p:cNvPicPr>
            <a:picLocks noChangeAspect="1"/>
          </p:cNvPicPr>
          <p:nvPr/>
        </p:nvPicPr>
        <p:blipFill>
          <a:blip r:embed="rId3"/>
          <a:stretch>
            <a:fillRect/>
          </a:stretch>
        </p:blipFill>
        <p:spPr>
          <a:xfrm>
            <a:off x="1690048" y="2933672"/>
            <a:ext cx="7407673" cy="228632"/>
          </a:xfrm>
          <a:prstGeom prst="rect">
            <a:avLst/>
          </a:prstGeom>
        </p:spPr>
      </p:pic>
      <p:pic>
        <p:nvPicPr>
          <p:cNvPr id="6" name="Imagen 5">
            <a:extLst>
              <a:ext uri="{FF2B5EF4-FFF2-40B4-BE49-F238E27FC236}">
                <a16:creationId xmlns:a16="http://schemas.microsoft.com/office/drawing/2014/main" id="{889B42D7-490D-4A16-8C3E-F86B2BED5304}"/>
              </a:ext>
            </a:extLst>
          </p:cNvPr>
          <p:cNvPicPr>
            <a:picLocks noChangeAspect="1"/>
          </p:cNvPicPr>
          <p:nvPr/>
        </p:nvPicPr>
        <p:blipFill>
          <a:blip r:embed="rId4"/>
          <a:stretch>
            <a:fillRect/>
          </a:stretch>
        </p:blipFill>
        <p:spPr>
          <a:xfrm>
            <a:off x="1687256" y="3901488"/>
            <a:ext cx="4785566" cy="441911"/>
          </a:xfrm>
          <a:prstGeom prst="rect">
            <a:avLst/>
          </a:prstGeom>
        </p:spPr>
      </p:pic>
    </p:spTree>
    <p:extLst>
      <p:ext uri="{BB962C8B-B14F-4D97-AF65-F5344CB8AC3E}">
        <p14:creationId xmlns:p14="http://schemas.microsoft.com/office/powerpoint/2010/main" val="2744219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sz="2800" dirty="0"/>
              <a:t>Error 5: No usar la función “</a:t>
            </a:r>
            <a:r>
              <a:rPr lang="es-CO" sz="2800" dirty="0" err="1"/>
              <a:t>ord</a:t>
            </a:r>
            <a:r>
              <a:rPr lang="es-CO" sz="2800" dirty="0"/>
              <a:t>” en la evaluación de un índice.</a:t>
            </a:r>
          </a:p>
          <a:p>
            <a:pPr lvl="1"/>
            <a:r>
              <a:rPr lang="en-US" sz="2400" dirty="0"/>
              <a:t>Forma </a:t>
            </a:r>
            <a:r>
              <a:rPr lang="es-CO" sz="2400" dirty="0"/>
              <a:t>incorrecta</a:t>
            </a:r>
            <a:r>
              <a:rPr lang="en-US" sz="2400" dirty="0"/>
              <a:t>:</a:t>
            </a:r>
          </a:p>
          <a:p>
            <a:pPr lvl="2"/>
            <a:r>
              <a:rPr lang="en-US" sz="2000" dirty="0"/>
              <a:t>Ej1: </a:t>
            </a:r>
          </a:p>
          <a:p>
            <a:pPr lvl="2"/>
            <a:r>
              <a:rPr lang="en-US" sz="2000" dirty="0"/>
              <a:t>Ej2: </a:t>
            </a:r>
          </a:p>
          <a:p>
            <a:pPr lvl="1"/>
            <a:endParaRPr lang="en-US" sz="2400" dirty="0"/>
          </a:p>
          <a:p>
            <a:pPr lvl="1"/>
            <a:r>
              <a:rPr lang="es-CO" sz="2400" dirty="0"/>
              <a:t>Mensaje de error arrojado por GAMS:</a:t>
            </a:r>
          </a:p>
          <a:p>
            <a:pPr lvl="1"/>
            <a:endParaRPr lang="en-US" sz="2400" dirty="0"/>
          </a:p>
          <a:p>
            <a:pPr lvl="1"/>
            <a:endParaRPr lang="en-US" sz="2400" dirty="0"/>
          </a:p>
          <a:p>
            <a:pPr lvl="1"/>
            <a:r>
              <a:rPr lang="es-CO" sz="2400" dirty="0"/>
              <a:t>Forma correcta:</a:t>
            </a:r>
          </a:p>
          <a:p>
            <a:pPr lvl="1"/>
            <a:endParaRPr lang="en-US" sz="2400" dirty="0"/>
          </a:p>
          <a:p>
            <a:endParaRPr lang="en-US" sz="2800" dirty="0"/>
          </a:p>
          <a:p>
            <a:endParaRPr lang="en-US" sz="2800" dirty="0"/>
          </a:p>
          <a:p>
            <a:endParaRPr lang="en-US" sz="2800" dirty="0"/>
          </a:p>
          <a:p>
            <a:endParaRPr lang="en-US" sz="2800" dirty="0"/>
          </a:p>
          <a:p>
            <a:endParaRPr lang="en-US" sz="2800" dirty="0"/>
          </a:p>
          <a:p>
            <a:pPr lvl="1"/>
            <a:endParaRPr lang="en-US" sz="2400" dirty="0"/>
          </a:p>
          <a:p>
            <a:endParaRPr lang="en-US" sz="2800" dirty="0"/>
          </a:p>
          <a:p>
            <a:endParaRPr lang="en-US" sz="2800" dirty="0"/>
          </a:p>
          <a:p>
            <a:endParaRPr lang="en-US" sz="2800" dirty="0"/>
          </a:p>
          <a:p>
            <a:endParaRPr lang="en-US" sz="2800" dirty="0"/>
          </a:p>
          <a:p>
            <a:endParaRPr lang="en-US" sz="2800" dirty="0"/>
          </a:p>
          <a:p>
            <a:pPr lvl="2">
              <a:buFontTx/>
              <a:buChar char="-"/>
            </a:pPr>
            <a:endParaRPr lang="es-CO"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s-CO" b="1" dirty="0"/>
              <a:t>Errores típicos</a:t>
            </a:r>
          </a:p>
        </p:txBody>
      </p:sp>
      <p:pic>
        <p:nvPicPr>
          <p:cNvPr id="2" name="Imagen 1">
            <a:extLst>
              <a:ext uri="{FF2B5EF4-FFF2-40B4-BE49-F238E27FC236}">
                <a16:creationId xmlns:a16="http://schemas.microsoft.com/office/drawing/2014/main" id="{2E8115D6-3E5F-4F1B-8E62-CB8CE4A219BF}"/>
              </a:ext>
            </a:extLst>
          </p:cNvPr>
          <p:cNvPicPr>
            <a:picLocks noChangeAspect="1"/>
          </p:cNvPicPr>
          <p:nvPr/>
        </p:nvPicPr>
        <p:blipFill>
          <a:blip r:embed="rId2"/>
          <a:stretch>
            <a:fillRect/>
          </a:stretch>
        </p:blipFill>
        <p:spPr>
          <a:xfrm>
            <a:off x="2701820" y="2936544"/>
            <a:ext cx="5459540" cy="199100"/>
          </a:xfrm>
          <a:prstGeom prst="rect">
            <a:avLst/>
          </a:prstGeom>
        </p:spPr>
      </p:pic>
      <p:pic>
        <p:nvPicPr>
          <p:cNvPr id="8" name="Imagen 7">
            <a:extLst>
              <a:ext uri="{FF2B5EF4-FFF2-40B4-BE49-F238E27FC236}">
                <a16:creationId xmlns:a16="http://schemas.microsoft.com/office/drawing/2014/main" id="{42BA2544-878E-4B11-A7AA-B26E4036F428}"/>
              </a:ext>
            </a:extLst>
          </p:cNvPr>
          <p:cNvPicPr>
            <a:picLocks noChangeAspect="1"/>
          </p:cNvPicPr>
          <p:nvPr/>
        </p:nvPicPr>
        <p:blipFill>
          <a:blip r:embed="rId3"/>
          <a:stretch>
            <a:fillRect/>
          </a:stretch>
        </p:blipFill>
        <p:spPr>
          <a:xfrm>
            <a:off x="1665647" y="4490350"/>
            <a:ext cx="4439270" cy="790685"/>
          </a:xfrm>
          <a:prstGeom prst="rect">
            <a:avLst/>
          </a:prstGeom>
        </p:spPr>
      </p:pic>
      <p:pic>
        <p:nvPicPr>
          <p:cNvPr id="9" name="Imagen 8">
            <a:extLst>
              <a:ext uri="{FF2B5EF4-FFF2-40B4-BE49-F238E27FC236}">
                <a16:creationId xmlns:a16="http://schemas.microsoft.com/office/drawing/2014/main" id="{2FD9C571-6E6C-4D76-A046-1FB0A3608A01}"/>
              </a:ext>
            </a:extLst>
          </p:cNvPr>
          <p:cNvPicPr>
            <a:picLocks noChangeAspect="1"/>
          </p:cNvPicPr>
          <p:nvPr/>
        </p:nvPicPr>
        <p:blipFill>
          <a:blip r:embed="rId4"/>
          <a:stretch>
            <a:fillRect/>
          </a:stretch>
        </p:blipFill>
        <p:spPr>
          <a:xfrm>
            <a:off x="2701820" y="3339622"/>
            <a:ext cx="1400370" cy="581106"/>
          </a:xfrm>
          <a:prstGeom prst="rect">
            <a:avLst/>
          </a:prstGeom>
        </p:spPr>
      </p:pic>
      <p:pic>
        <p:nvPicPr>
          <p:cNvPr id="10" name="Imagen 9">
            <a:extLst>
              <a:ext uri="{FF2B5EF4-FFF2-40B4-BE49-F238E27FC236}">
                <a16:creationId xmlns:a16="http://schemas.microsoft.com/office/drawing/2014/main" id="{BE264663-A8BA-411B-B21D-C69C91209022}"/>
              </a:ext>
            </a:extLst>
          </p:cNvPr>
          <p:cNvPicPr>
            <a:picLocks noChangeAspect="1"/>
          </p:cNvPicPr>
          <p:nvPr/>
        </p:nvPicPr>
        <p:blipFill>
          <a:blip r:embed="rId5"/>
          <a:stretch>
            <a:fillRect/>
          </a:stretch>
        </p:blipFill>
        <p:spPr>
          <a:xfrm>
            <a:off x="1677020" y="5986447"/>
            <a:ext cx="3820058" cy="219106"/>
          </a:xfrm>
          <a:prstGeom prst="rect">
            <a:avLst/>
          </a:prstGeom>
        </p:spPr>
      </p:pic>
      <p:pic>
        <p:nvPicPr>
          <p:cNvPr id="11" name="Imagen 10">
            <a:extLst>
              <a:ext uri="{FF2B5EF4-FFF2-40B4-BE49-F238E27FC236}">
                <a16:creationId xmlns:a16="http://schemas.microsoft.com/office/drawing/2014/main" id="{0CC14F05-78F1-4762-B393-9C658FD944AC}"/>
              </a:ext>
            </a:extLst>
          </p:cNvPr>
          <p:cNvPicPr>
            <a:picLocks noChangeAspect="1"/>
          </p:cNvPicPr>
          <p:nvPr/>
        </p:nvPicPr>
        <p:blipFill>
          <a:blip r:embed="rId6"/>
          <a:stretch>
            <a:fillRect/>
          </a:stretch>
        </p:blipFill>
        <p:spPr>
          <a:xfrm>
            <a:off x="6581031" y="5710183"/>
            <a:ext cx="1771897" cy="552527"/>
          </a:xfrm>
          <a:prstGeom prst="rect">
            <a:avLst/>
          </a:prstGeom>
        </p:spPr>
      </p:pic>
    </p:spTree>
    <p:extLst>
      <p:ext uri="{BB962C8B-B14F-4D97-AF65-F5344CB8AC3E}">
        <p14:creationId xmlns:p14="http://schemas.microsoft.com/office/powerpoint/2010/main" val="3182414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sz="2800" dirty="0"/>
              <a:t>Error 6: Usar un parámetro para guardar un calculo sin haberlo definido previamente.</a:t>
            </a:r>
          </a:p>
          <a:p>
            <a:pPr lvl="1"/>
            <a:r>
              <a:rPr lang="en-US" sz="2400" dirty="0"/>
              <a:t>Forma </a:t>
            </a:r>
            <a:r>
              <a:rPr lang="es-CO" sz="2400" dirty="0"/>
              <a:t>incorrecta</a:t>
            </a:r>
            <a:r>
              <a:rPr lang="en-US" sz="2400" dirty="0"/>
              <a:t>:</a:t>
            </a:r>
          </a:p>
          <a:p>
            <a:pPr lvl="1"/>
            <a:endParaRPr lang="en-US" sz="2400" dirty="0"/>
          </a:p>
          <a:p>
            <a:pPr lvl="1"/>
            <a:endParaRPr lang="en-US" sz="2400" dirty="0"/>
          </a:p>
          <a:p>
            <a:pPr lvl="1"/>
            <a:r>
              <a:rPr lang="es-CO" sz="2400" dirty="0"/>
              <a:t>Mensaje de error arrojado por GAMS:</a:t>
            </a:r>
          </a:p>
          <a:p>
            <a:pPr marL="457200" lvl="1" indent="0">
              <a:buNone/>
            </a:pPr>
            <a:endParaRPr lang="en-US" sz="2400" dirty="0"/>
          </a:p>
          <a:p>
            <a:pPr marL="457200" lvl="1" indent="0">
              <a:buNone/>
            </a:pPr>
            <a:endParaRPr lang="en-US" sz="2400" dirty="0"/>
          </a:p>
          <a:p>
            <a:pPr lvl="1"/>
            <a:r>
              <a:rPr lang="es-CO" sz="2400" dirty="0"/>
              <a:t>Forma correcta:</a:t>
            </a:r>
          </a:p>
          <a:p>
            <a:pPr lvl="1"/>
            <a:endParaRPr lang="en-US" sz="2400" dirty="0"/>
          </a:p>
          <a:p>
            <a:endParaRPr lang="en-US" sz="2800" dirty="0"/>
          </a:p>
          <a:p>
            <a:endParaRPr lang="en-US" sz="2800" dirty="0"/>
          </a:p>
          <a:p>
            <a:endParaRPr lang="en-US" sz="2800" dirty="0"/>
          </a:p>
          <a:p>
            <a:endParaRPr lang="en-US" sz="2800" dirty="0"/>
          </a:p>
          <a:p>
            <a:endParaRPr lang="en-US" sz="2800" dirty="0"/>
          </a:p>
          <a:p>
            <a:pPr lvl="1"/>
            <a:endParaRPr lang="en-US" sz="2400" dirty="0"/>
          </a:p>
          <a:p>
            <a:endParaRPr lang="en-US" sz="2800" dirty="0"/>
          </a:p>
          <a:p>
            <a:endParaRPr lang="en-US" sz="2800" dirty="0"/>
          </a:p>
          <a:p>
            <a:endParaRPr lang="en-US" sz="2800" dirty="0"/>
          </a:p>
          <a:p>
            <a:endParaRPr lang="en-US" sz="2800" dirty="0"/>
          </a:p>
          <a:p>
            <a:endParaRPr lang="en-US" sz="2800" dirty="0"/>
          </a:p>
          <a:p>
            <a:pPr lvl="2">
              <a:buFontTx/>
              <a:buChar char="-"/>
            </a:pPr>
            <a:endParaRPr lang="es-CO"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s-CO" b="1" dirty="0"/>
              <a:t>Errores típicos</a:t>
            </a:r>
          </a:p>
        </p:txBody>
      </p:sp>
      <p:pic>
        <p:nvPicPr>
          <p:cNvPr id="3" name="Imagen 2">
            <a:extLst>
              <a:ext uri="{FF2B5EF4-FFF2-40B4-BE49-F238E27FC236}">
                <a16:creationId xmlns:a16="http://schemas.microsoft.com/office/drawing/2014/main" id="{136A3861-E4FF-4DDF-8A56-C3BA505E909A}"/>
              </a:ext>
            </a:extLst>
          </p:cNvPr>
          <p:cNvPicPr>
            <a:picLocks noChangeAspect="1"/>
          </p:cNvPicPr>
          <p:nvPr/>
        </p:nvPicPr>
        <p:blipFill>
          <a:blip r:embed="rId2"/>
          <a:stretch>
            <a:fillRect/>
          </a:stretch>
        </p:blipFill>
        <p:spPr>
          <a:xfrm>
            <a:off x="1676400" y="4310423"/>
            <a:ext cx="4248198" cy="490177"/>
          </a:xfrm>
          <a:prstGeom prst="rect">
            <a:avLst/>
          </a:prstGeom>
        </p:spPr>
      </p:pic>
      <p:pic>
        <p:nvPicPr>
          <p:cNvPr id="6" name="Imagen 5">
            <a:extLst>
              <a:ext uri="{FF2B5EF4-FFF2-40B4-BE49-F238E27FC236}">
                <a16:creationId xmlns:a16="http://schemas.microsoft.com/office/drawing/2014/main" id="{8AC01D91-BC4F-4A28-A81D-63806D9FA8A1}"/>
              </a:ext>
            </a:extLst>
          </p:cNvPr>
          <p:cNvPicPr>
            <a:picLocks noChangeAspect="1"/>
          </p:cNvPicPr>
          <p:nvPr/>
        </p:nvPicPr>
        <p:blipFill>
          <a:blip r:embed="rId3"/>
          <a:stretch>
            <a:fillRect/>
          </a:stretch>
        </p:blipFill>
        <p:spPr>
          <a:xfrm>
            <a:off x="1676400" y="2943146"/>
            <a:ext cx="1925390" cy="714453"/>
          </a:xfrm>
          <a:prstGeom prst="rect">
            <a:avLst/>
          </a:prstGeom>
        </p:spPr>
      </p:pic>
      <p:pic>
        <p:nvPicPr>
          <p:cNvPr id="7" name="Imagen 6">
            <a:extLst>
              <a:ext uri="{FF2B5EF4-FFF2-40B4-BE49-F238E27FC236}">
                <a16:creationId xmlns:a16="http://schemas.microsoft.com/office/drawing/2014/main" id="{A2818650-BC37-4878-A7AD-C6F641FE7BC9}"/>
              </a:ext>
            </a:extLst>
          </p:cNvPr>
          <p:cNvPicPr>
            <a:picLocks noChangeAspect="1"/>
          </p:cNvPicPr>
          <p:nvPr/>
        </p:nvPicPr>
        <p:blipFill>
          <a:blip r:embed="rId4"/>
          <a:stretch>
            <a:fillRect/>
          </a:stretch>
        </p:blipFill>
        <p:spPr>
          <a:xfrm>
            <a:off x="1723808" y="5486400"/>
            <a:ext cx="1877982" cy="1025401"/>
          </a:xfrm>
          <a:prstGeom prst="rect">
            <a:avLst/>
          </a:prstGeom>
        </p:spPr>
      </p:pic>
    </p:spTree>
    <p:extLst>
      <p:ext uri="{BB962C8B-B14F-4D97-AF65-F5344CB8AC3E}">
        <p14:creationId xmlns:p14="http://schemas.microsoft.com/office/powerpoint/2010/main" val="610060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800" dirty="0" err="1"/>
              <a:t>Intentar</a:t>
            </a:r>
            <a:r>
              <a:rPr lang="en-US" sz="1800" dirty="0"/>
              <a:t> </a:t>
            </a:r>
            <a:r>
              <a:rPr lang="en-US" sz="1800" dirty="0" err="1"/>
              <a:t>representar</a:t>
            </a:r>
            <a:r>
              <a:rPr lang="en-US" sz="1800" dirty="0"/>
              <a:t> </a:t>
            </a:r>
            <a:r>
              <a:rPr lang="en-US" sz="1800" dirty="0" err="1"/>
              <a:t>el</a:t>
            </a:r>
            <a:r>
              <a:rPr lang="en-US" sz="1800" dirty="0"/>
              <a:t> </a:t>
            </a:r>
            <a:r>
              <a:rPr lang="en-US" sz="1800" dirty="0" err="1"/>
              <a:t>problema</a:t>
            </a:r>
            <a:r>
              <a:rPr lang="en-US" sz="1800" dirty="0"/>
              <a:t> con un </a:t>
            </a:r>
            <a:r>
              <a:rPr lang="en-US" sz="1800" dirty="0" err="1"/>
              <a:t>grafo</a:t>
            </a:r>
            <a:r>
              <a:rPr lang="en-US" sz="1800" dirty="0"/>
              <a:t>.</a:t>
            </a:r>
          </a:p>
          <a:p>
            <a:r>
              <a:rPr lang="en-US" sz="1800" dirty="0" err="1"/>
              <a:t>Proponer</a:t>
            </a:r>
            <a:r>
              <a:rPr lang="en-US" sz="1800" dirty="0"/>
              <a:t> </a:t>
            </a:r>
            <a:r>
              <a:rPr lang="en-US" sz="1800" dirty="0" err="1"/>
              <a:t>teóricamente</a:t>
            </a:r>
            <a:r>
              <a:rPr lang="en-US" sz="1800" dirty="0"/>
              <a:t> </a:t>
            </a:r>
            <a:r>
              <a:rPr lang="en-US" sz="1800" dirty="0" err="1"/>
              <a:t>el</a:t>
            </a:r>
            <a:r>
              <a:rPr lang="en-US" sz="1800" dirty="0"/>
              <a:t> </a:t>
            </a:r>
            <a:r>
              <a:rPr lang="en-US" sz="1800" dirty="0" err="1"/>
              <a:t>modelo</a:t>
            </a:r>
            <a:r>
              <a:rPr lang="en-US" sz="1800" dirty="0"/>
              <a:t> </a:t>
            </a:r>
            <a:r>
              <a:rPr lang="en-US" sz="1800" dirty="0" err="1"/>
              <a:t>matemático</a:t>
            </a:r>
            <a:r>
              <a:rPr lang="en-US" sz="1800" dirty="0"/>
              <a:t> no </a:t>
            </a:r>
            <a:r>
              <a:rPr lang="en-US" sz="1800" dirty="0" err="1"/>
              <a:t>generico</a:t>
            </a:r>
            <a:r>
              <a:rPr lang="en-US" sz="1800" dirty="0"/>
              <a:t>.</a:t>
            </a:r>
          </a:p>
          <a:p>
            <a:pPr lvl="1"/>
            <a:r>
              <a:rPr lang="en-US" sz="1600" dirty="0" err="1"/>
              <a:t>Definir</a:t>
            </a:r>
            <a:r>
              <a:rPr lang="en-US" sz="1600" dirty="0"/>
              <a:t> los conjuntos.</a:t>
            </a:r>
          </a:p>
          <a:p>
            <a:pPr lvl="1"/>
            <a:r>
              <a:rPr lang="en-US" sz="1600" dirty="0" err="1"/>
              <a:t>Definir</a:t>
            </a:r>
            <a:r>
              <a:rPr lang="en-US" sz="1600" dirty="0"/>
              <a:t> los </a:t>
            </a:r>
            <a:r>
              <a:rPr lang="en-US" sz="1600" dirty="0" err="1"/>
              <a:t>índices</a:t>
            </a:r>
            <a:r>
              <a:rPr lang="en-US" sz="1600" dirty="0"/>
              <a:t> a usar.</a:t>
            </a:r>
          </a:p>
          <a:p>
            <a:pPr lvl="1"/>
            <a:r>
              <a:rPr lang="en-US" sz="1600" dirty="0" err="1"/>
              <a:t>Definir</a:t>
            </a:r>
            <a:r>
              <a:rPr lang="en-US" sz="1600" dirty="0"/>
              <a:t> la(s) variable(s) de decision.</a:t>
            </a:r>
          </a:p>
          <a:p>
            <a:pPr lvl="1"/>
            <a:r>
              <a:rPr lang="en-US" sz="1600" dirty="0" err="1"/>
              <a:t>Definir</a:t>
            </a:r>
            <a:r>
              <a:rPr lang="en-US" sz="1600" dirty="0"/>
              <a:t> la </a:t>
            </a:r>
            <a:r>
              <a:rPr lang="en-US" sz="1600" dirty="0" err="1"/>
              <a:t>función</a:t>
            </a:r>
            <a:r>
              <a:rPr lang="en-US" sz="1600" dirty="0"/>
              <a:t> </a:t>
            </a:r>
            <a:r>
              <a:rPr lang="en-US" sz="1600" dirty="0" err="1"/>
              <a:t>objetivo</a:t>
            </a:r>
            <a:r>
              <a:rPr lang="en-US" sz="1600" dirty="0"/>
              <a:t> no </a:t>
            </a:r>
            <a:r>
              <a:rPr lang="en-US" sz="1600" dirty="0" err="1"/>
              <a:t>generica</a:t>
            </a:r>
            <a:r>
              <a:rPr lang="en-US" sz="1600" dirty="0"/>
              <a:t>.</a:t>
            </a:r>
          </a:p>
          <a:p>
            <a:pPr lvl="1"/>
            <a:r>
              <a:rPr lang="en-US" sz="1600" dirty="0" err="1"/>
              <a:t>Definir</a:t>
            </a:r>
            <a:r>
              <a:rPr lang="en-US" sz="1600" dirty="0"/>
              <a:t> las </a:t>
            </a:r>
            <a:r>
              <a:rPr lang="en-US" sz="1600" dirty="0" err="1"/>
              <a:t>restricciones</a:t>
            </a:r>
            <a:r>
              <a:rPr lang="en-US" sz="1600" dirty="0"/>
              <a:t> no </a:t>
            </a:r>
            <a:r>
              <a:rPr lang="en-US" sz="1600" dirty="0" err="1"/>
              <a:t>genéricas</a:t>
            </a:r>
            <a:r>
              <a:rPr lang="en-US" sz="1600" dirty="0"/>
              <a:t>.</a:t>
            </a:r>
          </a:p>
          <a:p>
            <a:r>
              <a:rPr lang="en-US" sz="2000" dirty="0" err="1"/>
              <a:t>Implementar</a:t>
            </a:r>
            <a:r>
              <a:rPr lang="en-US" sz="2000" dirty="0"/>
              <a:t> </a:t>
            </a:r>
            <a:r>
              <a:rPr lang="en-US" sz="2000" dirty="0" err="1"/>
              <a:t>el</a:t>
            </a:r>
            <a:r>
              <a:rPr lang="en-US" sz="2000" dirty="0"/>
              <a:t> </a:t>
            </a:r>
            <a:r>
              <a:rPr lang="en-US" sz="2000" dirty="0" err="1"/>
              <a:t>modelo</a:t>
            </a:r>
            <a:r>
              <a:rPr lang="en-US" sz="2000" dirty="0"/>
              <a:t> no </a:t>
            </a:r>
            <a:r>
              <a:rPr lang="en-US" sz="2000" dirty="0" err="1"/>
              <a:t>genérico</a:t>
            </a:r>
            <a:r>
              <a:rPr lang="en-US" sz="2000" dirty="0"/>
              <a:t> </a:t>
            </a:r>
            <a:r>
              <a:rPr lang="en-US" sz="2000" dirty="0" err="1"/>
              <a:t>en</a:t>
            </a:r>
            <a:r>
              <a:rPr lang="en-US" sz="2000" dirty="0"/>
              <a:t> GAMS.</a:t>
            </a:r>
          </a:p>
          <a:p>
            <a:pPr lvl="1"/>
            <a:r>
              <a:rPr lang="en-US" sz="1600" dirty="0" err="1"/>
              <a:t>Verificar</a:t>
            </a:r>
            <a:r>
              <a:rPr lang="en-US" sz="1600" dirty="0"/>
              <a:t> que </a:t>
            </a:r>
            <a:r>
              <a:rPr lang="en-US" sz="1600" dirty="0" err="1"/>
              <a:t>el</a:t>
            </a:r>
            <a:r>
              <a:rPr lang="en-US" sz="1600" dirty="0"/>
              <a:t> </a:t>
            </a:r>
            <a:r>
              <a:rPr lang="en-US" sz="1600" dirty="0" err="1"/>
              <a:t>resultado</a:t>
            </a:r>
            <a:r>
              <a:rPr lang="en-US" sz="1600" dirty="0"/>
              <a:t> sea </a:t>
            </a:r>
            <a:r>
              <a:rPr lang="en-US" sz="1600" dirty="0" err="1"/>
              <a:t>coherente</a:t>
            </a:r>
            <a:r>
              <a:rPr lang="en-US" sz="1600" dirty="0"/>
              <a:t> (sea </a:t>
            </a:r>
            <a:r>
              <a:rPr lang="en-US" sz="1600" dirty="0" err="1"/>
              <a:t>lógico</a:t>
            </a:r>
            <a:r>
              <a:rPr lang="en-US" sz="1600" dirty="0"/>
              <a:t>) de </a:t>
            </a:r>
            <a:r>
              <a:rPr lang="en-US" sz="1600" dirty="0" err="1"/>
              <a:t>acuerdo</a:t>
            </a:r>
            <a:r>
              <a:rPr lang="en-US" sz="1600" dirty="0"/>
              <a:t> al </a:t>
            </a:r>
            <a:r>
              <a:rPr lang="en-US" sz="1600" dirty="0" err="1"/>
              <a:t>contexto</a:t>
            </a:r>
            <a:r>
              <a:rPr lang="en-US" sz="1600" dirty="0"/>
              <a:t> del </a:t>
            </a:r>
            <a:r>
              <a:rPr lang="en-US" sz="1600" dirty="0" err="1"/>
              <a:t>problema</a:t>
            </a:r>
            <a:r>
              <a:rPr lang="en-US" sz="1600" dirty="0"/>
              <a:t>.</a:t>
            </a:r>
          </a:p>
          <a:p>
            <a:r>
              <a:rPr lang="en-US" sz="2000" dirty="0" err="1"/>
              <a:t>Implementar</a:t>
            </a:r>
            <a:r>
              <a:rPr lang="en-US" sz="2000" dirty="0"/>
              <a:t> </a:t>
            </a:r>
            <a:r>
              <a:rPr lang="en-US" sz="2000" dirty="0" err="1"/>
              <a:t>el</a:t>
            </a:r>
            <a:r>
              <a:rPr lang="en-US" sz="2000" dirty="0"/>
              <a:t> </a:t>
            </a:r>
            <a:r>
              <a:rPr lang="en-US" sz="2000" dirty="0" err="1"/>
              <a:t>modelo</a:t>
            </a:r>
            <a:r>
              <a:rPr lang="en-US" sz="2000" dirty="0"/>
              <a:t> </a:t>
            </a:r>
            <a:r>
              <a:rPr lang="en-US" sz="2000" dirty="0" err="1"/>
              <a:t>matemático</a:t>
            </a:r>
            <a:r>
              <a:rPr lang="en-US" sz="2000" dirty="0"/>
              <a:t> </a:t>
            </a:r>
            <a:r>
              <a:rPr lang="en-US" sz="2000" dirty="0" err="1"/>
              <a:t>genérico</a:t>
            </a:r>
            <a:r>
              <a:rPr lang="en-US" sz="2000" dirty="0"/>
              <a:t>.</a:t>
            </a:r>
          </a:p>
          <a:p>
            <a:pPr lvl="1"/>
            <a:r>
              <a:rPr lang="en-US" sz="1600" dirty="0" err="1"/>
              <a:t>Convertir</a:t>
            </a:r>
            <a:r>
              <a:rPr lang="en-US" sz="1600" dirty="0"/>
              <a:t> la </a:t>
            </a:r>
            <a:r>
              <a:rPr lang="en-US" sz="1600" dirty="0" err="1"/>
              <a:t>expresiones</a:t>
            </a:r>
            <a:r>
              <a:rPr lang="en-US" sz="1600" dirty="0"/>
              <a:t> no </a:t>
            </a:r>
            <a:r>
              <a:rPr lang="en-US" sz="1600" dirty="0" err="1"/>
              <a:t>genéricas</a:t>
            </a:r>
            <a:r>
              <a:rPr lang="en-US" sz="1600" dirty="0"/>
              <a:t> </a:t>
            </a:r>
            <a:r>
              <a:rPr lang="en-US" sz="1600" dirty="0" err="1"/>
              <a:t>en</a:t>
            </a:r>
            <a:r>
              <a:rPr lang="en-US" sz="1600" dirty="0"/>
              <a:t> </a:t>
            </a:r>
            <a:r>
              <a:rPr lang="en-US" sz="1600" dirty="0" err="1"/>
              <a:t>genéricas</a:t>
            </a:r>
            <a:r>
              <a:rPr lang="en-US" sz="1600" dirty="0"/>
              <a:t>.</a:t>
            </a:r>
          </a:p>
          <a:p>
            <a:pPr lvl="1"/>
            <a:r>
              <a:rPr lang="en-US" sz="1600" dirty="0"/>
              <a:t>Tener </a:t>
            </a:r>
            <a:r>
              <a:rPr lang="en-US" sz="1600" dirty="0" err="1"/>
              <a:t>en</a:t>
            </a:r>
            <a:r>
              <a:rPr lang="en-US" sz="1600" dirty="0"/>
              <a:t> </a:t>
            </a:r>
            <a:r>
              <a:rPr lang="en-US" sz="1600" dirty="0" err="1"/>
              <a:t>cuenta</a:t>
            </a:r>
            <a:r>
              <a:rPr lang="en-US" sz="1600" dirty="0"/>
              <a:t> los tips de “</a:t>
            </a:r>
            <a:r>
              <a:rPr lang="en-US" sz="1600" dirty="0" err="1"/>
              <a:t>Errores</a:t>
            </a:r>
            <a:r>
              <a:rPr lang="en-US" sz="1600" dirty="0"/>
              <a:t> </a:t>
            </a:r>
            <a:r>
              <a:rPr lang="en-US" sz="1600" dirty="0" err="1"/>
              <a:t>típicos</a:t>
            </a:r>
            <a:r>
              <a:rPr lang="en-US" sz="1600" dirty="0"/>
              <a:t>”.</a:t>
            </a:r>
          </a:p>
          <a:p>
            <a:pPr lvl="1"/>
            <a:r>
              <a:rPr lang="en-US" sz="1600" dirty="0" err="1"/>
              <a:t>Verificar</a:t>
            </a:r>
            <a:r>
              <a:rPr lang="en-US" sz="1600" dirty="0"/>
              <a:t> que </a:t>
            </a:r>
            <a:r>
              <a:rPr lang="en-US" sz="1600" dirty="0" err="1"/>
              <a:t>el</a:t>
            </a:r>
            <a:r>
              <a:rPr lang="en-US" sz="1600" dirty="0"/>
              <a:t> </a:t>
            </a:r>
            <a:r>
              <a:rPr lang="en-US" sz="1600" dirty="0" err="1"/>
              <a:t>resultado</a:t>
            </a:r>
            <a:r>
              <a:rPr lang="en-US" sz="1600" dirty="0"/>
              <a:t> sea </a:t>
            </a:r>
            <a:r>
              <a:rPr lang="en-US" sz="1600" dirty="0" err="1"/>
              <a:t>coherente</a:t>
            </a:r>
            <a:r>
              <a:rPr lang="en-US" sz="1600" dirty="0"/>
              <a:t> (sea </a:t>
            </a:r>
            <a:r>
              <a:rPr lang="en-US" sz="1600" dirty="0" err="1"/>
              <a:t>lógico</a:t>
            </a:r>
            <a:r>
              <a:rPr lang="en-US" sz="1600" dirty="0"/>
              <a:t>) de </a:t>
            </a:r>
            <a:r>
              <a:rPr lang="en-US" sz="1600" dirty="0" err="1"/>
              <a:t>acuerdo</a:t>
            </a:r>
            <a:r>
              <a:rPr lang="en-US" sz="1600" dirty="0"/>
              <a:t> al </a:t>
            </a:r>
            <a:r>
              <a:rPr lang="en-US" sz="1600" dirty="0" err="1"/>
              <a:t>contexto</a:t>
            </a:r>
            <a:r>
              <a:rPr lang="en-US" sz="1600" dirty="0"/>
              <a:t> del </a:t>
            </a:r>
            <a:r>
              <a:rPr lang="en-US" sz="1600" dirty="0" err="1"/>
              <a:t>problema</a:t>
            </a:r>
            <a:r>
              <a:rPr lang="en-US" sz="1600" dirty="0"/>
              <a:t>, es </a:t>
            </a:r>
            <a:r>
              <a:rPr lang="en-US" sz="1600" dirty="0" err="1"/>
              <a:t>decir</a:t>
            </a:r>
            <a:r>
              <a:rPr lang="en-US" sz="1600" dirty="0"/>
              <a:t>, que </a:t>
            </a:r>
            <a:r>
              <a:rPr lang="en-US" sz="1600" dirty="0" err="1"/>
              <a:t>haya</a:t>
            </a:r>
            <a:r>
              <a:rPr lang="en-US" sz="1600" dirty="0"/>
              <a:t> </a:t>
            </a:r>
            <a:r>
              <a:rPr lang="en-US" sz="1600" dirty="0" err="1"/>
              <a:t>arrojado</a:t>
            </a:r>
            <a:r>
              <a:rPr lang="en-US" sz="1600" dirty="0"/>
              <a:t> </a:t>
            </a:r>
            <a:r>
              <a:rPr lang="en-US" sz="1600" dirty="0" err="1"/>
              <a:t>el</a:t>
            </a:r>
            <a:r>
              <a:rPr lang="en-US" sz="1600" dirty="0"/>
              <a:t> </a:t>
            </a:r>
            <a:r>
              <a:rPr lang="en-US" sz="1600" dirty="0" err="1"/>
              <a:t>mismo</a:t>
            </a:r>
            <a:r>
              <a:rPr lang="en-US" sz="1600" dirty="0"/>
              <a:t> </a:t>
            </a:r>
            <a:r>
              <a:rPr lang="en-US" sz="1600" dirty="0" err="1"/>
              <a:t>resultado</a:t>
            </a:r>
            <a:r>
              <a:rPr lang="en-US" sz="1600" dirty="0"/>
              <a:t> </a:t>
            </a:r>
            <a:r>
              <a:rPr lang="en-US" sz="1600" dirty="0" err="1"/>
              <a:t>arrojado</a:t>
            </a:r>
            <a:r>
              <a:rPr lang="en-US" sz="1600" dirty="0"/>
              <a:t> por </a:t>
            </a:r>
            <a:r>
              <a:rPr lang="en-US" sz="1600" dirty="0" err="1"/>
              <a:t>el</a:t>
            </a:r>
            <a:r>
              <a:rPr lang="en-US" sz="1600" dirty="0"/>
              <a:t> </a:t>
            </a:r>
            <a:r>
              <a:rPr lang="en-US" sz="1600" dirty="0" err="1"/>
              <a:t>modelo</a:t>
            </a:r>
            <a:r>
              <a:rPr lang="en-US" sz="1600" dirty="0"/>
              <a:t> </a:t>
            </a:r>
            <a:r>
              <a:rPr lang="en-US" sz="1600" dirty="0" err="1"/>
              <a:t>matemático</a:t>
            </a:r>
            <a:r>
              <a:rPr lang="en-US" sz="1600" dirty="0"/>
              <a:t> no </a:t>
            </a:r>
            <a:r>
              <a:rPr lang="en-US" sz="1600" dirty="0" err="1"/>
              <a:t>genérico</a:t>
            </a:r>
            <a:r>
              <a:rPr lang="en-US" sz="1600" dirty="0"/>
              <a:t>.</a:t>
            </a:r>
          </a:p>
          <a:p>
            <a:pPr lvl="1"/>
            <a:endParaRPr lang="en-US" sz="1600" dirty="0"/>
          </a:p>
          <a:p>
            <a:pPr lvl="1"/>
            <a:endParaRPr lang="en-US" sz="1600" dirty="0"/>
          </a:p>
          <a:p>
            <a:pPr marL="0" indent="0">
              <a:buNone/>
            </a:pPr>
            <a:endParaRPr lang="en-US" sz="2800" dirty="0"/>
          </a:p>
          <a:p>
            <a:endParaRPr lang="en-US" sz="2800" dirty="0"/>
          </a:p>
          <a:p>
            <a:endParaRPr lang="en-US" sz="2800" dirty="0"/>
          </a:p>
          <a:p>
            <a:endParaRPr lang="en-US" sz="2800" dirty="0"/>
          </a:p>
          <a:p>
            <a:endParaRPr lang="en-US" sz="2800" dirty="0"/>
          </a:p>
          <a:p>
            <a:pPr marL="0" indent="0">
              <a:buNone/>
            </a:pPr>
            <a:endParaRPr lang="en-US" sz="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4" name="Title 3"/>
          <p:cNvSpPr>
            <a:spLocks noGrp="1"/>
          </p:cNvSpPr>
          <p:nvPr>
            <p:ph type="title"/>
          </p:nvPr>
        </p:nvSpPr>
        <p:spPr/>
        <p:txBody>
          <a:bodyPr/>
          <a:lstStyle/>
          <a:p>
            <a:r>
              <a:rPr lang="en-US" b="1" dirty="0" err="1"/>
              <a:t>Sugerencias</a:t>
            </a:r>
            <a:r>
              <a:rPr lang="en-US" b="1" dirty="0"/>
              <a:t> para </a:t>
            </a:r>
            <a:r>
              <a:rPr lang="en-US" b="1" dirty="0" err="1"/>
              <a:t>desarrollar</a:t>
            </a:r>
            <a:r>
              <a:rPr lang="en-US" b="1" dirty="0"/>
              <a:t> la </a:t>
            </a:r>
            <a:r>
              <a:rPr lang="en-US" b="1" dirty="0" err="1"/>
              <a:t>guía</a:t>
            </a:r>
            <a:endParaRPr lang="es-CO" b="1" dirty="0"/>
          </a:p>
        </p:txBody>
      </p:sp>
    </p:spTree>
    <p:extLst>
      <p:ext uri="{BB962C8B-B14F-4D97-AF65-F5344CB8AC3E}">
        <p14:creationId xmlns:p14="http://schemas.microsoft.com/office/powerpoint/2010/main" val="51755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F27789B-B6E4-7929-A641-24B8024D81F5}"/>
              </a:ext>
            </a:extLst>
          </p:cNvPr>
          <p:cNvPicPr>
            <a:picLocks noChangeAspect="1"/>
          </p:cNvPicPr>
          <p:nvPr/>
        </p:nvPicPr>
        <p:blipFill>
          <a:blip r:embed="rId2"/>
          <a:stretch>
            <a:fillRect/>
          </a:stretch>
        </p:blipFill>
        <p:spPr>
          <a:xfrm>
            <a:off x="685800" y="2601498"/>
            <a:ext cx="8153400" cy="4246563"/>
          </a:xfrm>
          <a:prstGeom prst="rect">
            <a:avLst/>
          </a:prstGeom>
        </p:spPr>
      </p:pic>
      <p:sp>
        <p:nvSpPr>
          <p:cNvPr id="5" name="Content Placeholder 4"/>
          <p:cNvSpPr>
            <a:spLocks noGrp="1"/>
          </p:cNvSpPr>
          <p:nvPr>
            <p:ph idx="1"/>
          </p:nvPr>
        </p:nvSpPr>
        <p:spPr/>
        <p:txBody>
          <a:bodyPr/>
          <a:lstStyle/>
          <a:p>
            <a:r>
              <a:rPr lang="es-CO" sz="2400" dirty="0"/>
              <a:t>Consola de resultados (*.log): donde observo si la ejecución del modelo fue correcta o si hay errores de sintaxis.</a:t>
            </a:r>
          </a:p>
        </p:txBody>
      </p:sp>
      <p:sp>
        <p:nvSpPr>
          <p:cNvPr id="4" name="Title 3"/>
          <p:cNvSpPr>
            <a:spLocks noGrp="1"/>
          </p:cNvSpPr>
          <p:nvPr>
            <p:ph type="title"/>
          </p:nvPr>
        </p:nvSpPr>
        <p:spPr/>
        <p:txBody>
          <a:bodyPr/>
          <a:lstStyle/>
          <a:p>
            <a:r>
              <a:rPr lang="es-CO" dirty="0"/>
              <a:t>Interfaz</a:t>
            </a:r>
          </a:p>
        </p:txBody>
      </p:sp>
      <p:sp>
        <p:nvSpPr>
          <p:cNvPr id="6" name="Rectangle 5"/>
          <p:cNvSpPr/>
          <p:nvPr/>
        </p:nvSpPr>
        <p:spPr>
          <a:xfrm>
            <a:off x="6096000" y="2974975"/>
            <a:ext cx="2743200" cy="312102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53754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C68FCF3-0B24-FAC9-44A7-E8EA1F7559EE}"/>
              </a:ext>
            </a:extLst>
          </p:cNvPr>
          <p:cNvPicPr>
            <a:picLocks noChangeAspect="1"/>
          </p:cNvPicPr>
          <p:nvPr/>
        </p:nvPicPr>
        <p:blipFill>
          <a:blip r:embed="rId2"/>
          <a:stretch>
            <a:fillRect/>
          </a:stretch>
        </p:blipFill>
        <p:spPr>
          <a:xfrm>
            <a:off x="457200" y="2362200"/>
            <a:ext cx="8230749" cy="4273988"/>
          </a:xfrm>
          <a:prstGeom prst="rect">
            <a:avLst/>
          </a:prstGeom>
        </p:spPr>
      </p:pic>
      <p:sp>
        <p:nvSpPr>
          <p:cNvPr id="5" name="Content Placeholder 4"/>
          <p:cNvSpPr>
            <a:spLocks noGrp="1"/>
          </p:cNvSpPr>
          <p:nvPr>
            <p:ph idx="1"/>
          </p:nvPr>
        </p:nvSpPr>
        <p:spPr/>
        <p:txBody>
          <a:bodyPr/>
          <a:lstStyle/>
          <a:p>
            <a:r>
              <a:rPr lang="es-CO" sz="2400" dirty="0"/>
              <a:t>Archivo de resultados (*.</a:t>
            </a:r>
            <a:r>
              <a:rPr lang="es-CO" sz="2400" dirty="0" err="1"/>
              <a:t>lst</a:t>
            </a:r>
            <a:r>
              <a:rPr lang="es-CO" sz="2400" dirty="0"/>
              <a:t>): donde observo el resultado de mi función objetivo y mis variables de decisión.</a:t>
            </a:r>
          </a:p>
        </p:txBody>
      </p:sp>
      <p:sp>
        <p:nvSpPr>
          <p:cNvPr id="4" name="Title 3"/>
          <p:cNvSpPr>
            <a:spLocks noGrp="1"/>
          </p:cNvSpPr>
          <p:nvPr>
            <p:ph type="title"/>
          </p:nvPr>
        </p:nvSpPr>
        <p:spPr/>
        <p:txBody>
          <a:bodyPr/>
          <a:lstStyle/>
          <a:p>
            <a:r>
              <a:rPr lang="es-CO" dirty="0"/>
              <a:t>Interfaz</a:t>
            </a:r>
          </a:p>
        </p:txBody>
      </p:sp>
      <p:sp>
        <p:nvSpPr>
          <p:cNvPr id="7" name="Rectangle 6"/>
          <p:cNvSpPr/>
          <p:nvPr/>
        </p:nvSpPr>
        <p:spPr>
          <a:xfrm>
            <a:off x="381000" y="2667000"/>
            <a:ext cx="5638800" cy="3810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0995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s-CO" sz="2400" dirty="0"/>
          </a:p>
        </p:txBody>
      </p:sp>
      <p:sp>
        <p:nvSpPr>
          <p:cNvPr id="4" name="Title 3"/>
          <p:cNvSpPr>
            <a:spLocks noGrp="1"/>
          </p:cNvSpPr>
          <p:nvPr>
            <p:ph type="title"/>
          </p:nvPr>
        </p:nvSpPr>
        <p:spPr/>
        <p:txBody>
          <a:bodyPr/>
          <a:lstStyle/>
          <a:p>
            <a:r>
              <a:rPr lang="es-CO" dirty="0"/>
              <a:t>Modelado en GAMS</a:t>
            </a:r>
          </a:p>
        </p:txBody>
      </p:sp>
      <p:pic>
        <p:nvPicPr>
          <p:cNvPr id="3" name="Imagen 2">
            <a:extLst>
              <a:ext uri="{FF2B5EF4-FFF2-40B4-BE49-F238E27FC236}">
                <a16:creationId xmlns:a16="http://schemas.microsoft.com/office/drawing/2014/main" id="{1CE36DA0-B7C5-94E0-6FB6-E84E3FC0A7BF}"/>
              </a:ext>
            </a:extLst>
          </p:cNvPr>
          <p:cNvPicPr>
            <a:picLocks noChangeAspect="1"/>
          </p:cNvPicPr>
          <p:nvPr/>
        </p:nvPicPr>
        <p:blipFill>
          <a:blip r:embed="rId2"/>
          <a:stretch>
            <a:fillRect/>
          </a:stretch>
        </p:blipFill>
        <p:spPr>
          <a:xfrm>
            <a:off x="2569012" y="3199496"/>
            <a:ext cx="3831788" cy="3277504"/>
          </a:xfrm>
          <a:prstGeom prst="rect">
            <a:avLst/>
          </a:prstGeom>
        </p:spPr>
      </p:pic>
    </p:spTree>
    <p:extLst>
      <p:ext uri="{BB962C8B-B14F-4D97-AF65-F5344CB8AC3E}">
        <p14:creationId xmlns:p14="http://schemas.microsoft.com/office/powerpoint/2010/main" val="124214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E130C18-76AB-4F86-3C1D-110995A871FB}"/>
              </a:ext>
            </a:extLst>
          </p:cNvPr>
          <p:cNvPicPr>
            <a:picLocks noChangeAspect="1"/>
          </p:cNvPicPr>
          <p:nvPr/>
        </p:nvPicPr>
        <p:blipFill>
          <a:blip r:embed="rId2"/>
          <a:stretch>
            <a:fillRect/>
          </a:stretch>
        </p:blipFill>
        <p:spPr>
          <a:xfrm>
            <a:off x="2873812" y="3123296"/>
            <a:ext cx="3831788" cy="3277504"/>
          </a:xfrm>
          <a:prstGeom prst="rect">
            <a:avLst/>
          </a:prstGeom>
        </p:spPr>
      </p:pic>
      <p:sp>
        <p:nvSpPr>
          <p:cNvPr id="5" name="Content Placeholder 4"/>
          <p:cNvSpPr>
            <a:spLocks noGrp="1"/>
          </p:cNvSpPr>
          <p:nvPr>
            <p:ph idx="1"/>
          </p:nvPr>
        </p:nvSpPr>
        <p:spPr/>
        <p:txBody>
          <a:bodyPr/>
          <a:lstStyle/>
          <a:p>
            <a:r>
              <a:rPr lang="en-US" sz="2400" dirty="0"/>
              <a:t>Conjuntos (</a:t>
            </a:r>
            <a:r>
              <a:rPr lang="en-US" sz="2400" dirty="0" err="1"/>
              <a:t>Rangos</a:t>
            </a:r>
            <a:r>
              <a:rPr lang="en-US" sz="2400" dirty="0"/>
              <a:t>)</a:t>
            </a:r>
          </a:p>
          <a:p>
            <a:r>
              <a:rPr lang="en-US" sz="2400" dirty="0" err="1"/>
              <a:t>Parámetros</a:t>
            </a:r>
            <a:endParaRPr lang="en-US" sz="2400" dirty="0"/>
          </a:p>
          <a:p>
            <a:r>
              <a:rPr lang="en-US" sz="2400" dirty="0"/>
              <a:t>Variables</a:t>
            </a:r>
            <a:endParaRPr lang="es-CO" sz="2400" dirty="0"/>
          </a:p>
          <a:p>
            <a:endParaRPr lang="es-CO" sz="2400" dirty="0"/>
          </a:p>
        </p:txBody>
      </p:sp>
      <p:sp>
        <p:nvSpPr>
          <p:cNvPr id="4" name="Title 3"/>
          <p:cNvSpPr>
            <a:spLocks noGrp="1"/>
          </p:cNvSpPr>
          <p:nvPr>
            <p:ph type="title"/>
          </p:nvPr>
        </p:nvSpPr>
        <p:spPr/>
        <p:txBody>
          <a:bodyPr/>
          <a:lstStyle/>
          <a:p>
            <a:r>
              <a:rPr lang="es-CO" dirty="0"/>
              <a:t>Modelado en GAMS</a:t>
            </a:r>
          </a:p>
        </p:txBody>
      </p:sp>
      <p:sp>
        <p:nvSpPr>
          <p:cNvPr id="6" name="Rectangle 5"/>
          <p:cNvSpPr/>
          <p:nvPr/>
        </p:nvSpPr>
        <p:spPr>
          <a:xfrm>
            <a:off x="2746768" y="3043011"/>
            <a:ext cx="4111232" cy="145279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2237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F7463FA-3FB4-8F99-D5BC-677FCCA836EB}"/>
              </a:ext>
            </a:extLst>
          </p:cNvPr>
          <p:cNvPicPr>
            <a:picLocks noChangeAspect="1"/>
          </p:cNvPicPr>
          <p:nvPr/>
        </p:nvPicPr>
        <p:blipFill>
          <a:blip r:embed="rId2"/>
          <a:stretch>
            <a:fillRect/>
          </a:stretch>
        </p:blipFill>
        <p:spPr>
          <a:xfrm>
            <a:off x="2873812" y="3199496"/>
            <a:ext cx="3831788" cy="3277504"/>
          </a:xfrm>
          <a:prstGeom prst="rect">
            <a:avLst/>
          </a:prstGeom>
        </p:spPr>
      </p:pic>
      <p:sp>
        <p:nvSpPr>
          <p:cNvPr id="5" name="Content Placeholder 4"/>
          <p:cNvSpPr>
            <a:spLocks noGrp="1"/>
          </p:cNvSpPr>
          <p:nvPr>
            <p:ph idx="1"/>
          </p:nvPr>
        </p:nvSpPr>
        <p:spPr/>
        <p:txBody>
          <a:bodyPr/>
          <a:lstStyle/>
          <a:p>
            <a:r>
              <a:rPr lang="en-US" sz="2400" dirty="0" err="1"/>
              <a:t>Función</a:t>
            </a:r>
            <a:r>
              <a:rPr lang="en-US" sz="2400" dirty="0"/>
              <a:t> </a:t>
            </a:r>
            <a:r>
              <a:rPr lang="en-US" sz="2400" dirty="0" err="1"/>
              <a:t>Objetivo</a:t>
            </a:r>
            <a:endParaRPr lang="en-US" sz="2400" dirty="0"/>
          </a:p>
          <a:p>
            <a:r>
              <a:rPr lang="en-US" sz="2400" dirty="0" err="1"/>
              <a:t>Restricciones</a:t>
            </a:r>
            <a:endParaRPr lang="es-CO" sz="2400" dirty="0"/>
          </a:p>
          <a:p>
            <a:endParaRPr lang="es-CO" sz="2400" dirty="0"/>
          </a:p>
        </p:txBody>
      </p:sp>
      <p:sp>
        <p:nvSpPr>
          <p:cNvPr id="4" name="Title 3"/>
          <p:cNvSpPr>
            <a:spLocks noGrp="1"/>
          </p:cNvSpPr>
          <p:nvPr>
            <p:ph type="title"/>
          </p:nvPr>
        </p:nvSpPr>
        <p:spPr/>
        <p:txBody>
          <a:bodyPr/>
          <a:lstStyle/>
          <a:p>
            <a:r>
              <a:rPr lang="es-CO" dirty="0"/>
              <a:t>Modelado en GAMS</a:t>
            </a:r>
          </a:p>
        </p:txBody>
      </p:sp>
      <p:sp>
        <p:nvSpPr>
          <p:cNvPr id="6" name="Rectangle 5"/>
          <p:cNvSpPr/>
          <p:nvPr/>
        </p:nvSpPr>
        <p:spPr>
          <a:xfrm>
            <a:off x="2746768" y="4572000"/>
            <a:ext cx="4111232" cy="10668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05770348"/>
      </p:ext>
    </p:extLst>
  </p:cSld>
  <p:clrMapOvr>
    <a:masterClrMapping/>
  </p:clrMapOvr>
</p:sld>
</file>

<file path=ppt/theme/theme1.xml><?xml version="1.0" encoding="utf-8"?>
<a:theme xmlns:a="http://schemas.openxmlformats.org/drawingml/2006/main" name="plantilla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0" marR="0" indent="0" algn="l" defTabSz="914400" rtl="0" eaLnBrk="1" fontAlgn="auto" latinLnBrk="0" hangingPunct="1">
          <a:lnSpc>
            <a:spcPct val="100000"/>
          </a:lnSpc>
          <a:spcBef>
            <a:spcPct val="20000"/>
          </a:spcBef>
          <a:spcAft>
            <a:spcPts val="0"/>
          </a:spcAft>
          <a:buClrTx/>
          <a:buSzTx/>
          <a:buFont typeface="Arial" pitchFamily="34" charset="0"/>
          <a:buNone/>
          <a:tabLst/>
          <a:defRPr kumimoji="0"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plantilla4</Template>
  <TotalTime>7896</TotalTime>
  <Words>1314</Words>
  <Application>Microsoft Office PowerPoint</Application>
  <PresentationFormat>Presentación en pantalla (4:3)</PresentationFormat>
  <Paragraphs>622</Paragraphs>
  <Slides>43</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43</vt:i4>
      </vt:variant>
    </vt:vector>
  </HeadingPairs>
  <TitlesOfParts>
    <vt:vector size="48" baseType="lpstr">
      <vt:lpstr>Arial</vt:lpstr>
      <vt:lpstr>Calibri</vt:lpstr>
      <vt:lpstr>Cambria Math</vt:lpstr>
      <vt:lpstr>Times New Roman</vt:lpstr>
      <vt:lpstr>plantilla4</vt:lpstr>
      <vt:lpstr>Laboratorio 1 Manejo Básico de GAMS</vt:lpstr>
      <vt:lpstr>Generalidades</vt:lpstr>
      <vt:lpstr>Interfaz</vt:lpstr>
      <vt:lpstr>Interfaz</vt:lpstr>
      <vt:lpstr>Interfaz</vt:lpstr>
      <vt:lpstr>Interfaz</vt:lpstr>
      <vt:lpstr>Modelado en GAMS</vt:lpstr>
      <vt:lpstr>Modelado en GAMS</vt:lpstr>
      <vt:lpstr>Modelado en GAMS</vt:lpstr>
      <vt:lpstr>Modelado en GAMS</vt:lpstr>
      <vt:lpstr>Modelado en GAMS</vt:lpstr>
      <vt:lpstr>Modelado en GAMS</vt:lpstr>
      <vt:lpstr>Modelado en GAMS</vt:lpstr>
      <vt:lpstr>Implementación del Ejemplo en GAMS</vt:lpstr>
      <vt:lpstr>Implementación del Ejemplo en GAMS</vt:lpstr>
      <vt:lpstr>Características detalladas de GAMS</vt:lpstr>
      <vt:lpstr>Sets</vt:lpstr>
      <vt:lpstr>Escalares, Parámetros y Tablas</vt:lpstr>
      <vt:lpstr>Escalares, Parámetros y Tablas</vt:lpstr>
      <vt:lpstr>Variables</vt:lpstr>
      <vt:lpstr>Variables</vt:lpstr>
      <vt:lpstr>Ecuaciones</vt:lpstr>
      <vt:lpstr>Tips adicionales</vt:lpstr>
      <vt:lpstr>Tips adicionales</vt:lpstr>
      <vt:lpstr>Tips adicionales</vt:lpstr>
      <vt:lpstr>Tips adicionales</vt:lpstr>
      <vt:lpstr>Tips adicionales</vt:lpstr>
      <vt:lpstr>Ecuaciones</vt:lpstr>
      <vt:lpstr>Sentencias para definir el modelo y el solver a usar</vt:lpstr>
      <vt:lpstr>Sentencias para definir el modelo y el solver a usar</vt:lpstr>
      <vt:lpstr>Sentencias para definir el modelo y el solver a usar</vt:lpstr>
      <vt:lpstr>Condicionales en las restricciones</vt:lpstr>
      <vt:lpstr>Errores típicos</vt:lpstr>
      <vt:lpstr>Errores típicos</vt:lpstr>
      <vt:lpstr>Errores típicos</vt:lpstr>
      <vt:lpstr>Errores típicos</vt:lpstr>
      <vt:lpstr>Errores típicos</vt:lpstr>
      <vt:lpstr>Errores típicos</vt:lpstr>
      <vt:lpstr>Errores típicos</vt:lpstr>
      <vt:lpstr>Errores típicos</vt:lpstr>
      <vt:lpstr>Errores típicos</vt:lpstr>
      <vt:lpstr>Errores típicos</vt:lpstr>
      <vt:lpstr>Sugerencias para desarrollar la guía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1 Introducción a Xpress</dc:title>
  <dc:creator>Gere</dc:creator>
  <cp:lastModifiedBy>German Adolfo Montoya Orozco</cp:lastModifiedBy>
  <cp:revision>270</cp:revision>
  <dcterms:created xsi:type="dcterms:W3CDTF">2006-08-16T00:00:00Z</dcterms:created>
  <dcterms:modified xsi:type="dcterms:W3CDTF">2022-08-23T10:12:24Z</dcterms:modified>
</cp:coreProperties>
</file>