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71" r:id="rId15"/>
    <p:sldId id="272" r:id="rId16"/>
    <p:sldId id="27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82D64B72-7448-40F7-B39B-36A67F644C6D}">
          <p14:sldIdLst>
            <p14:sldId id="256"/>
          </p14:sldIdLst>
        </p14:section>
        <p14:section name="Abschnitt ohne Titel" id="{58B3E3A9-D6C9-4440-92BD-F83BED40F00A}">
          <p14:sldIdLst>
            <p14:sldId id="257"/>
            <p14:sldId id="258"/>
            <p14:sldId id="263"/>
            <p14:sldId id="259"/>
            <p14:sldId id="260"/>
            <p14:sldId id="261"/>
            <p14:sldId id="262"/>
            <p14:sldId id="264"/>
            <p14:sldId id="265"/>
            <p14:sldId id="266"/>
            <p14:sldId id="267"/>
            <p14:sldId id="268"/>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8" autoAdjust="0"/>
  </p:normalViewPr>
  <p:slideViewPr>
    <p:cSldViewPr snapToGrid="0">
      <p:cViewPr varScale="1">
        <p:scale>
          <a:sx n="150" d="100"/>
          <a:sy n="150" d="100"/>
        </p:scale>
        <p:origin x="787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1CB9A-34FF-4A7C-BA4E-51B8BCA13901}" type="datetimeFigureOut">
              <a:rPr lang="de-DE" smtClean="0"/>
              <a:t>10.03.2022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A4A3B-0901-4C77-93D0-72515E72F93B}" type="slidenum">
              <a:rPr lang="de-DE" smtClean="0"/>
              <a:t>‹Nr.›</a:t>
            </a:fld>
            <a:endParaRPr lang="de-DE"/>
          </a:p>
        </p:txBody>
      </p:sp>
    </p:spTree>
    <p:extLst>
      <p:ext uri="{BB962C8B-B14F-4D97-AF65-F5344CB8AC3E}">
        <p14:creationId xmlns:p14="http://schemas.microsoft.com/office/powerpoint/2010/main" val="198303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92A4A3B-0901-4C77-93D0-72515E72F93B}" type="slidenum">
              <a:rPr lang="de-DE" smtClean="0"/>
              <a:t>15</a:t>
            </a:fld>
            <a:endParaRPr lang="de-DE"/>
          </a:p>
        </p:txBody>
      </p:sp>
    </p:spTree>
    <p:extLst>
      <p:ext uri="{BB962C8B-B14F-4D97-AF65-F5344CB8AC3E}">
        <p14:creationId xmlns:p14="http://schemas.microsoft.com/office/powerpoint/2010/main" val="282426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CE12C6-7036-4E08-A1EA-C524E1F958C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0AD490-0444-48E0-9E58-597997839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E55797B-C80B-4EFF-B1FA-67151C1B33D0}"/>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5" name="Fußzeilenplatzhalter 4">
            <a:extLst>
              <a:ext uri="{FF2B5EF4-FFF2-40B4-BE49-F238E27FC236}">
                <a16:creationId xmlns:a16="http://schemas.microsoft.com/office/drawing/2014/main" id="{70E99EA2-C909-4699-895E-99C650AD53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AC1827-7613-4476-B1DF-58A722FC9BCA}"/>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235051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31AC5F-6009-4E7B-8588-3A5E604FD0C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B0D36-2D86-4224-A34C-6AE4272C11B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2C72F9C-48D0-4165-ACBC-020F7A472290}"/>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5" name="Fußzeilenplatzhalter 4">
            <a:extLst>
              <a:ext uri="{FF2B5EF4-FFF2-40B4-BE49-F238E27FC236}">
                <a16:creationId xmlns:a16="http://schemas.microsoft.com/office/drawing/2014/main" id="{9422DD66-C695-4851-9CAF-45B7799CE9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8FB4BF-C137-4513-8BBB-77996CDC8799}"/>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202398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3FABA14-2B98-4A0E-855F-155FA999B4D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9E676FB-B35F-4A51-AD53-E4BFC1BF0A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A0D10B1-BE74-40B2-9D31-10BF0973A669}"/>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5" name="Fußzeilenplatzhalter 4">
            <a:extLst>
              <a:ext uri="{FF2B5EF4-FFF2-40B4-BE49-F238E27FC236}">
                <a16:creationId xmlns:a16="http://schemas.microsoft.com/office/drawing/2014/main" id="{D3FF774E-6D2D-4A63-B99D-FCBFEEA6FBA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96CC2E8-7D8B-402E-978A-4FFE2267F3E2}"/>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9467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2037B-8D93-4221-A22F-467D9EE59FB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B7EDF15-3A0B-49DF-8D92-3264E102549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2FB999-D9D3-45B5-85E1-EE1A52CCFB9D}"/>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5" name="Fußzeilenplatzhalter 4">
            <a:extLst>
              <a:ext uri="{FF2B5EF4-FFF2-40B4-BE49-F238E27FC236}">
                <a16:creationId xmlns:a16="http://schemas.microsoft.com/office/drawing/2014/main" id="{6B636D6F-9E1F-4A6B-B05C-8A9EBACAA8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D48A63-FA22-4AA5-B44D-38A5AA6353F9}"/>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293034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E94CFE-CE95-418D-B096-4E086BC82C8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7CDAA13-2B72-4156-B923-6125E7E93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0306E84-56C9-4B71-A49A-80E378EBC29C}"/>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5" name="Fußzeilenplatzhalter 4">
            <a:extLst>
              <a:ext uri="{FF2B5EF4-FFF2-40B4-BE49-F238E27FC236}">
                <a16:creationId xmlns:a16="http://schemas.microsoft.com/office/drawing/2014/main" id="{D1BC7DB2-E4AA-411C-B56C-B6A81A221B0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F054BE-D0FF-41EF-A42A-B7F3B71F6918}"/>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25332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1F013B-1D69-4208-8E2C-F9B59753BB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3789F8C-8175-4F5E-9A85-F88C6102707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CB3D9DB-F570-4C27-AEC7-16698460D0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46D6CC-0410-45D4-9BC6-45E853BF13B5}"/>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6" name="Fußzeilenplatzhalter 5">
            <a:extLst>
              <a:ext uri="{FF2B5EF4-FFF2-40B4-BE49-F238E27FC236}">
                <a16:creationId xmlns:a16="http://schemas.microsoft.com/office/drawing/2014/main" id="{1CB52669-9256-4940-9E6C-FE97B087BE3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76948F4-A7D4-42C5-B489-14519CCDA2A5}"/>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4654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154DB-DE83-4CBF-8247-AA375D03E8D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B133AFA-2A11-4893-84F5-151765FCB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AAC8289-6436-476A-BBF7-5EE7AA027BD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DC8BAC4-AB84-4C11-ACF9-A3816F574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A15C6E2-9AD0-4740-890C-EAA714BADC1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A3168A4-F46F-4B14-BFD1-1D901626A358}"/>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8" name="Fußzeilenplatzhalter 7">
            <a:extLst>
              <a:ext uri="{FF2B5EF4-FFF2-40B4-BE49-F238E27FC236}">
                <a16:creationId xmlns:a16="http://schemas.microsoft.com/office/drawing/2014/main" id="{545C097B-D731-4803-8B89-D67CD1BD5F0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F077F64-C3F3-477E-B362-AF3F71B2F0B3}"/>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331421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05851-51D3-44A8-AFFE-5CEFB2519B6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7DBC5DB-589C-4915-AC74-58E7A4B1812D}"/>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4" name="Fußzeilenplatzhalter 3">
            <a:extLst>
              <a:ext uri="{FF2B5EF4-FFF2-40B4-BE49-F238E27FC236}">
                <a16:creationId xmlns:a16="http://schemas.microsoft.com/office/drawing/2014/main" id="{BB4BD681-0775-4C79-BA86-614088C23DA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FAC0FC8-93A8-4D54-BFC4-F223F9EDA1AC}"/>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172236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EB7991C-BBE4-485F-A754-8C7009A43864}"/>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3" name="Fußzeilenplatzhalter 2">
            <a:extLst>
              <a:ext uri="{FF2B5EF4-FFF2-40B4-BE49-F238E27FC236}">
                <a16:creationId xmlns:a16="http://schemas.microsoft.com/office/drawing/2014/main" id="{799BA105-8357-499F-AC1B-FC67A9624CE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FA69E3A-590D-4322-AEFD-E8A47B0C1A39}"/>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142785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F527C5-BBEC-4888-88C4-608042963E2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4DEB627-C384-4489-BAF2-0C5D79724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54AB8FD-5981-4EF8-A673-CD3AB3E47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76CFFF7-104E-4677-A012-FD9CAAD336CC}"/>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6" name="Fußzeilenplatzhalter 5">
            <a:extLst>
              <a:ext uri="{FF2B5EF4-FFF2-40B4-BE49-F238E27FC236}">
                <a16:creationId xmlns:a16="http://schemas.microsoft.com/office/drawing/2014/main" id="{8DED396F-F7C8-4DF6-9B96-8692296135A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E565D02-8A0E-4B81-AD37-85CA5FA3A7AC}"/>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12548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9AB173-E8D8-443C-AEAD-3963BB2F14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8B24535-DB84-4458-B4CA-6BB55A8C9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1B26407-A106-4B31-8440-4C4594192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9701AA9-53CF-4166-8B5B-710D8EDEA7BB}"/>
              </a:ext>
            </a:extLst>
          </p:cNvPr>
          <p:cNvSpPr>
            <a:spLocks noGrp="1"/>
          </p:cNvSpPr>
          <p:nvPr>
            <p:ph type="dt" sz="half" idx="10"/>
          </p:nvPr>
        </p:nvSpPr>
        <p:spPr/>
        <p:txBody>
          <a:bodyPr/>
          <a:lstStyle/>
          <a:p>
            <a:fld id="{2E201581-5B34-4EA1-919E-B31E32CDA3D6}" type="datetimeFigureOut">
              <a:rPr lang="de-DE" smtClean="0"/>
              <a:t>10.03.2022</a:t>
            </a:fld>
            <a:endParaRPr lang="de-DE"/>
          </a:p>
        </p:txBody>
      </p:sp>
      <p:sp>
        <p:nvSpPr>
          <p:cNvPr id="6" name="Fußzeilenplatzhalter 5">
            <a:extLst>
              <a:ext uri="{FF2B5EF4-FFF2-40B4-BE49-F238E27FC236}">
                <a16:creationId xmlns:a16="http://schemas.microsoft.com/office/drawing/2014/main" id="{9AD47AD0-073A-4201-B2EC-9C80EEC371F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2CDD07C-488A-4368-BB81-832A44A72C0F}"/>
              </a:ext>
            </a:extLst>
          </p:cNvPr>
          <p:cNvSpPr>
            <a:spLocks noGrp="1"/>
          </p:cNvSpPr>
          <p:nvPr>
            <p:ph type="sldNum" sz="quarter" idx="12"/>
          </p:nvPr>
        </p:nvSpPr>
        <p:spPr/>
        <p:txBody>
          <a:bodyPr/>
          <a:lstStyle/>
          <a:p>
            <a:fld id="{9F0D7DED-ECC8-468F-9EB4-FF13CB1F17E0}" type="slidenum">
              <a:rPr lang="de-DE" smtClean="0"/>
              <a:t>‹Nr.›</a:t>
            </a:fld>
            <a:endParaRPr lang="de-DE"/>
          </a:p>
        </p:txBody>
      </p:sp>
    </p:spTree>
    <p:extLst>
      <p:ext uri="{BB962C8B-B14F-4D97-AF65-F5344CB8AC3E}">
        <p14:creationId xmlns:p14="http://schemas.microsoft.com/office/powerpoint/2010/main" val="369389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D55B616-0E95-4525-9AF7-A2606BE1CA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F1DBFE4-9535-4178-9CEF-5FAAA8AC4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39A44A7-E700-44F5-9165-47DD6D32E2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01581-5B34-4EA1-919E-B31E32CDA3D6}" type="datetimeFigureOut">
              <a:rPr lang="de-DE" smtClean="0"/>
              <a:t>10.03.2022</a:t>
            </a:fld>
            <a:endParaRPr lang="de-DE"/>
          </a:p>
        </p:txBody>
      </p:sp>
      <p:sp>
        <p:nvSpPr>
          <p:cNvPr id="5" name="Fußzeilenplatzhalter 4">
            <a:extLst>
              <a:ext uri="{FF2B5EF4-FFF2-40B4-BE49-F238E27FC236}">
                <a16:creationId xmlns:a16="http://schemas.microsoft.com/office/drawing/2014/main" id="{63B17206-215C-4CC9-B903-AD5FC70B2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35C1B1A-6613-4C9A-8751-F2AEB63C2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D7DED-ECC8-468F-9EB4-FF13CB1F17E0}" type="slidenum">
              <a:rPr lang="de-DE" smtClean="0"/>
              <a:t>‹Nr.›</a:t>
            </a:fld>
            <a:endParaRPr lang="de-DE"/>
          </a:p>
        </p:txBody>
      </p:sp>
    </p:spTree>
    <p:extLst>
      <p:ext uri="{BB962C8B-B14F-4D97-AF65-F5344CB8AC3E}">
        <p14:creationId xmlns:p14="http://schemas.microsoft.com/office/powerpoint/2010/main" val="172281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6FC3E12-683A-45D7-8F85-2B97482C9F01}"/>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71186" y="592293"/>
            <a:ext cx="4445202" cy="5301754"/>
          </a:xfrm>
          <a:prstGeom prst="rect">
            <a:avLst/>
          </a:prstGeom>
          <a:scene3d>
            <a:camera prst="perspectiveContrastingRightFacing"/>
            <a:lightRig rig="threePt" dir="t"/>
          </a:scene3d>
        </p:spPr>
      </p:pic>
      <p:pic>
        <p:nvPicPr>
          <p:cNvPr id="7" name="Grafik 6">
            <a:extLst>
              <a:ext uri="{FF2B5EF4-FFF2-40B4-BE49-F238E27FC236}">
                <a16:creationId xmlns:a16="http://schemas.microsoft.com/office/drawing/2014/main" id="{69CB8067-89AD-49CF-8C99-FA0651953F44}"/>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6404233" y="650660"/>
            <a:ext cx="4722446" cy="5391660"/>
          </a:xfrm>
          <a:prstGeom prst="rect">
            <a:avLst/>
          </a:prstGeom>
          <a:scene3d>
            <a:camera prst="perspectiveHeroicExtremeLeftFacing"/>
            <a:lightRig rig="threePt" dir="t"/>
          </a:scene3d>
        </p:spPr>
      </p:pic>
      <p:sp>
        <p:nvSpPr>
          <p:cNvPr id="2" name="Titel 1">
            <a:extLst>
              <a:ext uri="{FF2B5EF4-FFF2-40B4-BE49-F238E27FC236}">
                <a16:creationId xmlns:a16="http://schemas.microsoft.com/office/drawing/2014/main" id="{F8C73E9F-E4B3-474C-AA3F-42479E1D1FB8}"/>
              </a:ext>
            </a:extLst>
          </p:cNvPr>
          <p:cNvSpPr>
            <a:spLocks noGrp="1"/>
          </p:cNvSpPr>
          <p:nvPr>
            <p:ph type="ctrTitle"/>
          </p:nvPr>
        </p:nvSpPr>
        <p:spPr/>
        <p:txBody>
          <a:bodyPr/>
          <a:lstStyle/>
          <a:p>
            <a:r>
              <a:rPr lang="de-DE" b="1" dirty="0">
                <a:solidFill>
                  <a:schemeClr val="bg2">
                    <a:lumMod val="50000"/>
                  </a:schemeClr>
                </a:solidFill>
              </a:rPr>
              <a:t>Software für ein 	Speditionsunternehmen</a:t>
            </a:r>
          </a:p>
        </p:txBody>
      </p:sp>
      <p:sp>
        <p:nvSpPr>
          <p:cNvPr id="3" name="Untertitel 2">
            <a:extLst>
              <a:ext uri="{FF2B5EF4-FFF2-40B4-BE49-F238E27FC236}">
                <a16:creationId xmlns:a16="http://schemas.microsoft.com/office/drawing/2014/main" id="{5EAB7BA8-8473-4DCB-B61A-F163965B532E}"/>
              </a:ext>
            </a:extLst>
          </p:cNvPr>
          <p:cNvSpPr>
            <a:spLocks noGrp="1"/>
          </p:cNvSpPr>
          <p:nvPr>
            <p:ph type="subTitle" idx="1"/>
          </p:nvPr>
        </p:nvSpPr>
        <p:spPr/>
        <p:txBody>
          <a:bodyPr/>
          <a:lstStyle/>
          <a:p>
            <a:r>
              <a:rPr lang="de-DE" dirty="0">
                <a:solidFill>
                  <a:schemeClr val="bg2">
                    <a:lumMod val="50000"/>
                  </a:schemeClr>
                </a:solidFill>
              </a:rPr>
              <a:t>Modellierung der Use Cases und Klassendiagramm</a:t>
            </a:r>
          </a:p>
          <a:p>
            <a:r>
              <a:rPr lang="de-DE" dirty="0">
                <a:solidFill>
                  <a:schemeClr val="bg2">
                    <a:lumMod val="50000"/>
                  </a:schemeClr>
                </a:solidFill>
              </a:rPr>
              <a:t>für die Auftragsdisposition</a:t>
            </a:r>
          </a:p>
        </p:txBody>
      </p:sp>
    </p:spTree>
    <p:extLst>
      <p:ext uri="{BB962C8B-B14F-4D97-AF65-F5344CB8AC3E}">
        <p14:creationId xmlns:p14="http://schemas.microsoft.com/office/powerpoint/2010/main" val="397784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464D06-D48C-4587-A85D-CA1ED3C96443}"/>
              </a:ext>
            </a:extLst>
          </p:cNvPr>
          <p:cNvSpPr>
            <a:spLocks noGrp="1"/>
          </p:cNvSpPr>
          <p:nvPr>
            <p:ph type="title"/>
          </p:nvPr>
        </p:nvSpPr>
        <p:spPr>
          <a:xfrm>
            <a:off x="6513788" y="365125"/>
            <a:ext cx="4840010" cy="1807305"/>
          </a:xfrm>
        </p:spPr>
        <p:txBody>
          <a:bodyPr>
            <a:normAutofit/>
          </a:bodyPr>
          <a:lstStyle/>
          <a:p>
            <a:r>
              <a:rPr lang="de-DE" dirty="0"/>
              <a:t>Use Cases des Back-Office - Mitarbeiters</a:t>
            </a:r>
          </a:p>
        </p:txBody>
      </p:sp>
      <p:pic>
        <p:nvPicPr>
          <p:cNvPr id="6" name="Grafik 5">
            <a:extLst>
              <a:ext uri="{FF2B5EF4-FFF2-40B4-BE49-F238E27FC236}">
                <a16:creationId xmlns:a16="http://schemas.microsoft.com/office/drawing/2014/main" id="{D3DC70F6-D83B-4A07-81A6-B32C24D4F4A1}"/>
              </a:ext>
            </a:extLst>
          </p:cNvPr>
          <p:cNvPicPr>
            <a:picLocks noChangeAspect="1"/>
          </p:cNvPicPr>
          <p:nvPr/>
        </p:nvPicPr>
        <p:blipFill rotWithShape="1">
          <a:blip r:embed="rId2">
            <a:extLst>
              <a:ext uri="{28A0092B-C50C-407E-A947-70E740481C1C}">
                <a14:useLocalDpi xmlns:a14="http://schemas.microsoft.com/office/drawing/2010/main" val="0"/>
              </a:ext>
            </a:extLst>
          </a:blip>
          <a:srcRect l="6569" r="3568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cene3d>
            <a:camera prst="perspectiveContrastingRightFacing"/>
            <a:lightRig rig="threePt" dir="t"/>
          </a:scene3d>
        </p:spPr>
      </p:pic>
      <p:sp>
        <p:nvSpPr>
          <p:cNvPr id="3" name="Inhaltsplatzhalter 2">
            <a:extLst>
              <a:ext uri="{FF2B5EF4-FFF2-40B4-BE49-F238E27FC236}">
                <a16:creationId xmlns:a16="http://schemas.microsoft.com/office/drawing/2014/main" id="{7FB4BF8D-136D-4FE5-813B-F5C8C408E346}"/>
              </a:ext>
            </a:extLst>
          </p:cNvPr>
          <p:cNvSpPr>
            <a:spLocks noGrp="1"/>
          </p:cNvSpPr>
          <p:nvPr>
            <p:ph idx="1"/>
          </p:nvPr>
        </p:nvSpPr>
        <p:spPr>
          <a:xfrm>
            <a:off x="4590854" y="2057726"/>
            <a:ext cx="6762944" cy="4691865"/>
          </a:xfrm>
        </p:spPr>
        <p:txBody>
          <a:bodyPr>
            <a:normAutofit/>
          </a:bodyPr>
          <a:lstStyle/>
          <a:p>
            <a:pPr marL="0" indent="0">
              <a:buNone/>
            </a:pPr>
            <a:r>
              <a:rPr lang="de-DE" sz="1400" b="1" u="sng" dirty="0"/>
              <a:t>Soll – Ist Daten prüfen</a:t>
            </a:r>
          </a:p>
          <a:p>
            <a:pPr marL="0" indent="0">
              <a:buNone/>
            </a:pPr>
            <a:r>
              <a:rPr lang="de-DE" sz="1400" dirty="0"/>
              <a:t>Führt ein LKW – Fahrer sein Auftrag zu Ende, werden die Daten zum Abgleich an einen Backoffice-Mitarbeiter weitergeleitet. Der Mitarbeiter führt ein Soll – Ist vergleich (z.B. Auftragsmenge und tatsächlich gelieferte Mengen) und erstellen anhand dieser Daten eine Kundenrechnung. </a:t>
            </a:r>
          </a:p>
          <a:p>
            <a:pPr marL="0" indent="0">
              <a:buNone/>
            </a:pPr>
            <a:r>
              <a:rPr lang="de-DE" sz="1400" dirty="0"/>
              <a:t>Eine Prüfung der Soll-Ist Daten ist ein Bestandteil der Rechnungsvorbereitung bzw. Rechnungserstellung und bildet deswegen eine Include Beziehung zum Use Case „Rechnung erstellen“.</a:t>
            </a:r>
          </a:p>
          <a:p>
            <a:pPr marL="0" indent="0">
              <a:buNone/>
            </a:pPr>
            <a:r>
              <a:rPr lang="de-DE" sz="1400" b="1" u="sng" dirty="0"/>
              <a:t>Rechnung erstellen</a:t>
            </a:r>
            <a:endParaRPr lang="de-DE" sz="1400" b="1" dirty="0"/>
          </a:p>
          <a:p>
            <a:pPr marL="0" indent="0">
              <a:buNone/>
            </a:pPr>
            <a:r>
              <a:rPr lang="de-DE" sz="1400" dirty="0"/>
              <a:t>Wird ein Auftrag erledigt, erstellt ein Mitarbeiter von Backoffice eine Rechnung unter Berücksichtigung von vorherigen Soll-Ist Vergleich. War ein Soll-Ist Vergleich davor nicht möglich, wird eine Rechnung pauschal, ausgehend von „Soll“ kalkuliert, mit einer Möglichkeit zur späteren Rechnungskorrektur.</a:t>
            </a:r>
          </a:p>
          <a:p>
            <a:pPr marL="0" indent="0">
              <a:buNone/>
            </a:pPr>
            <a:endParaRPr lang="de-DE" sz="1400" dirty="0"/>
          </a:p>
        </p:txBody>
      </p:sp>
    </p:spTree>
    <p:extLst>
      <p:ext uri="{BB962C8B-B14F-4D97-AF65-F5344CB8AC3E}">
        <p14:creationId xmlns:p14="http://schemas.microsoft.com/office/powerpoint/2010/main" val="790326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8804CBC-79E1-4E18-8715-8B282810D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21" y="752722"/>
            <a:ext cx="7692272" cy="4958418"/>
          </a:xfrm>
          <a:prstGeom prst="rect">
            <a:avLst/>
          </a:prstGeom>
          <a:scene3d>
            <a:camera prst="perspectiveContrastingRightFacing"/>
            <a:lightRig rig="threePt" dir="t"/>
          </a:scene3d>
        </p:spPr>
      </p:pic>
      <p:sp>
        <p:nvSpPr>
          <p:cNvPr id="2" name="Titel 1">
            <a:extLst>
              <a:ext uri="{FF2B5EF4-FFF2-40B4-BE49-F238E27FC236}">
                <a16:creationId xmlns:a16="http://schemas.microsoft.com/office/drawing/2014/main" id="{71A757FF-1B9B-43A5-9F3A-706DBD9545C4}"/>
              </a:ext>
            </a:extLst>
          </p:cNvPr>
          <p:cNvSpPr>
            <a:spLocks noGrp="1"/>
          </p:cNvSpPr>
          <p:nvPr>
            <p:ph type="title"/>
          </p:nvPr>
        </p:nvSpPr>
        <p:spPr>
          <a:xfrm>
            <a:off x="8031637" y="3054286"/>
            <a:ext cx="3842425" cy="2318992"/>
          </a:xfrm>
        </p:spPr>
        <p:txBody>
          <a:bodyPr vert="horz" lIns="91440" tIns="45720" rIns="91440" bIns="45720" rtlCol="0" anchor="b">
            <a:normAutofit/>
          </a:bodyPr>
          <a:lstStyle/>
          <a:p>
            <a:pPr algn="ctr"/>
            <a:r>
              <a:rPr lang="en-US" sz="4000" dirty="0"/>
              <a:t>Von Use Cases </a:t>
            </a:r>
            <a:r>
              <a:rPr lang="en-US" sz="4000" dirty="0" err="1"/>
              <a:t>abgeleitete</a:t>
            </a:r>
            <a:r>
              <a:rPr lang="en-US" sz="4000" dirty="0"/>
              <a:t> </a:t>
            </a:r>
            <a:r>
              <a:rPr lang="en-US" sz="4000" dirty="0" err="1"/>
              <a:t>Klassendiagramm</a:t>
            </a:r>
            <a:endParaRPr lang="en-US" sz="4000" dirty="0"/>
          </a:p>
        </p:txBody>
      </p:sp>
    </p:spTree>
    <p:extLst>
      <p:ext uri="{BB962C8B-B14F-4D97-AF65-F5344CB8AC3E}">
        <p14:creationId xmlns:p14="http://schemas.microsoft.com/office/powerpoint/2010/main" val="1803674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A89EEC8B-2840-45FD-8177-4DAA065B5F7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7320" r="16190" b="1"/>
          <a:stretch/>
        </p:blipFill>
        <p:spPr>
          <a:xfrm>
            <a:off x="134279" y="84841"/>
            <a:ext cx="9669642" cy="5368565"/>
          </a:xfrm>
          <a:prstGeom prst="rect">
            <a:avLst/>
          </a:prstGeom>
          <a:scene3d>
            <a:camera prst="perspectiveContrastingRightFacing"/>
            <a:lightRig rig="threePt" dir="t"/>
          </a:scene3d>
        </p:spPr>
      </p:pic>
      <p:sp>
        <p:nvSpPr>
          <p:cNvPr id="36"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055EA2C3-0E4C-45E9-83FB-AB9FCA481F5B}"/>
              </a:ext>
            </a:extLst>
          </p:cNvPr>
          <p:cNvSpPr>
            <a:spLocks noGrp="1"/>
          </p:cNvSpPr>
          <p:nvPr>
            <p:ph type="title"/>
          </p:nvPr>
        </p:nvSpPr>
        <p:spPr>
          <a:xfrm>
            <a:off x="6116012" y="409575"/>
            <a:ext cx="3822189" cy="1899912"/>
          </a:xfrm>
        </p:spPr>
        <p:txBody>
          <a:bodyPr>
            <a:normAutofit/>
          </a:bodyPr>
          <a:lstStyle/>
          <a:p>
            <a:r>
              <a:rPr lang="de-DE" sz="4000" dirty="0"/>
              <a:t>Einleitung</a:t>
            </a:r>
          </a:p>
        </p:txBody>
      </p:sp>
      <p:sp>
        <p:nvSpPr>
          <p:cNvPr id="3" name="Inhaltsplatzhalter 2">
            <a:extLst>
              <a:ext uri="{FF2B5EF4-FFF2-40B4-BE49-F238E27FC236}">
                <a16:creationId xmlns:a16="http://schemas.microsoft.com/office/drawing/2014/main" id="{C8192B8E-EA16-450E-881A-C5365739AF6A}"/>
              </a:ext>
            </a:extLst>
          </p:cNvPr>
          <p:cNvSpPr>
            <a:spLocks noGrp="1"/>
          </p:cNvSpPr>
          <p:nvPr>
            <p:ph idx="1"/>
          </p:nvPr>
        </p:nvSpPr>
        <p:spPr>
          <a:xfrm>
            <a:off x="3854450" y="1557619"/>
            <a:ext cx="8334501" cy="3742762"/>
          </a:xfrm>
        </p:spPr>
        <p:txBody>
          <a:bodyPr>
            <a:normAutofit/>
          </a:bodyPr>
          <a:lstStyle/>
          <a:p>
            <a:pPr marL="0" indent="0">
              <a:buNone/>
            </a:pPr>
            <a:r>
              <a:rPr lang="de-DE" sz="1600" dirty="0"/>
              <a:t>Bezogen auf Use Case Diagramm und Use Case Beschreibungen kann man zu Beginn ein Klassendiagramm auf Drei Pakete unterteilen.</a:t>
            </a:r>
          </a:p>
          <a:p>
            <a:pPr marL="0" indent="0">
              <a:buNone/>
            </a:pPr>
            <a:r>
              <a:rPr lang="de-DE" sz="1600" dirty="0"/>
              <a:t>	</a:t>
            </a:r>
            <a:r>
              <a:rPr lang="de-DE" sz="1600" u="sng" dirty="0"/>
              <a:t>Modell</a:t>
            </a:r>
          </a:p>
          <a:p>
            <a:pPr marL="0" indent="0">
              <a:buNone/>
            </a:pPr>
            <a:r>
              <a:rPr lang="de-DE" sz="1600" dirty="0"/>
              <a:t>	für die Beschreibung von Use Case abgeleiteten Entitäten und deren Beziehungen</a:t>
            </a:r>
          </a:p>
          <a:p>
            <a:pPr marL="0" indent="0">
              <a:buNone/>
            </a:pPr>
            <a:r>
              <a:rPr lang="de-DE" sz="1600" dirty="0"/>
              <a:t>	</a:t>
            </a:r>
            <a:r>
              <a:rPr lang="de-DE" sz="1600" u="sng" dirty="0" err="1"/>
              <a:t>Repositories</a:t>
            </a:r>
            <a:endParaRPr lang="de-DE" sz="1600" u="sng" dirty="0"/>
          </a:p>
          <a:p>
            <a:pPr marL="0" indent="0">
              <a:buNone/>
            </a:pPr>
            <a:r>
              <a:rPr lang="de-DE" sz="1600" dirty="0"/>
              <a:t>	für die Darstellung der Datenspeicherung und Datenverarbeitung</a:t>
            </a:r>
          </a:p>
          <a:p>
            <a:pPr marL="0" indent="0">
              <a:buNone/>
            </a:pPr>
            <a:r>
              <a:rPr lang="de-DE" sz="1600" dirty="0"/>
              <a:t>	</a:t>
            </a:r>
            <a:r>
              <a:rPr lang="de-DE" sz="1600" u="sng" dirty="0"/>
              <a:t>Services</a:t>
            </a:r>
          </a:p>
          <a:p>
            <a:pPr marL="0" indent="0">
              <a:buNone/>
            </a:pPr>
            <a:r>
              <a:rPr lang="de-DE" sz="1600" dirty="0"/>
              <a:t>	für die Darstellung der Manipulation mit Daten</a:t>
            </a:r>
          </a:p>
        </p:txBody>
      </p:sp>
    </p:spTree>
    <p:extLst>
      <p:ext uri="{BB962C8B-B14F-4D97-AF65-F5344CB8AC3E}">
        <p14:creationId xmlns:p14="http://schemas.microsoft.com/office/powerpoint/2010/main" val="3829114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1DB769-3EAA-4859-9561-96E07DC272A9}"/>
              </a:ext>
            </a:extLst>
          </p:cNvPr>
          <p:cNvSpPr>
            <a:spLocks noGrp="1"/>
          </p:cNvSpPr>
          <p:nvPr>
            <p:ph type="title"/>
          </p:nvPr>
        </p:nvSpPr>
        <p:spPr>
          <a:xfrm>
            <a:off x="838200" y="184806"/>
            <a:ext cx="9842369" cy="503352"/>
          </a:xfrm>
        </p:spPr>
        <p:txBody>
          <a:bodyPr vert="horz" lIns="91440" tIns="45720" rIns="91440" bIns="45720" rtlCol="0" anchor="ctr">
            <a:normAutofit fontScale="90000"/>
          </a:bodyPr>
          <a:lstStyle/>
          <a:p>
            <a:r>
              <a:rPr lang="en-US" sz="5200" kern="1200" dirty="0">
                <a:solidFill>
                  <a:schemeClr val="tx1"/>
                </a:solidFill>
                <a:latin typeface="+mj-lt"/>
                <a:ea typeface="+mj-ea"/>
                <a:cs typeface="+mj-cs"/>
              </a:rPr>
              <a:t>Models</a:t>
            </a:r>
          </a:p>
        </p:txBody>
      </p:sp>
      <p:pic>
        <p:nvPicPr>
          <p:cNvPr id="5" name="Grafik 4">
            <a:extLst>
              <a:ext uri="{FF2B5EF4-FFF2-40B4-BE49-F238E27FC236}">
                <a16:creationId xmlns:a16="http://schemas.microsoft.com/office/drawing/2014/main" id="{213C5DC0-EAB5-4E9D-B032-6FCE89EF4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 y="603315"/>
            <a:ext cx="11067068" cy="6069879"/>
          </a:xfrm>
          <a:prstGeom prst="rect">
            <a:avLst/>
          </a:prstGeom>
        </p:spPr>
      </p:pic>
    </p:spTree>
    <p:extLst>
      <p:ext uri="{BB962C8B-B14F-4D97-AF65-F5344CB8AC3E}">
        <p14:creationId xmlns:p14="http://schemas.microsoft.com/office/powerpoint/2010/main" val="2147831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DB769-3EAA-4859-9561-96E07DC272A9}"/>
              </a:ext>
            </a:extLst>
          </p:cNvPr>
          <p:cNvSpPr>
            <a:spLocks noGrp="1"/>
          </p:cNvSpPr>
          <p:nvPr>
            <p:ph type="title"/>
          </p:nvPr>
        </p:nvSpPr>
        <p:spPr>
          <a:xfrm>
            <a:off x="838200" y="184806"/>
            <a:ext cx="9842369" cy="503352"/>
          </a:xfrm>
        </p:spPr>
        <p:txBody>
          <a:bodyPr vert="horz" lIns="91440" tIns="45720" rIns="91440" bIns="45720" rtlCol="0" anchor="ctr">
            <a:normAutofit fontScale="90000"/>
          </a:bodyPr>
          <a:lstStyle/>
          <a:p>
            <a:r>
              <a:rPr lang="en-US" sz="5200" kern="1200" dirty="0">
                <a:solidFill>
                  <a:schemeClr val="tx1"/>
                </a:solidFill>
                <a:latin typeface="+mj-lt"/>
                <a:ea typeface="+mj-ea"/>
                <a:cs typeface="+mj-cs"/>
              </a:rPr>
              <a:t>Repositories</a:t>
            </a:r>
          </a:p>
        </p:txBody>
      </p:sp>
      <p:pic>
        <p:nvPicPr>
          <p:cNvPr id="4" name="Grafik 3">
            <a:extLst>
              <a:ext uri="{FF2B5EF4-FFF2-40B4-BE49-F238E27FC236}">
                <a16:creationId xmlns:a16="http://schemas.microsoft.com/office/drawing/2014/main" id="{FF105D12-614A-4C3B-A228-1ADDED5F7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130" y="881062"/>
            <a:ext cx="9070107" cy="5095875"/>
          </a:xfrm>
          <a:prstGeom prst="rect">
            <a:avLst/>
          </a:prstGeom>
        </p:spPr>
      </p:pic>
    </p:spTree>
    <p:extLst>
      <p:ext uri="{BB962C8B-B14F-4D97-AF65-F5344CB8AC3E}">
        <p14:creationId xmlns:p14="http://schemas.microsoft.com/office/powerpoint/2010/main" val="3419448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DB769-3EAA-4859-9561-96E07DC272A9}"/>
              </a:ext>
            </a:extLst>
          </p:cNvPr>
          <p:cNvSpPr>
            <a:spLocks noGrp="1"/>
          </p:cNvSpPr>
          <p:nvPr>
            <p:ph type="title"/>
          </p:nvPr>
        </p:nvSpPr>
        <p:spPr>
          <a:xfrm>
            <a:off x="838200" y="184806"/>
            <a:ext cx="9842369" cy="239400"/>
          </a:xfrm>
        </p:spPr>
        <p:txBody>
          <a:bodyPr vert="horz" lIns="91440" tIns="45720" rIns="91440" bIns="45720" rtlCol="0" anchor="ctr">
            <a:normAutofit fontScale="90000"/>
          </a:bodyPr>
          <a:lstStyle/>
          <a:p>
            <a:r>
              <a:rPr lang="en-US" sz="5200" kern="1200" dirty="0">
                <a:solidFill>
                  <a:schemeClr val="tx1"/>
                </a:solidFill>
                <a:latin typeface="+mj-lt"/>
                <a:ea typeface="+mj-ea"/>
                <a:cs typeface="+mj-cs"/>
              </a:rPr>
              <a:t>Services</a:t>
            </a:r>
          </a:p>
        </p:txBody>
      </p:sp>
      <p:pic>
        <p:nvPicPr>
          <p:cNvPr id="7" name="Grafik 6">
            <a:extLst>
              <a:ext uri="{FF2B5EF4-FFF2-40B4-BE49-F238E27FC236}">
                <a16:creationId xmlns:a16="http://schemas.microsoft.com/office/drawing/2014/main" id="{171925A4-C748-42BD-B7DD-DE168951F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29" y="490193"/>
            <a:ext cx="11585541" cy="6496872"/>
          </a:xfrm>
          <a:prstGeom prst="rect">
            <a:avLst/>
          </a:prstGeom>
        </p:spPr>
      </p:pic>
    </p:spTree>
    <p:extLst>
      <p:ext uri="{BB962C8B-B14F-4D97-AF65-F5344CB8AC3E}">
        <p14:creationId xmlns:p14="http://schemas.microsoft.com/office/powerpoint/2010/main" val="3550995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89EEC8B-2840-45FD-8177-4DAA065B5F76}"/>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l="7320" r="16190" b="1"/>
          <a:stretch/>
        </p:blipFill>
        <p:spPr>
          <a:xfrm>
            <a:off x="134279" y="84841"/>
            <a:ext cx="9669642" cy="5368565"/>
          </a:xfrm>
          <a:prstGeom prst="rect">
            <a:avLst/>
          </a:prstGeom>
          <a:scene3d>
            <a:camera prst="perspectiveContrastingRightFacing"/>
            <a:lightRig rig="threePt" dir="t"/>
          </a:scene3d>
        </p:spPr>
      </p:pic>
      <p:sp>
        <p:nvSpPr>
          <p:cNvPr id="2" name="Titel 1">
            <a:extLst>
              <a:ext uri="{FF2B5EF4-FFF2-40B4-BE49-F238E27FC236}">
                <a16:creationId xmlns:a16="http://schemas.microsoft.com/office/drawing/2014/main" id="{055EA2C3-0E4C-45E9-83FB-AB9FCA481F5B}"/>
              </a:ext>
            </a:extLst>
          </p:cNvPr>
          <p:cNvSpPr>
            <a:spLocks noGrp="1"/>
          </p:cNvSpPr>
          <p:nvPr>
            <p:ph type="title"/>
          </p:nvPr>
        </p:nvSpPr>
        <p:spPr>
          <a:xfrm>
            <a:off x="3631217" y="383978"/>
            <a:ext cx="6172704" cy="1899912"/>
          </a:xfrm>
        </p:spPr>
        <p:txBody>
          <a:bodyPr>
            <a:normAutofit/>
          </a:bodyPr>
          <a:lstStyle/>
          <a:p>
            <a:r>
              <a:rPr lang="de-DE" sz="4000" b="1" dirty="0">
                <a:solidFill>
                  <a:schemeClr val="bg2">
                    <a:lumMod val="50000"/>
                  </a:schemeClr>
                </a:solidFill>
              </a:rPr>
              <a:t>Verwendete Analysemuster</a:t>
            </a:r>
          </a:p>
        </p:txBody>
      </p:sp>
      <p:sp>
        <p:nvSpPr>
          <p:cNvPr id="3" name="Inhaltsplatzhalter 2">
            <a:extLst>
              <a:ext uri="{FF2B5EF4-FFF2-40B4-BE49-F238E27FC236}">
                <a16:creationId xmlns:a16="http://schemas.microsoft.com/office/drawing/2014/main" id="{C8192B8E-EA16-450E-881A-C5365739AF6A}"/>
              </a:ext>
            </a:extLst>
          </p:cNvPr>
          <p:cNvSpPr>
            <a:spLocks noGrp="1"/>
          </p:cNvSpPr>
          <p:nvPr>
            <p:ph idx="1"/>
          </p:nvPr>
        </p:nvSpPr>
        <p:spPr>
          <a:xfrm>
            <a:off x="1178351" y="1557619"/>
            <a:ext cx="10378911" cy="2938967"/>
          </a:xfrm>
        </p:spPr>
        <p:txBody>
          <a:bodyPr>
            <a:normAutofit/>
          </a:bodyPr>
          <a:lstStyle/>
          <a:p>
            <a:pPr marL="0" indent="0">
              <a:buNone/>
            </a:pPr>
            <a:r>
              <a:rPr lang="de-DE" sz="1800" u="sng" dirty="0">
                <a:solidFill>
                  <a:schemeClr val="bg2">
                    <a:lumMod val="25000"/>
                  </a:schemeClr>
                </a:solidFill>
              </a:rPr>
              <a:t>Analysemuster „</a:t>
            </a:r>
            <a:r>
              <a:rPr lang="de-DE" sz="1800" u="sng" dirty="0" err="1">
                <a:solidFill>
                  <a:schemeClr val="bg2">
                    <a:lumMod val="25000"/>
                  </a:schemeClr>
                </a:solidFill>
              </a:rPr>
              <a:t>History</a:t>
            </a:r>
            <a:r>
              <a:rPr lang="de-DE" sz="1800" u="sng" dirty="0">
                <a:solidFill>
                  <a:schemeClr val="bg2">
                    <a:lumMod val="25000"/>
                  </a:schemeClr>
                </a:solidFill>
              </a:rPr>
              <a:t>“</a:t>
            </a:r>
          </a:p>
          <a:p>
            <a:pPr marL="0" indent="0">
              <a:buNone/>
            </a:pPr>
            <a:r>
              <a:rPr lang="de-DE" sz="1600" dirty="0">
                <a:solidFill>
                  <a:schemeClr val="bg2">
                    <a:lumMod val="50000"/>
                  </a:schemeClr>
                </a:solidFill>
              </a:rPr>
              <a:t>Die Beziehung Order – </a:t>
            </a:r>
            <a:r>
              <a:rPr lang="de-DE" sz="1600" dirty="0" err="1">
                <a:solidFill>
                  <a:schemeClr val="bg2">
                    <a:lumMod val="50000"/>
                  </a:schemeClr>
                </a:solidFill>
              </a:rPr>
              <a:t>OrderState</a:t>
            </a:r>
            <a:r>
              <a:rPr lang="de-DE" sz="1600" dirty="0">
                <a:solidFill>
                  <a:schemeClr val="bg2">
                    <a:lumMod val="50000"/>
                  </a:schemeClr>
                </a:solidFill>
              </a:rPr>
              <a:t> stellt ein Auftragsstatus eines Auftrages zu bestimmten Zeitpunkt dar und somit besteht eine Möglichkeit Auftragsstatus zum bestimmten Zeitpunkt abzulesen.</a:t>
            </a:r>
          </a:p>
          <a:p>
            <a:pPr marL="0" indent="0">
              <a:buNone/>
            </a:pPr>
            <a:r>
              <a:rPr lang="de-DE" sz="1800" u="sng" dirty="0">
                <a:solidFill>
                  <a:schemeClr val="bg2">
                    <a:lumMod val="25000"/>
                  </a:schemeClr>
                </a:solidFill>
              </a:rPr>
              <a:t>Analysemuster „Baugruppe“</a:t>
            </a:r>
          </a:p>
          <a:p>
            <a:pPr marL="0" indent="0">
              <a:buNone/>
            </a:pPr>
            <a:r>
              <a:rPr lang="de-DE" sz="1600" dirty="0">
                <a:solidFill>
                  <a:schemeClr val="bg2">
                    <a:lumMod val="50000"/>
                  </a:schemeClr>
                </a:solidFill>
              </a:rPr>
              <a:t>Dieses Analysemuster wurde für das Zusammensetzen von Tour angewandt. Eine Tour ist aus Fahrzeugen, Aufträgen und Fahrern zusammengesetzt.</a:t>
            </a:r>
          </a:p>
          <a:p>
            <a:pPr marL="0" indent="0">
              <a:buNone/>
            </a:pPr>
            <a:r>
              <a:rPr lang="de-DE" sz="1800" u="sng" dirty="0">
                <a:solidFill>
                  <a:schemeClr val="bg2">
                    <a:lumMod val="25000"/>
                  </a:schemeClr>
                </a:solidFill>
              </a:rPr>
              <a:t>Analysemuster „Liste“</a:t>
            </a:r>
          </a:p>
          <a:p>
            <a:pPr marL="0" indent="0">
              <a:buNone/>
            </a:pPr>
            <a:r>
              <a:rPr lang="de-DE" sz="1600" dirty="0">
                <a:solidFill>
                  <a:schemeClr val="bg2">
                    <a:lumMod val="50000"/>
                  </a:schemeClr>
                </a:solidFill>
              </a:rPr>
              <a:t>An einer Tour können mehrere Fahrzeuge, Fahrer, Aufträge beteiligt werden, wodurch man zu einer 1:N Beziehung für Tour – Driver, Tour – Order, Tour – Vehicle und gleichzeitig zu einer Analysemuster „Liste“ kommt.</a:t>
            </a:r>
          </a:p>
        </p:txBody>
      </p:sp>
    </p:spTree>
    <p:extLst>
      <p:ext uri="{BB962C8B-B14F-4D97-AF65-F5344CB8AC3E}">
        <p14:creationId xmlns:p14="http://schemas.microsoft.com/office/powerpoint/2010/main" val="3141199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03A280B-AE62-4798-8D2C-21DF419A3091}"/>
              </a:ext>
            </a:extLst>
          </p:cNvPr>
          <p:cNvSpPr>
            <a:spLocks noGrp="1"/>
          </p:cNvSpPr>
          <p:nvPr>
            <p:ph type="title"/>
          </p:nvPr>
        </p:nvSpPr>
        <p:spPr>
          <a:xfrm>
            <a:off x="838201" y="365125"/>
            <a:ext cx="3816095" cy="1938076"/>
          </a:xfrm>
        </p:spPr>
        <p:txBody>
          <a:bodyPr>
            <a:normAutofit/>
          </a:bodyPr>
          <a:lstStyle/>
          <a:p>
            <a:r>
              <a:rPr lang="de-DE" b="1"/>
              <a:t>Kurze Einleitung</a:t>
            </a:r>
          </a:p>
        </p:txBody>
      </p:sp>
      <p:sp>
        <p:nvSpPr>
          <p:cNvPr id="3" name="Inhaltsplatzhalter 2">
            <a:extLst>
              <a:ext uri="{FF2B5EF4-FFF2-40B4-BE49-F238E27FC236}">
                <a16:creationId xmlns:a16="http://schemas.microsoft.com/office/drawing/2014/main" id="{94365FAA-0A7B-48B1-BEC7-E3EDF0746582}"/>
              </a:ext>
            </a:extLst>
          </p:cNvPr>
          <p:cNvSpPr>
            <a:spLocks noGrp="1"/>
          </p:cNvSpPr>
          <p:nvPr>
            <p:ph idx="1"/>
          </p:nvPr>
        </p:nvSpPr>
        <p:spPr>
          <a:xfrm>
            <a:off x="838201" y="2482589"/>
            <a:ext cx="3816096" cy="3694373"/>
          </a:xfrm>
        </p:spPr>
        <p:txBody>
          <a:bodyPr>
            <a:normAutofit/>
          </a:bodyPr>
          <a:lstStyle/>
          <a:p>
            <a:pPr marL="0" indent="0">
              <a:buNone/>
            </a:pPr>
            <a:r>
              <a:rPr lang="de-DE" sz="1700" b="1" dirty="0"/>
              <a:t>Die zu modellierende Software soll eine Unterstützung für die Durchführung von Vier Phasen der Auftragsdisposition unterstützen:</a:t>
            </a:r>
          </a:p>
          <a:p>
            <a:pPr marL="0" indent="0">
              <a:buNone/>
            </a:pPr>
            <a:r>
              <a:rPr lang="de-DE" sz="1700" b="1" dirty="0"/>
              <a:t>				Auftragsannahme</a:t>
            </a:r>
          </a:p>
          <a:p>
            <a:pPr marL="0" indent="0">
              <a:buNone/>
            </a:pPr>
            <a:r>
              <a:rPr lang="de-DE" sz="1700" b="1" dirty="0"/>
              <a:t>				Auftragseinplanung</a:t>
            </a:r>
          </a:p>
          <a:p>
            <a:pPr marL="0" indent="0">
              <a:buNone/>
            </a:pPr>
            <a:r>
              <a:rPr lang="de-DE" sz="1700" b="1" dirty="0"/>
              <a:t>				Auftragsausführung</a:t>
            </a:r>
          </a:p>
          <a:p>
            <a:pPr marL="0" indent="0">
              <a:buNone/>
            </a:pPr>
            <a:r>
              <a:rPr lang="de-DE" sz="1700" b="1" dirty="0"/>
              <a:t>				Auftragsfakturierung</a:t>
            </a:r>
          </a:p>
          <a:p>
            <a:pPr marL="0" indent="0">
              <a:buNone/>
            </a:pPr>
            <a:endParaRPr lang="de-DE" sz="1700" b="1" dirty="0"/>
          </a:p>
        </p:txBody>
      </p:sp>
      <p:pic>
        <p:nvPicPr>
          <p:cNvPr id="46" name="Grafik 45">
            <a:extLst>
              <a:ext uri="{FF2B5EF4-FFF2-40B4-BE49-F238E27FC236}">
                <a16:creationId xmlns:a16="http://schemas.microsoft.com/office/drawing/2014/main" id="{AB8595D3-9E38-49F7-BCAD-4CDB73A505F7}"/>
              </a:ext>
            </a:extLst>
          </p:cNvPr>
          <p:cNvPicPr>
            <a:picLocks noChangeAspect="1"/>
          </p:cNvPicPr>
          <p:nvPr/>
        </p:nvPicPr>
        <p:blipFill rotWithShape="1">
          <a:blip r:embed="rId2">
            <a:extLst>
              <a:ext uri="{28A0092B-C50C-407E-A947-70E740481C1C}">
                <a14:useLocalDpi xmlns:a14="http://schemas.microsoft.com/office/drawing/2010/main" val="0"/>
              </a:ext>
            </a:extLst>
          </a:blip>
          <a:srcRect r="-1" b="6555"/>
          <a:stretch/>
        </p:blipFill>
        <p:spPr>
          <a:xfrm>
            <a:off x="4904316" y="-4"/>
            <a:ext cx="6367248"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scene3d>
            <a:camera prst="perspectiveHeroicExtremeLeftFacing"/>
            <a:lightRig rig="threePt" dir="t"/>
          </a:scene3d>
        </p:spPr>
      </p:pic>
      <p:pic>
        <p:nvPicPr>
          <p:cNvPr id="43" name="Grafik 42">
            <a:extLst>
              <a:ext uri="{FF2B5EF4-FFF2-40B4-BE49-F238E27FC236}">
                <a16:creationId xmlns:a16="http://schemas.microsoft.com/office/drawing/2014/main" id="{A49574B2-92AE-4015-B1CA-B2787DB2DFFD}"/>
              </a:ext>
            </a:extLst>
          </p:cNvPr>
          <p:cNvPicPr>
            <a:picLocks noChangeAspect="1"/>
          </p:cNvPicPr>
          <p:nvPr/>
        </p:nvPicPr>
        <p:blipFill rotWithShape="1">
          <a:blip r:embed="rId3">
            <a:extLst>
              <a:ext uri="{28A0092B-C50C-407E-A947-70E740481C1C}">
                <a14:useLocalDpi xmlns:a14="http://schemas.microsoft.com/office/drawing/2010/main" val="0"/>
              </a:ext>
            </a:extLst>
          </a:blip>
          <a:srcRect t="22460" b="14399"/>
          <a:stretch/>
        </p:blipFill>
        <p:spPr>
          <a:xfrm>
            <a:off x="4726728" y="3802962"/>
            <a:ext cx="7472381" cy="2271914"/>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scene3d>
            <a:camera prst="perspectiveContrastingRightFacing"/>
            <a:lightRig rig="threePt" dir="t"/>
          </a:scene3d>
        </p:spPr>
      </p:pic>
    </p:spTree>
    <p:extLst>
      <p:ext uri="{BB962C8B-B14F-4D97-AF65-F5344CB8AC3E}">
        <p14:creationId xmlns:p14="http://schemas.microsoft.com/office/powerpoint/2010/main" val="3685591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2968A16-8BDF-4D60-83E5-8BBF6880781A}"/>
              </a:ext>
            </a:extLst>
          </p:cNvPr>
          <p:cNvPicPr>
            <a:picLocks noChangeAspect="1"/>
          </p:cNvPicPr>
          <p:nvPr/>
        </p:nvPicPr>
        <p:blipFill rotWithShape="1">
          <a:blip r:embed="rId2">
            <a:extLst>
              <a:ext uri="{28A0092B-C50C-407E-A947-70E740481C1C}">
                <a14:useLocalDpi xmlns:a14="http://schemas.microsoft.com/office/drawing/2010/main" val="0"/>
              </a:ext>
            </a:extLst>
          </a:blip>
          <a:srcRect t="10594" b="2533"/>
          <a:stretch/>
        </p:blipFill>
        <p:spPr>
          <a:xfrm>
            <a:off x="20" y="10"/>
            <a:ext cx="12191980" cy="6857990"/>
          </a:xfrm>
          <a:prstGeom prst="rect">
            <a:avLst/>
          </a:prstGeom>
          <a:scene3d>
            <a:camera prst="perspectiveContrastingRightFacing"/>
            <a:lightRig rig="threePt" dir="t"/>
          </a:scene3d>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el 1">
            <a:extLst>
              <a:ext uri="{FF2B5EF4-FFF2-40B4-BE49-F238E27FC236}">
                <a16:creationId xmlns:a16="http://schemas.microsoft.com/office/drawing/2014/main" id="{71A757FF-1B9B-43A5-9F3A-706DBD9545C4}"/>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Use Case Diagramm</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113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379AB4DD-4340-43B5-B8B1-77CDE232B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84512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5B33955-3384-4AB5-9BB1-74768ABACDC7}"/>
              </a:ext>
            </a:extLst>
          </p:cNvPr>
          <p:cNvSpPr>
            <a:spLocks noGrp="1"/>
          </p:cNvSpPr>
          <p:nvPr>
            <p:ph type="title"/>
          </p:nvPr>
        </p:nvSpPr>
        <p:spPr>
          <a:xfrm>
            <a:off x="838201" y="365125"/>
            <a:ext cx="5962784" cy="1807305"/>
          </a:xfrm>
        </p:spPr>
        <p:txBody>
          <a:bodyPr>
            <a:normAutofit fontScale="90000"/>
          </a:bodyPr>
          <a:lstStyle/>
          <a:p>
            <a:r>
              <a:rPr lang="de-DE" dirty="0"/>
              <a:t>Die beteiligten Aktoren und deren Verantwortung</a:t>
            </a:r>
          </a:p>
        </p:txBody>
      </p:sp>
      <p:sp>
        <p:nvSpPr>
          <p:cNvPr id="3" name="Inhaltsplatzhalter 2">
            <a:extLst>
              <a:ext uri="{FF2B5EF4-FFF2-40B4-BE49-F238E27FC236}">
                <a16:creationId xmlns:a16="http://schemas.microsoft.com/office/drawing/2014/main" id="{C0564A70-887F-4759-8771-00A453BF5379}"/>
              </a:ext>
            </a:extLst>
          </p:cNvPr>
          <p:cNvSpPr>
            <a:spLocks noGrp="1"/>
          </p:cNvSpPr>
          <p:nvPr>
            <p:ph idx="1"/>
          </p:nvPr>
        </p:nvSpPr>
        <p:spPr>
          <a:xfrm>
            <a:off x="838199" y="2333297"/>
            <a:ext cx="7429107" cy="3843666"/>
          </a:xfrm>
        </p:spPr>
        <p:txBody>
          <a:bodyPr>
            <a:normAutofit/>
          </a:bodyPr>
          <a:lstStyle/>
          <a:p>
            <a:pPr marL="0" indent="0">
              <a:buNone/>
            </a:pPr>
            <a:r>
              <a:rPr lang="de-DE" sz="2000" u="sng" dirty="0"/>
              <a:t>Verkäufer und Disponent</a:t>
            </a:r>
          </a:p>
          <a:p>
            <a:pPr marL="0" indent="0">
              <a:buNone/>
            </a:pPr>
            <a:r>
              <a:rPr lang="de-DE" sz="2000" dirty="0"/>
              <a:t>Sind für die Auftragsannahme und Fakturierung verantwortlich</a:t>
            </a:r>
          </a:p>
          <a:p>
            <a:pPr marL="0" indent="0">
              <a:buNone/>
            </a:pPr>
            <a:r>
              <a:rPr lang="de-DE" sz="2000" u="sng" dirty="0"/>
              <a:t>LKW – Fahrer Backoffice - Mitarbeiter</a:t>
            </a:r>
          </a:p>
          <a:p>
            <a:pPr marL="0" indent="0">
              <a:buNone/>
            </a:pPr>
            <a:r>
              <a:rPr lang="de-DE" sz="2000" dirty="0"/>
              <a:t>Sind für die Auftragsausführung verantwortlich</a:t>
            </a:r>
          </a:p>
        </p:txBody>
      </p:sp>
      <p:pic>
        <p:nvPicPr>
          <p:cNvPr id="4" name="Grafik 3">
            <a:extLst>
              <a:ext uri="{FF2B5EF4-FFF2-40B4-BE49-F238E27FC236}">
                <a16:creationId xmlns:a16="http://schemas.microsoft.com/office/drawing/2014/main" id="{294C9679-0229-4316-98EA-BCE455D63A2D}"/>
              </a:ext>
            </a:extLst>
          </p:cNvPr>
          <p:cNvPicPr>
            <a:picLocks noChangeAspect="1"/>
          </p:cNvPicPr>
          <p:nvPr/>
        </p:nvPicPr>
        <p:blipFill rotWithShape="1">
          <a:blip r:embed="rId2">
            <a:extLst>
              <a:ext uri="{28A0092B-C50C-407E-A947-70E740481C1C}">
                <a14:useLocalDpi xmlns:a14="http://schemas.microsoft.com/office/drawing/2010/main" val="0"/>
              </a:ext>
            </a:extLst>
          </a:blip>
          <a:srcRect l="7295" r="36407" b="1"/>
          <a:stretch/>
        </p:blipFill>
        <p:spPr>
          <a:xfrm>
            <a:off x="680098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cene3d>
            <a:camera prst="perspectiveContrastingRightFacing"/>
            <a:lightRig rig="threePt" dir="t"/>
          </a:scene3d>
        </p:spPr>
      </p:pic>
    </p:spTree>
    <p:extLst>
      <p:ext uri="{BB962C8B-B14F-4D97-AF65-F5344CB8AC3E}">
        <p14:creationId xmlns:p14="http://schemas.microsoft.com/office/powerpoint/2010/main" val="4260225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464D06-D48C-4587-A85D-CA1ED3C96443}"/>
              </a:ext>
            </a:extLst>
          </p:cNvPr>
          <p:cNvSpPr>
            <a:spLocks noGrp="1"/>
          </p:cNvSpPr>
          <p:nvPr>
            <p:ph type="title"/>
          </p:nvPr>
        </p:nvSpPr>
        <p:spPr>
          <a:xfrm>
            <a:off x="6513788" y="365125"/>
            <a:ext cx="4840010" cy="1807305"/>
          </a:xfrm>
        </p:spPr>
        <p:txBody>
          <a:bodyPr>
            <a:normAutofit/>
          </a:bodyPr>
          <a:lstStyle/>
          <a:p>
            <a:r>
              <a:rPr lang="de-DE"/>
              <a:t>Use Cases der Verkäufer</a:t>
            </a:r>
            <a:endParaRPr lang="de-DE" dirty="0"/>
          </a:p>
        </p:txBody>
      </p:sp>
      <p:pic>
        <p:nvPicPr>
          <p:cNvPr id="6" name="Grafik 5">
            <a:extLst>
              <a:ext uri="{FF2B5EF4-FFF2-40B4-BE49-F238E27FC236}">
                <a16:creationId xmlns:a16="http://schemas.microsoft.com/office/drawing/2014/main" id="{D3DC70F6-D83B-4A07-81A6-B32C24D4F4A1}"/>
              </a:ext>
            </a:extLst>
          </p:cNvPr>
          <p:cNvPicPr>
            <a:picLocks noChangeAspect="1"/>
          </p:cNvPicPr>
          <p:nvPr/>
        </p:nvPicPr>
        <p:blipFill rotWithShape="1">
          <a:blip r:embed="rId2">
            <a:extLst>
              <a:ext uri="{28A0092B-C50C-407E-A947-70E740481C1C}">
                <a14:useLocalDpi xmlns:a14="http://schemas.microsoft.com/office/drawing/2010/main" val="0"/>
              </a:ext>
            </a:extLst>
          </a:blip>
          <a:srcRect l="6569" r="3568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cene3d>
            <a:camera prst="perspectiveContrastingRightFacing"/>
            <a:lightRig rig="threePt" dir="t"/>
          </a:scene3d>
        </p:spPr>
      </p:pic>
      <p:sp>
        <p:nvSpPr>
          <p:cNvPr id="3" name="Inhaltsplatzhalter 2">
            <a:extLst>
              <a:ext uri="{FF2B5EF4-FFF2-40B4-BE49-F238E27FC236}">
                <a16:creationId xmlns:a16="http://schemas.microsoft.com/office/drawing/2014/main" id="{7FB4BF8D-136D-4FE5-813B-F5C8C408E346}"/>
              </a:ext>
            </a:extLst>
          </p:cNvPr>
          <p:cNvSpPr>
            <a:spLocks noGrp="1"/>
          </p:cNvSpPr>
          <p:nvPr>
            <p:ph idx="1"/>
          </p:nvPr>
        </p:nvSpPr>
        <p:spPr>
          <a:xfrm>
            <a:off x="4590854" y="2333297"/>
            <a:ext cx="6762944" cy="3843666"/>
          </a:xfrm>
        </p:spPr>
        <p:txBody>
          <a:bodyPr>
            <a:normAutofit/>
          </a:bodyPr>
          <a:lstStyle/>
          <a:p>
            <a:pPr marL="0" indent="0">
              <a:buNone/>
            </a:pPr>
            <a:r>
              <a:rPr lang="de-DE" sz="1400" b="1" u="sng" dirty="0"/>
              <a:t>Auftrag Suchen</a:t>
            </a:r>
          </a:p>
          <a:p>
            <a:pPr marL="0" indent="0">
              <a:buNone/>
            </a:pPr>
            <a:r>
              <a:rPr lang="de-DE" sz="1400" dirty="0"/>
              <a:t>Wenn der Auftrag bereits im System erfasst ist, wird mit der Bearbeitung fortgesetzt.</a:t>
            </a:r>
          </a:p>
          <a:p>
            <a:pPr marL="0" indent="0">
              <a:buNone/>
            </a:pPr>
            <a:r>
              <a:rPr lang="de-DE" sz="1400" dirty="0"/>
              <a:t>Andernfalls soll die Suche des Auftrages mit der Auftragserfassung ergänzt werden, somit wird eine „</a:t>
            </a:r>
            <a:r>
              <a:rPr lang="de-DE" sz="1400" dirty="0" err="1"/>
              <a:t>Extend</a:t>
            </a:r>
            <a:r>
              <a:rPr lang="de-DE" sz="1400" dirty="0"/>
              <a:t> - Beziehung“ zwischen beiden Fällen gebildet.</a:t>
            </a:r>
          </a:p>
          <a:p>
            <a:pPr marL="0" indent="0">
              <a:buNone/>
            </a:pPr>
            <a:r>
              <a:rPr lang="de-DE" sz="1400" b="1" u="sng" dirty="0"/>
              <a:t>Auftrag erfassen</a:t>
            </a:r>
            <a:endParaRPr lang="de-DE" sz="1400" b="1" dirty="0"/>
          </a:p>
          <a:p>
            <a:pPr marL="0" indent="0">
              <a:buNone/>
            </a:pPr>
            <a:r>
              <a:rPr lang="de-DE" sz="1400" dirty="0"/>
              <a:t>Bevor ein Auftrag im System gespeichert wird, müssen alle dazu gehörende Daten erfasst und gespeichert werden dies ist der Fall, wenn z.B. :</a:t>
            </a:r>
          </a:p>
          <a:p>
            <a:pPr marL="0" indent="0">
              <a:buNone/>
            </a:pPr>
            <a:r>
              <a:rPr lang="de-DE" sz="1400" dirty="0"/>
              <a:t>	Kontaktkunde mit einer neuen Lieferung beauftragt oder,</a:t>
            </a:r>
          </a:p>
          <a:p>
            <a:pPr marL="0" indent="0">
              <a:buNone/>
            </a:pPr>
            <a:r>
              <a:rPr lang="de-DE" sz="1400" dirty="0"/>
              <a:t>	neu gewonnener Kunde mit der gewünschten Speditionsleistung beauftragt 	wird.</a:t>
            </a:r>
          </a:p>
          <a:p>
            <a:pPr marL="0" indent="0">
              <a:buNone/>
            </a:pPr>
            <a:endParaRPr lang="de-DE" sz="1400" dirty="0"/>
          </a:p>
          <a:p>
            <a:pPr marL="0" indent="0">
              <a:buNone/>
            </a:pPr>
            <a:endParaRPr lang="de-DE" sz="1400" dirty="0"/>
          </a:p>
          <a:p>
            <a:pPr marL="0" indent="0">
              <a:buNone/>
            </a:pPr>
            <a:endParaRPr lang="de-DE" sz="1400" dirty="0"/>
          </a:p>
        </p:txBody>
      </p:sp>
    </p:spTree>
    <p:extLst>
      <p:ext uri="{BB962C8B-B14F-4D97-AF65-F5344CB8AC3E}">
        <p14:creationId xmlns:p14="http://schemas.microsoft.com/office/powerpoint/2010/main" val="1118969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464D06-D48C-4587-A85D-CA1ED3C96443}"/>
              </a:ext>
            </a:extLst>
          </p:cNvPr>
          <p:cNvSpPr>
            <a:spLocks noGrp="1"/>
          </p:cNvSpPr>
          <p:nvPr>
            <p:ph type="title"/>
          </p:nvPr>
        </p:nvSpPr>
        <p:spPr>
          <a:xfrm>
            <a:off x="6513788" y="365125"/>
            <a:ext cx="4840010" cy="1807305"/>
          </a:xfrm>
        </p:spPr>
        <p:txBody>
          <a:bodyPr>
            <a:normAutofit/>
          </a:bodyPr>
          <a:lstStyle/>
          <a:p>
            <a:r>
              <a:rPr lang="de-DE"/>
              <a:t>Use Cases der Verkäufer</a:t>
            </a:r>
            <a:endParaRPr lang="de-DE" dirty="0"/>
          </a:p>
        </p:txBody>
      </p:sp>
      <p:pic>
        <p:nvPicPr>
          <p:cNvPr id="6" name="Grafik 5">
            <a:extLst>
              <a:ext uri="{FF2B5EF4-FFF2-40B4-BE49-F238E27FC236}">
                <a16:creationId xmlns:a16="http://schemas.microsoft.com/office/drawing/2014/main" id="{D3DC70F6-D83B-4A07-81A6-B32C24D4F4A1}"/>
              </a:ext>
            </a:extLst>
          </p:cNvPr>
          <p:cNvPicPr>
            <a:picLocks noChangeAspect="1"/>
          </p:cNvPicPr>
          <p:nvPr/>
        </p:nvPicPr>
        <p:blipFill rotWithShape="1">
          <a:blip r:embed="rId2">
            <a:extLst>
              <a:ext uri="{28A0092B-C50C-407E-A947-70E740481C1C}">
                <a14:useLocalDpi xmlns:a14="http://schemas.microsoft.com/office/drawing/2010/main" val="0"/>
              </a:ext>
            </a:extLst>
          </a:blip>
          <a:srcRect l="6569" r="3568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cene3d>
            <a:camera prst="perspectiveContrastingRightFacing"/>
            <a:lightRig rig="threePt" dir="t"/>
          </a:scene3d>
        </p:spPr>
      </p:pic>
      <p:sp>
        <p:nvSpPr>
          <p:cNvPr id="3" name="Inhaltsplatzhalter 2">
            <a:extLst>
              <a:ext uri="{FF2B5EF4-FFF2-40B4-BE49-F238E27FC236}">
                <a16:creationId xmlns:a16="http://schemas.microsoft.com/office/drawing/2014/main" id="{7FB4BF8D-136D-4FE5-813B-F5C8C408E346}"/>
              </a:ext>
            </a:extLst>
          </p:cNvPr>
          <p:cNvSpPr>
            <a:spLocks noGrp="1"/>
          </p:cNvSpPr>
          <p:nvPr>
            <p:ph idx="1"/>
          </p:nvPr>
        </p:nvSpPr>
        <p:spPr>
          <a:xfrm>
            <a:off x="4590854" y="2057726"/>
            <a:ext cx="6762944" cy="4691865"/>
          </a:xfrm>
        </p:spPr>
        <p:txBody>
          <a:bodyPr>
            <a:normAutofit lnSpcReduction="10000"/>
          </a:bodyPr>
          <a:lstStyle/>
          <a:p>
            <a:pPr marL="0" indent="0">
              <a:buNone/>
            </a:pPr>
            <a:r>
              <a:rPr lang="de-DE" sz="1400" b="1" u="sng" dirty="0"/>
              <a:t>Kunde anlegen</a:t>
            </a:r>
          </a:p>
          <a:p>
            <a:pPr marL="0" indent="0">
              <a:buNone/>
            </a:pPr>
            <a:r>
              <a:rPr lang="de-DE" sz="1400" dirty="0"/>
              <a:t>Damit ein Auftrag von Neukunde erfasst werden kann, muss neuer Kunde als erstes im System erfasst und gespeichert werden.  Das heißt, dass Use Case „Auftrag erfassen“ mit dem „Kunde anlegen“ erweitert werden muss, andernfalls besteht keine Möglichkeit einen neuen Auftrag zu erfassen und dementsprechend weiter zu verarbeiten. </a:t>
            </a:r>
          </a:p>
          <a:p>
            <a:pPr marL="0" indent="0">
              <a:buNone/>
            </a:pPr>
            <a:r>
              <a:rPr lang="de-DE" sz="1400" b="1" u="sng" dirty="0"/>
              <a:t>Auftrag freigeben</a:t>
            </a:r>
            <a:endParaRPr lang="de-DE" sz="1400" b="1" dirty="0"/>
          </a:p>
          <a:p>
            <a:pPr marL="0" indent="0">
              <a:buNone/>
            </a:pPr>
            <a:r>
              <a:rPr lang="de-DE" sz="1400" dirty="0"/>
              <a:t>Wird von Disponent eine Durchführbarkeit des Auftrages bestätigt, kann ein Auftrag von Verkäufer für die weitere Verarbeitung freigegeben werden.</a:t>
            </a:r>
          </a:p>
          <a:p>
            <a:pPr marL="0" indent="0">
              <a:buNone/>
            </a:pPr>
            <a:r>
              <a:rPr lang="de-DE" sz="1400" b="1" u="sng" dirty="0"/>
              <a:t>Angebot erstellen</a:t>
            </a:r>
            <a:endParaRPr lang="de-DE" sz="1400" b="1" dirty="0"/>
          </a:p>
          <a:p>
            <a:pPr marL="0" indent="0">
              <a:buNone/>
            </a:pPr>
            <a:r>
              <a:rPr lang="de-DE" sz="1400" dirty="0"/>
              <a:t>Nachdem ein Auftrag freigegeben ist, kann ein Angebot für den Neukunde oder Kontaktkunde erstellt werden. Der Use Case „Angebot erstellen“ ist dabei eine Generalisierung von Use Cases Angebot für Neukunde erstellen, Angebot für Kontaktkunde erstellen</a:t>
            </a:r>
          </a:p>
          <a:p>
            <a:pPr marL="0" indent="0">
              <a:buNone/>
            </a:pPr>
            <a:r>
              <a:rPr lang="de-DE" sz="1400" b="1" u="sng" dirty="0"/>
              <a:t>Angebot für Neukunde erstellen</a:t>
            </a:r>
          </a:p>
          <a:p>
            <a:pPr marL="0" indent="0">
              <a:buNone/>
            </a:pPr>
            <a:r>
              <a:rPr lang="de-DE" sz="1400" dirty="0"/>
              <a:t>Ein Angebot wird erstellt basierend auf Bedingungen für den Neukunde oder z.B. in einer Form von Nachlass, wie Mengenrabatt oder Skonto, für Neukunde oder ergänzende kostenfreie Zusatzleistung</a:t>
            </a:r>
          </a:p>
          <a:p>
            <a:pPr marL="0" indent="0">
              <a:buNone/>
            </a:pPr>
            <a:r>
              <a:rPr lang="de-DE" sz="1400" b="1" u="sng" dirty="0"/>
              <a:t>Angebot für Kontaktkunde erstellen</a:t>
            </a:r>
          </a:p>
          <a:p>
            <a:pPr marL="0" indent="0">
              <a:buNone/>
            </a:pPr>
            <a:r>
              <a:rPr lang="de-DE" sz="1400" dirty="0"/>
              <a:t>Kontaktkunde bekommt ein Angebot bezogen auf davor vereinbarten Bedingungen nach Tarifvertrag oder ergänzend dazu ein unverbindliches „Stammkunderabatt“. </a:t>
            </a:r>
          </a:p>
          <a:p>
            <a:pPr marL="0" indent="0">
              <a:buNone/>
            </a:pPr>
            <a:endParaRPr lang="de-DE" sz="1400" dirty="0"/>
          </a:p>
          <a:p>
            <a:pPr marL="0" indent="0">
              <a:buNone/>
            </a:pPr>
            <a:endParaRPr lang="de-DE" sz="1400" dirty="0"/>
          </a:p>
          <a:p>
            <a:pPr marL="0" indent="0">
              <a:buNone/>
            </a:pPr>
            <a:endParaRPr lang="de-DE" sz="1400" dirty="0"/>
          </a:p>
        </p:txBody>
      </p:sp>
    </p:spTree>
    <p:extLst>
      <p:ext uri="{BB962C8B-B14F-4D97-AF65-F5344CB8AC3E}">
        <p14:creationId xmlns:p14="http://schemas.microsoft.com/office/powerpoint/2010/main" val="2639448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464D06-D48C-4587-A85D-CA1ED3C96443}"/>
              </a:ext>
            </a:extLst>
          </p:cNvPr>
          <p:cNvSpPr>
            <a:spLocks noGrp="1"/>
          </p:cNvSpPr>
          <p:nvPr>
            <p:ph type="title"/>
          </p:nvPr>
        </p:nvSpPr>
        <p:spPr>
          <a:xfrm>
            <a:off x="6513788" y="365125"/>
            <a:ext cx="4840010" cy="1807305"/>
          </a:xfrm>
        </p:spPr>
        <p:txBody>
          <a:bodyPr>
            <a:normAutofit/>
          </a:bodyPr>
          <a:lstStyle/>
          <a:p>
            <a:r>
              <a:rPr lang="de-DE" dirty="0"/>
              <a:t>Use Cases des Disponenten</a:t>
            </a:r>
          </a:p>
        </p:txBody>
      </p:sp>
      <p:pic>
        <p:nvPicPr>
          <p:cNvPr id="6" name="Grafik 5">
            <a:extLst>
              <a:ext uri="{FF2B5EF4-FFF2-40B4-BE49-F238E27FC236}">
                <a16:creationId xmlns:a16="http://schemas.microsoft.com/office/drawing/2014/main" id="{D3DC70F6-D83B-4A07-81A6-B32C24D4F4A1}"/>
              </a:ext>
            </a:extLst>
          </p:cNvPr>
          <p:cNvPicPr>
            <a:picLocks noChangeAspect="1"/>
          </p:cNvPicPr>
          <p:nvPr/>
        </p:nvPicPr>
        <p:blipFill rotWithShape="1">
          <a:blip r:embed="rId2">
            <a:extLst>
              <a:ext uri="{28A0092B-C50C-407E-A947-70E740481C1C}">
                <a14:useLocalDpi xmlns:a14="http://schemas.microsoft.com/office/drawing/2010/main" val="0"/>
              </a:ext>
            </a:extLst>
          </a:blip>
          <a:srcRect l="6569" r="3568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cene3d>
            <a:camera prst="perspectiveContrastingRightFacing"/>
            <a:lightRig rig="threePt" dir="t"/>
          </a:scene3d>
        </p:spPr>
      </p:pic>
      <p:sp>
        <p:nvSpPr>
          <p:cNvPr id="3" name="Inhaltsplatzhalter 2">
            <a:extLst>
              <a:ext uri="{FF2B5EF4-FFF2-40B4-BE49-F238E27FC236}">
                <a16:creationId xmlns:a16="http://schemas.microsoft.com/office/drawing/2014/main" id="{7FB4BF8D-136D-4FE5-813B-F5C8C408E346}"/>
              </a:ext>
            </a:extLst>
          </p:cNvPr>
          <p:cNvSpPr>
            <a:spLocks noGrp="1"/>
          </p:cNvSpPr>
          <p:nvPr>
            <p:ph idx="1"/>
          </p:nvPr>
        </p:nvSpPr>
        <p:spPr>
          <a:xfrm>
            <a:off x="4590854" y="2057726"/>
            <a:ext cx="6762944" cy="4691865"/>
          </a:xfrm>
        </p:spPr>
        <p:txBody>
          <a:bodyPr>
            <a:normAutofit/>
          </a:bodyPr>
          <a:lstStyle/>
          <a:p>
            <a:pPr marL="0" indent="0">
              <a:buNone/>
            </a:pPr>
            <a:r>
              <a:rPr lang="de-DE" sz="1400" b="1" u="sng" dirty="0"/>
              <a:t>Durchführbarkeit des Auftrages prüfen</a:t>
            </a:r>
          </a:p>
          <a:p>
            <a:pPr marL="0" indent="0">
              <a:buNone/>
            </a:pPr>
            <a:r>
              <a:rPr lang="de-DE" sz="1400" dirty="0"/>
              <a:t>Neben weiteren Bedingungen hängt die Ausführung eines Auftrages von Vorhandensein zum gewünschten Lieferdatum der geeigneten Lieferfahrzeugen und die Fahrer mit dazu passenden Fahrerlaubnis/Lizenz (z.B. Gefahrgutschulung).</a:t>
            </a:r>
          </a:p>
          <a:p>
            <a:pPr marL="0" indent="0">
              <a:buNone/>
            </a:pPr>
            <a:r>
              <a:rPr lang="de-DE" sz="1400" dirty="0"/>
              <a:t>Dies bedeutet, ein Disponent muss einschließlich auch die passenden Fahrzeuge und Fahrern finden, wodurch entstehen Use Cases </a:t>
            </a:r>
            <a:r>
              <a:rPr lang="de-DE" sz="1400" b="1" u="sng" dirty="0"/>
              <a:t>„Fahrzeug suchen“ </a:t>
            </a:r>
            <a:r>
              <a:rPr lang="de-DE" sz="1400" dirty="0"/>
              <a:t>und </a:t>
            </a:r>
            <a:r>
              <a:rPr lang="de-DE" sz="1400" b="1" u="sng" dirty="0"/>
              <a:t>„Fahrer suchen“ </a:t>
            </a:r>
            <a:r>
              <a:rPr lang="de-DE" sz="1400" dirty="0"/>
              <a:t>als „Include-Beziehungen“ für die Prüfung von Auftragsdurchführbarkeit.</a:t>
            </a:r>
          </a:p>
          <a:p>
            <a:pPr marL="0" indent="0">
              <a:buNone/>
            </a:pPr>
            <a:r>
              <a:rPr lang="de-DE" sz="1400" b="1" u="sng" dirty="0"/>
              <a:t>Subunternehmen anfragen</a:t>
            </a:r>
          </a:p>
          <a:p>
            <a:pPr marL="0" indent="0">
              <a:buNone/>
            </a:pPr>
            <a:r>
              <a:rPr lang="de-DE" sz="1400" dirty="0"/>
              <a:t>Besteht aktuell keine Möglichkeit Fahrzeuge oder Mitarbeiter für den Kundenauftrag bereitzustellen, wird/kann ein Subunternehmen diesbezüglich angefragt werden. Dadurch erweitert der Use Case „Subunternehmen nachfragen“ die Use Cases „Fahrzeug suchen“ und/oder „Fahrer suchen“.</a:t>
            </a:r>
          </a:p>
          <a:p>
            <a:pPr marL="0" indent="0">
              <a:buNone/>
            </a:pPr>
            <a:r>
              <a:rPr lang="de-DE" sz="1400" b="1" u="sng" dirty="0"/>
              <a:t>Subunternehmen beauftragen</a:t>
            </a:r>
          </a:p>
          <a:p>
            <a:pPr marL="0" indent="0">
              <a:buNone/>
            </a:pPr>
            <a:r>
              <a:rPr lang="de-DE" sz="1400" dirty="0"/>
              <a:t>Hat das Subunternehmen die benötigten Fahrzeuge oder Mitarbeiter zu dem gewünschten Auftragsdatum, kann dieses auch beim Bedarf für die Unterstützung bzw. Auftragsübername beauftragt werden</a:t>
            </a:r>
          </a:p>
          <a:p>
            <a:pPr marL="0" indent="0">
              <a:buNone/>
            </a:pPr>
            <a:endParaRPr lang="de-DE" sz="1400" dirty="0"/>
          </a:p>
          <a:p>
            <a:pPr marL="0" indent="0">
              <a:buNone/>
            </a:pPr>
            <a:endParaRPr lang="de-DE" sz="1400" dirty="0"/>
          </a:p>
        </p:txBody>
      </p:sp>
    </p:spTree>
    <p:extLst>
      <p:ext uri="{BB962C8B-B14F-4D97-AF65-F5344CB8AC3E}">
        <p14:creationId xmlns:p14="http://schemas.microsoft.com/office/powerpoint/2010/main" val="4233595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464D06-D48C-4587-A85D-CA1ED3C96443}"/>
              </a:ext>
            </a:extLst>
          </p:cNvPr>
          <p:cNvSpPr>
            <a:spLocks noGrp="1"/>
          </p:cNvSpPr>
          <p:nvPr>
            <p:ph type="title"/>
          </p:nvPr>
        </p:nvSpPr>
        <p:spPr>
          <a:xfrm>
            <a:off x="6513788" y="365125"/>
            <a:ext cx="4840010" cy="1807305"/>
          </a:xfrm>
        </p:spPr>
        <p:txBody>
          <a:bodyPr>
            <a:normAutofit/>
          </a:bodyPr>
          <a:lstStyle/>
          <a:p>
            <a:r>
              <a:rPr lang="de-DE" dirty="0"/>
              <a:t>Use Cases des Disponenten</a:t>
            </a:r>
          </a:p>
        </p:txBody>
      </p:sp>
      <p:pic>
        <p:nvPicPr>
          <p:cNvPr id="6" name="Grafik 5">
            <a:extLst>
              <a:ext uri="{FF2B5EF4-FFF2-40B4-BE49-F238E27FC236}">
                <a16:creationId xmlns:a16="http://schemas.microsoft.com/office/drawing/2014/main" id="{D3DC70F6-D83B-4A07-81A6-B32C24D4F4A1}"/>
              </a:ext>
            </a:extLst>
          </p:cNvPr>
          <p:cNvPicPr>
            <a:picLocks noChangeAspect="1"/>
          </p:cNvPicPr>
          <p:nvPr/>
        </p:nvPicPr>
        <p:blipFill rotWithShape="1">
          <a:blip r:embed="rId2">
            <a:extLst>
              <a:ext uri="{28A0092B-C50C-407E-A947-70E740481C1C}">
                <a14:useLocalDpi xmlns:a14="http://schemas.microsoft.com/office/drawing/2010/main" val="0"/>
              </a:ext>
            </a:extLst>
          </a:blip>
          <a:srcRect l="6569" r="3568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cene3d>
            <a:camera prst="perspectiveContrastingRightFacing"/>
            <a:lightRig rig="threePt" dir="t"/>
          </a:scene3d>
        </p:spPr>
      </p:pic>
      <p:sp>
        <p:nvSpPr>
          <p:cNvPr id="3" name="Inhaltsplatzhalter 2">
            <a:extLst>
              <a:ext uri="{FF2B5EF4-FFF2-40B4-BE49-F238E27FC236}">
                <a16:creationId xmlns:a16="http://schemas.microsoft.com/office/drawing/2014/main" id="{7FB4BF8D-136D-4FE5-813B-F5C8C408E346}"/>
              </a:ext>
            </a:extLst>
          </p:cNvPr>
          <p:cNvSpPr>
            <a:spLocks noGrp="1"/>
          </p:cNvSpPr>
          <p:nvPr>
            <p:ph idx="1"/>
          </p:nvPr>
        </p:nvSpPr>
        <p:spPr>
          <a:xfrm>
            <a:off x="4590854" y="2057726"/>
            <a:ext cx="6762944" cy="4691865"/>
          </a:xfrm>
        </p:spPr>
        <p:txBody>
          <a:bodyPr>
            <a:normAutofit/>
          </a:bodyPr>
          <a:lstStyle/>
          <a:p>
            <a:pPr marL="0" indent="0">
              <a:buNone/>
            </a:pPr>
            <a:r>
              <a:rPr lang="de-DE" sz="1400" b="1" u="sng" dirty="0"/>
              <a:t>Auftrag zurückweisen</a:t>
            </a:r>
          </a:p>
          <a:p>
            <a:pPr marL="0" indent="0">
              <a:buNone/>
            </a:pPr>
            <a:r>
              <a:rPr lang="de-DE" sz="1400" dirty="0"/>
              <a:t>Besteht keine Interne oder Externe Möglichkeit ein Auftrag auszuführen, muss ein Auftrag zurückgewiesen werden. Dies kann wegen Ressourcenmangel während der Durchführbarkeit vorkommen, als auch aus verschiedenen Gründen beim „Auftrag einplanen“ geschähen.</a:t>
            </a:r>
          </a:p>
          <a:p>
            <a:pPr marL="0" indent="0">
              <a:buNone/>
            </a:pPr>
            <a:r>
              <a:rPr lang="de-DE" sz="1400" b="1" u="sng" dirty="0"/>
              <a:t>Auftrag einplanen</a:t>
            </a:r>
            <a:endParaRPr lang="de-DE" sz="1400" b="1" dirty="0"/>
          </a:p>
          <a:p>
            <a:pPr marL="0" indent="0">
              <a:buNone/>
            </a:pPr>
            <a:r>
              <a:rPr lang="de-DE" sz="1400" dirty="0"/>
              <a:t>Wird ein Auftrag freigegeben und Kunde nimmt das Angebot an, kann ein Auftrag geplant werden. Dabei sollen die geeigneten Fahrzeuge als auch Fahrer für den Auftrag zugeordnet werden. Als erstes müssen selbstverständlich die Fahrzeuge und Mitarbeiter dafür im System gefunden werden. Somit bildet auch der Use Case „Auftrag einplanen“ die Include-Beziehungen mit  „Fahrzeug suchen“ und „Fahrer suchen“.</a:t>
            </a:r>
          </a:p>
          <a:p>
            <a:pPr marL="0" indent="0">
              <a:buNone/>
            </a:pPr>
            <a:endParaRPr lang="de-DE" sz="1400" dirty="0"/>
          </a:p>
        </p:txBody>
      </p:sp>
    </p:spTree>
    <p:extLst>
      <p:ext uri="{BB962C8B-B14F-4D97-AF65-F5344CB8AC3E}">
        <p14:creationId xmlns:p14="http://schemas.microsoft.com/office/powerpoint/2010/main" val="1295521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Words>
  <Application>Microsoft Office PowerPoint</Application>
  <PresentationFormat>Breitbild</PresentationFormat>
  <Paragraphs>75</Paragraphs>
  <Slides>16</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vt:lpstr>
      <vt:lpstr>Software für ein  Speditionsunternehmen</vt:lpstr>
      <vt:lpstr>Kurze Einleitung</vt:lpstr>
      <vt:lpstr>Use Case Diagramm</vt:lpstr>
      <vt:lpstr>PowerPoint-Präsentation</vt:lpstr>
      <vt:lpstr>Die beteiligten Aktoren und deren Verantwortung</vt:lpstr>
      <vt:lpstr>Use Cases der Verkäufer</vt:lpstr>
      <vt:lpstr>Use Cases der Verkäufer</vt:lpstr>
      <vt:lpstr>Use Cases des Disponenten</vt:lpstr>
      <vt:lpstr>Use Cases des Disponenten</vt:lpstr>
      <vt:lpstr>Use Cases des Back-Office - Mitarbeiters</vt:lpstr>
      <vt:lpstr>Von Use Cases abgeleitete Klassendiagramm</vt:lpstr>
      <vt:lpstr>Einleitung</vt:lpstr>
      <vt:lpstr>Models</vt:lpstr>
      <vt:lpstr>Repositories</vt:lpstr>
      <vt:lpstr>Services</vt:lpstr>
      <vt:lpstr>Verwendete Analysemuster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für ein  Speditionsunternehmen</dc:title>
  <dc:creator>Vitaly Chouliak</dc:creator>
  <cp:lastModifiedBy>Vitaly Chouliak</cp:lastModifiedBy>
  <cp:revision>65</cp:revision>
  <dcterms:created xsi:type="dcterms:W3CDTF">2022-03-10T13:37:43Z</dcterms:created>
  <dcterms:modified xsi:type="dcterms:W3CDTF">2022-03-10T21:35:34Z</dcterms:modified>
</cp:coreProperties>
</file>