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 id="2147483679"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123731-4DF1-483C-B643-798AC9D895B2}">
  <a:tblStyle styleId="{F0123731-4DF1-483C-B643-798AC9D895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showGuides="1">
      <p:cViewPr varScale="1">
        <p:scale>
          <a:sx n="115" d="100"/>
          <a:sy n="115" d="100"/>
        </p:scale>
        <p:origin x="37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7" name="Shape 2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Shape 273"/>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74" name="Shape 274"/>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Shape 280"/>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81" name="Shape 281"/>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7" name="Shape 2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Shape 293"/>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94" name="Shape 294"/>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Shape 30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02" name="Shape 30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Shape 308"/>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09" name="Shape 309"/>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Shape 315"/>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16" name="Shape 316"/>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Shape 322"/>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23" name="Shape 323"/>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0" name="Shape 3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Shape 336"/>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37" name="Shape 337"/>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5" name="Shape 215"/>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Shape 34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45" name="Shape 34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20</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52" name="Shape 3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Shape 358"/>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59" name="Shape 359"/>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6" name="Shape 3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Shape 372"/>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73" name="Shape 373"/>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24</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Shape 380"/>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81" name="Shape 381"/>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25</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7" name="Shape 3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Shape 393"/>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94" name="Shape 394"/>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27</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Shape 40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02" name="Shape 40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28</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9" name="Shape 409"/>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Shape 22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2" name="Shape 22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17" name="Shape 417"/>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24" name="Shape 4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Shape 43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31" name="Shape 43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32</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Shape 438"/>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39" name="Shape 439"/>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33</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6" name="Shape 446"/>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47" name="Shape 447"/>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34</a:t>
            </a:fld>
            <a:endParaRPr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55" name="Shape 455"/>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Shape 46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62" name="Shape 46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9" name="Shape 229"/>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Shape 235"/>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36" name="Shape 236"/>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Shape 243"/>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4" name="Shape 244"/>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Shape 25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2" name="Shape 25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8" name="Shape 2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Shape 264"/>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65" name="Shape 265"/>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sp>
        <p:nvSpPr>
          <p:cNvPr id="16" name="Shape 16"/>
          <p:cNvSpPr/>
          <p:nvPr/>
        </p:nvSpPr>
        <p:spPr>
          <a:xfrm>
            <a:off x="1" y="0"/>
            <a:ext cx="12219460" cy="6858000"/>
          </a:xfrm>
          <a:prstGeom prst="rect">
            <a:avLst/>
          </a:prstGeom>
          <a:solidFill>
            <a:srgbClr val="1E4E7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Shape 17"/>
          <p:cNvSpPr/>
          <p:nvPr/>
        </p:nvSpPr>
        <p:spPr>
          <a:xfrm>
            <a:off x="569189" y="3737612"/>
            <a:ext cx="8447811" cy="34289"/>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8" name="Shape 18"/>
          <p:cNvSpPr txBox="1"/>
          <p:nvPr/>
        </p:nvSpPr>
        <p:spPr>
          <a:xfrm>
            <a:off x="8329991" y="6540236"/>
            <a:ext cx="3716867" cy="21520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dirty="0">
                <a:solidFill>
                  <a:schemeClr val="lt1"/>
                </a:solidFill>
                <a:latin typeface="Arial"/>
                <a:ea typeface="Arial"/>
                <a:cs typeface="Arial"/>
                <a:sym typeface="Arial"/>
              </a:rPr>
              <a:t>© 2018 The Coding Boot Camp</a:t>
            </a:r>
            <a:endParaRPr dirty="0"/>
          </a:p>
        </p:txBody>
      </p:sp>
      <p:sp>
        <p:nvSpPr>
          <p:cNvPr id="19" name="Shape 19"/>
          <p:cNvSpPr txBox="1">
            <a:spLocks noGrp="1"/>
          </p:cNvSpPr>
          <p:nvPr>
            <p:ph type="title"/>
          </p:nvPr>
        </p:nvSpPr>
        <p:spPr>
          <a:xfrm>
            <a:off x="520808" y="2953542"/>
            <a:ext cx="10972800" cy="87186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4100"/>
              <a:buFont typeface="Arial"/>
              <a:buNone/>
              <a:defRPr sz="41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0" name="Shape 20"/>
          <p:cNvSpPr txBox="1">
            <a:spLocks noGrp="1"/>
          </p:cNvSpPr>
          <p:nvPr>
            <p:ph type="body" idx="1"/>
          </p:nvPr>
        </p:nvSpPr>
        <p:spPr>
          <a:xfrm>
            <a:off x="529322" y="2504043"/>
            <a:ext cx="3600449" cy="3810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000"/>
              <a:buFont typeface="Arial"/>
              <a:buNone/>
              <a:defRPr sz="2000" b="1" i="0" u="none" strike="noStrike" cap="none">
                <a:solidFill>
                  <a:schemeClr val="lt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2"/>
          </p:nvPr>
        </p:nvSpPr>
        <p:spPr>
          <a:xfrm>
            <a:off x="565152" y="3962400"/>
            <a:ext cx="2990849" cy="3810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000"/>
              <a:buFont typeface="Arial"/>
              <a:buNone/>
              <a:defRPr sz="2000" b="1" i="0" u="none" strike="noStrike" cap="none">
                <a:solidFill>
                  <a:schemeClr val="lt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3"/>
          </p:nvPr>
        </p:nvSpPr>
        <p:spPr>
          <a:xfrm>
            <a:off x="3556001" y="3962400"/>
            <a:ext cx="3600449" cy="3810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000"/>
              <a:buFont typeface="Arial"/>
              <a:buNone/>
              <a:defRPr sz="2000" b="1" i="0" u="none" strike="noStrike" cap="none">
                <a:solidFill>
                  <a:schemeClr val="lt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4" name="Shape 7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Shape 7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3" name="Shape 83"/>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0" name="Shape 9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7" name="Shape 9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3" name="Shape 10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13"/>
        <p:cNvGrpSpPr/>
        <p:nvPr/>
      </p:nvGrpSpPr>
      <p:grpSpPr>
        <a:xfrm>
          <a:off x="0" y="0"/>
          <a:ext cx="0" cy="0"/>
          <a:chOff x="0" y="0"/>
          <a:chExt cx="0" cy="0"/>
        </a:xfrm>
      </p:grpSpPr>
      <p:sp>
        <p:nvSpPr>
          <p:cNvPr id="114" name="Shape 114"/>
          <p:cNvSpPr/>
          <p:nvPr/>
        </p:nvSpPr>
        <p:spPr>
          <a:xfrm>
            <a:off x="1" y="0"/>
            <a:ext cx="12219600" cy="6858000"/>
          </a:xfrm>
          <a:prstGeom prst="rect">
            <a:avLst/>
          </a:prstGeom>
          <a:solidFill>
            <a:srgbClr val="1E4E7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b="0" i="0" u="none" strike="noStrike" cap="none">
              <a:solidFill>
                <a:schemeClr val="lt1"/>
              </a:solidFill>
              <a:latin typeface="Calibri"/>
              <a:ea typeface="Calibri"/>
              <a:cs typeface="Calibri"/>
              <a:sym typeface="Calibri"/>
            </a:endParaRPr>
          </a:p>
        </p:txBody>
      </p:sp>
      <p:sp>
        <p:nvSpPr>
          <p:cNvPr id="115" name="Shape 115"/>
          <p:cNvSpPr/>
          <p:nvPr/>
        </p:nvSpPr>
        <p:spPr>
          <a:xfrm>
            <a:off x="569189" y="3737612"/>
            <a:ext cx="8447811" cy="34289"/>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chemeClr val="lt1"/>
              </a:solidFill>
              <a:latin typeface="Arial"/>
              <a:ea typeface="Arial"/>
              <a:cs typeface="Arial"/>
              <a:sym typeface="Arial"/>
            </a:endParaRPr>
          </a:p>
        </p:txBody>
      </p:sp>
      <p:sp>
        <p:nvSpPr>
          <p:cNvPr id="116" name="Shape 116"/>
          <p:cNvSpPr txBox="1"/>
          <p:nvPr/>
        </p:nvSpPr>
        <p:spPr>
          <a:xfrm>
            <a:off x="8329991" y="6540236"/>
            <a:ext cx="3717300" cy="215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dirty="0">
                <a:solidFill>
                  <a:schemeClr val="lt1"/>
                </a:solidFill>
                <a:latin typeface="Arial"/>
                <a:ea typeface="Arial"/>
                <a:cs typeface="Arial"/>
                <a:sym typeface="Arial"/>
              </a:rPr>
              <a:t>© 2018 The Coding Boot Camp</a:t>
            </a:r>
            <a:endParaRPr sz="1500" dirty="0"/>
          </a:p>
        </p:txBody>
      </p:sp>
      <p:sp>
        <p:nvSpPr>
          <p:cNvPr id="117" name="Shape 117"/>
          <p:cNvSpPr txBox="1">
            <a:spLocks noGrp="1"/>
          </p:cNvSpPr>
          <p:nvPr>
            <p:ph type="title"/>
          </p:nvPr>
        </p:nvSpPr>
        <p:spPr>
          <a:xfrm>
            <a:off x="520808" y="2953542"/>
            <a:ext cx="10972800" cy="8721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4100"/>
              <a:buFont typeface="Arial"/>
              <a:buNone/>
              <a:defRPr sz="4100" b="1" i="0" u="none" strike="noStrike" cap="none">
                <a:solidFill>
                  <a:schemeClr val="lt1"/>
                </a:solidFill>
                <a:latin typeface="Arial"/>
                <a:ea typeface="Arial"/>
                <a:cs typeface="Arial"/>
                <a:sym typeface="Arial"/>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18" name="Shape 118"/>
          <p:cNvSpPr txBox="1">
            <a:spLocks noGrp="1"/>
          </p:cNvSpPr>
          <p:nvPr>
            <p:ph type="body" idx="1"/>
          </p:nvPr>
        </p:nvSpPr>
        <p:spPr>
          <a:xfrm>
            <a:off x="529322" y="2504043"/>
            <a:ext cx="3600300" cy="3813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100"/>
              </a:spcBef>
              <a:spcAft>
                <a:spcPts val="0"/>
              </a:spcAft>
              <a:buClr>
                <a:schemeClr val="lt1"/>
              </a:buClr>
              <a:buSzPts val="2000"/>
              <a:buFont typeface="Arial"/>
              <a:buNone/>
              <a:defRPr sz="2000" b="1" i="0" u="none" strike="noStrike" cap="none">
                <a:solidFill>
                  <a:schemeClr val="lt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body" idx="2"/>
          </p:nvPr>
        </p:nvSpPr>
        <p:spPr>
          <a:xfrm>
            <a:off x="565152" y="3962400"/>
            <a:ext cx="2990700" cy="3813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100"/>
              </a:spcBef>
              <a:spcAft>
                <a:spcPts val="0"/>
              </a:spcAft>
              <a:buClr>
                <a:schemeClr val="lt1"/>
              </a:buClr>
              <a:buSzPts val="2000"/>
              <a:buFont typeface="Arial"/>
              <a:buNone/>
              <a:defRPr sz="2000" b="1" i="0" u="none" strike="noStrike" cap="none">
                <a:solidFill>
                  <a:schemeClr val="lt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20" name="Shape 120"/>
          <p:cNvSpPr txBox="1">
            <a:spLocks noGrp="1"/>
          </p:cNvSpPr>
          <p:nvPr>
            <p:ph type="body" idx="3"/>
          </p:nvPr>
        </p:nvSpPr>
        <p:spPr>
          <a:xfrm>
            <a:off x="3556001" y="3962400"/>
            <a:ext cx="3600300" cy="3813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100"/>
              </a:spcBef>
              <a:spcAft>
                <a:spcPts val="0"/>
              </a:spcAft>
              <a:buClr>
                <a:schemeClr val="lt1"/>
              </a:buClr>
              <a:buSzPts val="2000"/>
              <a:buFont typeface="Arial"/>
              <a:buNone/>
              <a:defRPr sz="2000" b="1" i="0" u="none" strike="noStrike" cap="none">
                <a:solidFill>
                  <a:schemeClr val="lt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Arial"/>
                <a:ea typeface="Arial"/>
                <a:cs typeface="Arial"/>
                <a:sym typeface="Arial"/>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21"/>
        <p:cNvGrpSpPr/>
        <p:nvPr/>
      </p:nvGrpSpPr>
      <p:grpSpPr>
        <a:xfrm>
          <a:off x="0" y="0"/>
          <a:ext cx="0" cy="0"/>
          <a:chOff x="0" y="0"/>
          <a:chExt cx="0" cy="0"/>
        </a:xfrm>
      </p:grpSpPr>
      <p:sp>
        <p:nvSpPr>
          <p:cNvPr id="122" name="Shape 122"/>
          <p:cNvSpPr/>
          <p:nvPr/>
        </p:nvSpPr>
        <p:spPr>
          <a:xfrm>
            <a:off x="1" y="6418964"/>
            <a:ext cx="12207655" cy="457748"/>
          </a:xfrm>
          <a:prstGeom prst="flowChartProcess">
            <a:avLst/>
          </a:prstGeom>
          <a:solidFill>
            <a:srgbClr val="1E4E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chemeClr val="lt1"/>
              </a:solidFill>
              <a:latin typeface="Arial"/>
              <a:ea typeface="Arial"/>
              <a:cs typeface="Arial"/>
              <a:sym typeface="Arial"/>
            </a:endParaRPr>
          </a:p>
        </p:txBody>
      </p:sp>
      <p:sp>
        <p:nvSpPr>
          <p:cNvPr id="123" name="Shape 123"/>
          <p:cNvSpPr txBox="1">
            <a:spLocks noGrp="1"/>
          </p:cNvSpPr>
          <p:nvPr>
            <p:ph type="title"/>
          </p:nvPr>
        </p:nvSpPr>
        <p:spPr>
          <a:xfrm>
            <a:off x="406400" y="0"/>
            <a:ext cx="7293900" cy="6540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24" name="Shape 124"/>
          <p:cNvSpPr txBox="1"/>
          <p:nvPr/>
        </p:nvSpPr>
        <p:spPr>
          <a:xfrm>
            <a:off x="8329991" y="6540236"/>
            <a:ext cx="3717300" cy="215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dirty="0">
                <a:solidFill>
                  <a:schemeClr val="lt1"/>
                </a:solidFill>
                <a:latin typeface="Arial"/>
                <a:ea typeface="Arial"/>
                <a:cs typeface="Arial"/>
                <a:sym typeface="Arial"/>
              </a:rPr>
              <a:t>© 2018 The Coding Boot Camp</a:t>
            </a:r>
            <a:endParaRPr sz="1500" dirty="0"/>
          </a:p>
        </p:txBody>
      </p:sp>
      <p:cxnSp>
        <p:nvCxnSpPr>
          <p:cNvPr id="125" name="Shape 125"/>
          <p:cNvCxnSpPr/>
          <p:nvPr/>
        </p:nvCxnSpPr>
        <p:spPr>
          <a:xfrm>
            <a:off x="0" y="653854"/>
            <a:ext cx="12192000" cy="0"/>
          </a:xfrm>
          <a:prstGeom prst="straightConnector1">
            <a:avLst/>
          </a:prstGeom>
          <a:noFill/>
          <a:ln w="41275" cap="flat" cmpd="sng">
            <a:solidFill>
              <a:srgbClr val="C83232"/>
            </a:solidFill>
            <a:prstDash val="solid"/>
            <a:miter lim="800000"/>
            <a:headEnd type="none" w="sm" len="sm"/>
            <a:tailEnd type="none" w="sm" len="sm"/>
          </a:ln>
        </p:spPr>
      </p:cxn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26"/>
        <p:cNvGrpSpPr/>
        <p:nvPr/>
      </p:nvGrpSpPr>
      <p:grpSpPr>
        <a:xfrm>
          <a:off x="0" y="0"/>
          <a:ext cx="0" cy="0"/>
          <a:chOff x="0" y="0"/>
          <a:chExt cx="0" cy="0"/>
        </a:xfrm>
      </p:grpSpPr>
      <p:sp>
        <p:nvSpPr>
          <p:cNvPr id="127" name="Shape 127"/>
          <p:cNvSpPr/>
          <p:nvPr/>
        </p:nvSpPr>
        <p:spPr>
          <a:xfrm>
            <a:off x="1" y="6418964"/>
            <a:ext cx="12207655" cy="457748"/>
          </a:xfrm>
          <a:prstGeom prst="flowChartProcess">
            <a:avLst/>
          </a:prstGeom>
          <a:solidFill>
            <a:srgbClr val="1E4E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chemeClr val="lt1"/>
              </a:solidFill>
              <a:latin typeface="Arial"/>
              <a:ea typeface="Arial"/>
              <a:cs typeface="Arial"/>
              <a:sym typeface="Arial"/>
            </a:endParaRPr>
          </a:p>
        </p:txBody>
      </p:sp>
      <p:sp>
        <p:nvSpPr>
          <p:cNvPr id="128" name="Shape 128"/>
          <p:cNvSpPr txBox="1">
            <a:spLocks noGrp="1"/>
          </p:cNvSpPr>
          <p:nvPr>
            <p:ph type="title"/>
          </p:nvPr>
        </p:nvSpPr>
        <p:spPr>
          <a:xfrm>
            <a:off x="406400" y="0"/>
            <a:ext cx="7293900" cy="6540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29" name="Shape 129"/>
          <p:cNvSpPr txBox="1"/>
          <p:nvPr/>
        </p:nvSpPr>
        <p:spPr>
          <a:xfrm>
            <a:off x="8329991" y="6540236"/>
            <a:ext cx="3717300" cy="215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dirty="0">
                <a:solidFill>
                  <a:schemeClr val="lt1"/>
                </a:solidFill>
                <a:latin typeface="Arial"/>
                <a:ea typeface="Arial"/>
                <a:cs typeface="Arial"/>
                <a:sym typeface="Arial"/>
              </a:rPr>
              <a:t>© 2018 The Coding Boot Camp</a:t>
            </a:r>
            <a:endParaRPr sz="1500" dirty="0"/>
          </a:p>
        </p:txBody>
      </p:sp>
      <p:cxnSp>
        <p:nvCxnSpPr>
          <p:cNvPr id="130" name="Shape 130"/>
          <p:cNvCxnSpPr/>
          <p:nvPr/>
        </p:nvCxnSpPr>
        <p:spPr>
          <a:xfrm>
            <a:off x="0" y="653854"/>
            <a:ext cx="12192000" cy="0"/>
          </a:xfrm>
          <a:prstGeom prst="straightConnector1">
            <a:avLst/>
          </a:prstGeom>
          <a:noFill/>
          <a:ln w="41275" cap="flat" cmpd="sng">
            <a:solidFill>
              <a:srgbClr val="C83232"/>
            </a:solidFill>
            <a:prstDash val="solid"/>
            <a:miter lim="800000"/>
            <a:headEnd type="none" w="sm" len="sm"/>
            <a:tailEnd type="none" w="sm" len="sm"/>
          </a:ln>
        </p:spPr>
      </p:cxn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31"/>
        <p:cNvGrpSpPr/>
        <p:nvPr/>
      </p:nvGrpSpPr>
      <p:grpSpPr>
        <a:xfrm>
          <a:off x="0" y="0"/>
          <a:ext cx="0" cy="0"/>
          <a:chOff x="0" y="0"/>
          <a:chExt cx="0" cy="0"/>
        </a:xfrm>
      </p:grpSpPr>
      <p:sp>
        <p:nvSpPr>
          <p:cNvPr id="132" name="Shape 132"/>
          <p:cNvSpPr/>
          <p:nvPr/>
        </p:nvSpPr>
        <p:spPr>
          <a:xfrm>
            <a:off x="1" y="6418964"/>
            <a:ext cx="12207655" cy="457748"/>
          </a:xfrm>
          <a:prstGeom prst="flowChartProcess">
            <a:avLst/>
          </a:prstGeom>
          <a:solidFill>
            <a:srgbClr val="1E4E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b="0" i="0" u="none" strike="noStrike" cap="none">
              <a:solidFill>
                <a:schemeClr val="lt1"/>
              </a:solidFill>
              <a:latin typeface="Arial"/>
              <a:ea typeface="Arial"/>
              <a:cs typeface="Arial"/>
              <a:sym typeface="Arial"/>
            </a:endParaRPr>
          </a:p>
        </p:txBody>
      </p:sp>
      <p:sp>
        <p:nvSpPr>
          <p:cNvPr id="133" name="Shape 133"/>
          <p:cNvSpPr txBox="1">
            <a:spLocks noGrp="1"/>
          </p:cNvSpPr>
          <p:nvPr>
            <p:ph type="title"/>
          </p:nvPr>
        </p:nvSpPr>
        <p:spPr>
          <a:xfrm>
            <a:off x="406400" y="0"/>
            <a:ext cx="7293900" cy="6540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34" name="Shape 134"/>
          <p:cNvSpPr txBox="1"/>
          <p:nvPr/>
        </p:nvSpPr>
        <p:spPr>
          <a:xfrm>
            <a:off x="8329991" y="6540236"/>
            <a:ext cx="3717300" cy="215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dirty="0">
                <a:solidFill>
                  <a:schemeClr val="lt1"/>
                </a:solidFill>
                <a:latin typeface="Arial"/>
                <a:ea typeface="Arial"/>
                <a:cs typeface="Arial"/>
                <a:sym typeface="Arial"/>
              </a:rPr>
              <a:t>© 2018 The Coding Boot Camp</a:t>
            </a:r>
            <a:endParaRPr sz="1500" dirty="0"/>
          </a:p>
        </p:txBody>
      </p:sp>
      <p:cxnSp>
        <p:nvCxnSpPr>
          <p:cNvPr id="135" name="Shape 135"/>
          <p:cNvCxnSpPr/>
          <p:nvPr/>
        </p:nvCxnSpPr>
        <p:spPr>
          <a:xfrm>
            <a:off x="0" y="653854"/>
            <a:ext cx="12192000" cy="0"/>
          </a:xfrm>
          <a:prstGeom prst="straightConnector1">
            <a:avLst/>
          </a:prstGeom>
          <a:noFill/>
          <a:ln w="41275" cap="flat" cmpd="sng">
            <a:solidFill>
              <a:srgbClr val="C83232"/>
            </a:solidFill>
            <a:prstDash val="solid"/>
            <a:miter lim="800000"/>
            <a:headEnd type="none" w="sm" len="sm"/>
            <a:tailEnd type="none" w="sm" len="sm"/>
          </a:ln>
        </p:spPr>
      </p:cxn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3"/>
        <p:cNvGrpSpPr/>
        <p:nvPr/>
      </p:nvGrpSpPr>
      <p:grpSpPr>
        <a:xfrm>
          <a:off x="0" y="0"/>
          <a:ext cx="0" cy="0"/>
          <a:chOff x="0" y="0"/>
          <a:chExt cx="0" cy="0"/>
        </a:xfrm>
      </p:grpSpPr>
      <p:sp>
        <p:nvSpPr>
          <p:cNvPr id="24" name="Shape 24"/>
          <p:cNvSpPr/>
          <p:nvPr/>
        </p:nvSpPr>
        <p:spPr>
          <a:xfrm>
            <a:off x="1" y="6418964"/>
            <a:ext cx="12207655" cy="457748"/>
          </a:xfrm>
          <a:prstGeom prst="flowChartProcess">
            <a:avLst/>
          </a:prstGeom>
          <a:solidFill>
            <a:srgbClr val="1E4E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5" name="Shape 25"/>
          <p:cNvSpPr txBox="1">
            <a:spLocks noGrp="1"/>
          </p:cNvSpPr>
          <p:nvPr>
            <p:ph type="title"/>
          </p:nvPr>
        </p:nvSpPr>
        <p:spPr>
          <a:xfrm>
            <a:off x="406400" y="0"/>
            <a:ext cx="7294035" cy="653854"/>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6" name="Shape 26"/>
          <p:cNvSpPr txBox="1"/>
          <p:nvPr/>
        </p:nvSpPr>
        <p:spPr>
          <a:xfrm>
            <a:off x="8329991" y="6540236"/>
            <a:ext cx="3716867" cy="21520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dirty="0">
                <a:solidFill>
                  <a:schemeClr val="lt1"/>
                </a:solidFill>
                <a:latin typeface="Arial"/>
                <a:ea typeface="Arial"/>
                <a:cs typeface="Arial"/>
                <a:sym typeface="Arial"/>
              </a:rPr>
              <a:t>© 2018 The Coding Boot Camp</a:t>
            </a:r>
            <a:endParaRPr dirty="0"/>
          </a:p>
        </p:txBody>
      </p:sp>
      <p:cxnSp>
        <p:nvCxnSpPr>
          <p:cNvPr id="27" name="Shape 27"/>
          <p:cNvCxnSpPr/>
          <p:nvPr/>
        </p:nvCxnSpPr>
        <p:spPr>
          <a:xfrm>
            <a:off x="0" y="653854"/>
            <a:ext cx="12192000" cy="0"/>
          </a:xfrm>
          <a:prstGeom prst="straightConnector1">
            <a:avLst/>
          </a:prstGeom>
          <a:noFill/>
          <a:ln w="41275" cap="flat" cmpd="sng">
            <a:solidFill>
              <a:srgbClr val="C83232"/>
            </a:solidFill>
            <a:prstDash val="solid"/>
            <a:miter lim="800000"/>
            <a:headEnd type="none" w="sm" len="sm"/>
            <a:tailEnd type="none" w="sm" len="sm"/>
          </a:ln>
        </p:spPr>
      </p:cxn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6"/>
        <p:cNvGrpSpPr/>
        <p:nvPr/>
      </p:nvGrpSpPr>
      <p:grpSpPr>
        <a:xfrm>
          <a:off x="0" y="0"/>
          <a:ext cx="0" cy="0"/>
          <a:chOff x="0" y="0"/>
          <a:chExt cx="0" cy="0"/>
        </a:xfrm>
      </p:grpSpPr>
      <p:sp>
        <p:nvSpPr>
          <p:cNvPr id="137" name="Shape 137"/>
          <p:cNvSpPr txBox="1">
            <a:spLocks noGrp="1"/>
          </p:cNvSpPr>
          <p:nvPr>
            <p:ph type="ctrTitle"/>
          </p:nvPr>
        </p:nvSpPr>
        <p:spPr>
          <a:xfrm>
            <a:off x="1524000" y="1122363"/>
            <a:ext cx="9144000" cy="23877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38" name="Shape 138"/>
          <p:cNvSpPr txBox="1">
            <a:spLocks noGrp="1"/>
          </p:cNvSpPr>
          <p:nvPr>
            <p:ph type="subTitle" idx="1"/>
          </p:nvPr>
        </p:nvSpPr>
        <p:spPr>
          <a:xfrm>
            <a:off x="1524000" y="3602038"/>
            <a:ext cx="9144000" cy="1655700"/>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1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1900"/>
              <a:buFont typeface="Arial"/>
              <a:buNone/>
              <a:defRPr sz="19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9" name="Shape 139"/>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40" name="Shape 140"/>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41" name="Shape 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44" name="Shape 144"/>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45" name="Shape 145"/>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46" name="Shape 146"/>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47" name="Shape 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831850" y="1709738"/>
            <a:ext cx="10515600" cy="28527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50" name="Shape 150"/>
          <p:cNvSpPr txBox="1">
            <a:spLocks noGrp="1"/>
          </p:cNvSpPr>
          <p:nvPr>
            <p:ph type="body" idx="1"/>
          </p:nvPr>
        </p:nvSpPr>
        <p:spPr>
          <a:xfrm>
            <a:off x="831850" y="4589463"/>
            <a:ext cx="10515600" cy="15003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1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900"/>
              <a:buFont typeface="Arial"/>
              <a:buNone/>
              <a:defRPr sz="19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51" name="Shape 151"/>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52" name="Shape 152"/>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53" name="Shape 1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56" name="Shape 156"/>
          <p:cNvSpPr txBox="1">
            <a:spLocks noGrp="1"/>
          </p:cNvSpPr>
          <p:nvPr>
            <p:ph type="body" idx="1"/>
          </p:nvPr>
        </p:nvSpPr>
        <p:spPr>
          <a:xfrm>
            <a:off x="838200" y="1825625"/>
            <a:ext cx="51816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57" name="Shape 157"/>
          <p:cNvSpPr txBox="1">
            <a:spLocks noGrp="1"/>
          </p:cNvSpPr>
          <p:nvPr>
            <p:ph type="body" idx="2"/>
          </p:nvPr>
        </p:nvSpPr>
        <p:spPr>
          <a:xfrm>
            <a:off x="6172200" y="1825625"/>
            <a:ext cx="51816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58" name="Shape 158"/>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59" name="Shape 159"/>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60" name="Shape 16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39788" y="365125"/>
            <a:ext cx="105156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63" name="Shape 163"/>
          <p:cNvSpPr txBox="1">
            <a:spLocks noGrp="1"/>
          </p:cNvSpPr>
          <p:nvPr>
            <p:ph type="body" idx="1"/>
          </p:nvPr>
        </p:nvSpPr>
        <p:spPr>
          <a:xfrm>
            <a:off x="839788" y="1681163"/>
            <a:ext cx="5157900" cy="8241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1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900"/>
              <a:buFont typeface="Arial"/>
              <a:buNone/>
              <a:defRPr sz="19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64" name="Shape 164"/>
          <p:cNvSpPr txBox="1">
            <a:spLocks noGrp="1"/>
          </p:cNvSpPr>
          <p:nvPr>
            <p:ph type="body" idx="2"/>
          </p:nvPr>
        </p:nvSpPr>
        <p:spPr>
          <a:xfrm>
            <a:off x="839788" y="2505075"/>
            <a:ext cx="5157900" cy="368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65" name="Shape 165"/>
          <p:cNvSpPr txBox="1">
            <a:spLocks noGrp="1"/>
          </p:cNvSpPr>
          <p:nvPr>
            <p:ph type="body" idx="3"/>
          </p:nvPr>
        </p:nvSpPr>
        <p:spPr>
          <a:xfrm>
            <a:off x="6172200" y="1681163"/>
            <a:ext cx="5183100" cy="8241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1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900"/>
              <a:buFont typeface="Arial"/>
              <a:buNone/>
              <a:defRPr sz="19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66" name="Shape 166"/>
          <p:cNvSpPr txBox="1">
            <a:spLocks noGrp="1"/>
          </p:cNvSpPr>
          <p:nvPr>
            <p:ph type="body" idx="4"/>
          </p:nvPr>
        </p:nvSpPr>
        <p:spPr>
          <a:xfrm>
            <a:off x="6172200" y="2505075"/>
            <a:ext cx="5183100" cy="368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67" name="Shape 167"/>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68" name="Shape 168"/>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69" name="Shape 16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72" name="Shape 172"/>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73" name="Shape 173"/>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74" name="Shape 17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5"/>
        <p:cNvGrpSpPr/>
        <p:nvPr/>
      </p:nvGrpSpPr>
      <p:grpSpPr>
        <a:xfrm>
          <a:off x="0" y="0"/>
          <a:ext cx="0" cy="0"/>
          <a:chOff x="0" y="0"/>
          <a:chExt cx="0" cy="0"/>
        </a:xfrm>
      </p:grpSpPr>
      <p:sp>
        <p:nvSpPr>
          <p:cNvPr id="176" name="Shape 176"/>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77" name="Shape 177"/>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78" name="Shape 17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839788" y="457200"/>
            <a:ext cx="3932100" cy="16005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81" name="Shape 181"/>
          <p:cNvSpPr txBox="1">
            <a:spLocks noGrp="1"/>
          </p:cNvSpPr>
          <p:nvPr>
            <p:ph type="body" idx="1"/>
          </p:nvPr>
        </p:nvSpPr>
        <p:spPr>
          <a:xfrm>
            <a:off x="5183188" y="987425"/>
            <a:ext cx="6172500" cy="4873500"/>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1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2" name="Shape 182"/>
          <p:cNvSpPr txBox="1">
            <a:spLocks noGrp="1"/>
          </p:cNvSpPr>
          <p:nvPr>
            <p:ph type="body" idx="2"/>
          </p:nvPr>
        </p:nvSpPr>
        <p:spPr>
          <a:xfrm>
            <a:off x="839788" y="2057400"/>
            <a:ext cx="3932100" cy="38115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1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183" name="Shape 183"/>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84" name="Shape 184"/>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85" name="Shape 18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839788" y="457200"/>
            <a:ext cx="3932100" cy="16005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88" name="Shape 188"/>
          <p:cNvSpPr>
            <a:spLocks noGrp="1"/>
          </p:cNvSpPr>
          <p:nvPr>
            <p:ph type="pic" idx="2"/>
          </p:nvPr>
        </p:nvSpPr>
        <p:spPr>
          <a:xfrm>
            <a:off x="5183188" y="987425"/>
            <a:ext cx="6172500" cy="48735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1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89" name="Shape 189"/>
          <p:cNvSpPr txBox="1">
            <a:spLocks noGrp="1"/>
          </p:cNvSpPr>
          <p:nvPr>
            <p:ph type="body" idx="1"/>
          </p:nvPr>
        </p:nvSpPr>
        <p:spPr>
          <a:xfrm>
            <a:off x="839788" y="2057400"/>
            <a:ext cx="3932100" cy="38115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1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190" name="Shape 190"/>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91" name="Shape 191"/>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92" name="Shape 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95" name="Shape 195"/>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96" name="Shape 196"/>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97" name="Shape 197"/>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98" name="Shape 19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8"/>
        <p:cNvGrpSpPr/>
        <p:nvPr/>
      </p:nvGrpSpPr>
      <p:grpSpPr>
        <a:xfrm>
          <a:off x="0" y="0"/>
          <a:ext cx="0" cy="0"/>
          <a:chOff x="0" y="0"/>
          <a:chExt cx="0" cy="0"/>
        </a:xfrm>
      </p:grpSpPr>
      <p:sp>
        <p:nvSpPr>
          <p:cNvPr id="29" name="Shape 29"/>
          <p:cNvSpPr/>
          <p:nvPr/>
        </p:nvSpPr>
        <p:spPr>
          <a:xfrm>
            <a:off x="1" y="6418964"/>
            <a:ext cx="12207655" cy="457748"/>
          </a:xfrm>
          <a:prstGeom prst="flowChartProcess">
            <a:avLst/>
          </a:prstGeom>
          <a:solidFill>
            <a:srgbClr val="1E4E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30" name="Shape 30"/>
          <p:cNvSpPr txBox="1">
            <a:spLocks noGrp="1"/>
          </p:cNvSpPr>
          <p:nvPr>
            <p:ph type="title"/>
          </p:nvPr>
        </p:nvSpPr>
        <p:spPr>
          <a:xfrm>
            <a:off x="406400" y="0"/>
            <a:ext cx="7294035" cy="653854"/>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Shape 31"/>
          <p:cNvSpPr txBox="1"/>
          <p:nvPr/>
        </p:nvSpPr>
        <p:spPr>
          <a:xfrm>
            <a:off x="8329991" y="6540236"/>
            <a:ext cx="3716867" cy="21520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dirty="0">
                <a:solidFill>
                  <a:schemeClr val="lt1"/>
                </a:solidFill>
                <a:latin typeface="Arial"/>
                <a:ea typeface="Arial"/>
                <a:cs typeface="Arial"/>
                <a:sym typeface="Arial"/>
              </a:rPr>
              <a:t>© 2018 The Coding Boot Camp</a:t>
            </a:r>
            <a:endParaRPr dirty="0"/>
          </a:p>
        </p:txBody>
      </p:sp>
      <p:cxnSp>
        <p:nvCxnSpPr>
          <p:cNvPr id="32" name="Shape 32"/>
          <p:cNvCxnSpPr/>
          <p:nvPr/>
        </p:nvCxnSpPr>
        <p:spPr>
          <a:xfrm>
            <a:off x="0" y="653854"/>
            <a:ext cx="12192000" cy="0"/>
          </a:xfrm>
          <a:prstGeom prst="straightConnector1">
            <a:avLst/>
          </a:prstGeom>
          <a:noFill/>
          <a:ln w="41275" cap="flat" cmpd="sng">
            <a:solidFill>
              <a:srgbClr val="C83232"/>
            </a:solidFill>
            <a:prstDash val="solid"/>
            <a:miter lim="800000"/>
            <a:headEnd type="none" w="sm" len="sm"/>
            <a:tailEnd type="none" w="sm" len="sm"/>
          </a:ln>
        </p:spPr>
      </p:cxnSp>
    </p:spTree>
  </p:cSld>
  <p:clrMapOvr>
    <a:masterClrMapping/>
  </p:clrMapOvr>
  <p:transition>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rot="5400000">
            <a:off x="7133400" y="1956625"/>
            <a:ext cx="5811900" cy="26289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201" name="Shape 201"/>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202" name="Shape 202"/>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203" name="Shape 203"/>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5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204" name="Shape 20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33"/>
        <p:cNvGrpSpPr/>
        <p:nvPr/>
      </p:nvGrpSpPr>
      <p:grpSpPr>
        <a:xfrm>
          <a:off x="0" y="0"/>
          <a:ext cx="0" cy="0"/>
          <a:chOff x="0" y="0"/>
          <a:chExt cx="0" cy="0"/>
        </a:xfrm>
      </p:grpSpPr>
      <p:sp>
        <p:nvSpPr>
          <p:cNvPr id="34" name="Shape 34"/>
          <p:cNvSpPr/>
          <p:nvPr/>
        </p:nvSpPr>
        <p:spPr>
          <a:xfrm>
            <a:off x="1" y="6418964"/>
            <a:ext cx="12207655" cy="457748"/>
          </a:xfrm>
          <a:prstGeom prst="flowChartProcess">
            <a:avLst/>
          </a:prstGeom>
          <a:solidFill>
            <a:srgbClr val="1E4E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35" name="Shape 35"/>
          <p:cNvSpPr txBox="1">
            <a:spLocks noGrp="1"/>
          </p:cNvSpPr>
          <p:nvPr>
            <p:ph type="title"/>
          </p:nvPr>
        </p:nvSpPr>
        <p:spPr>
          <a:xfrm>
            <a:off x="406400" y="0"/>
            <a:ext cx="7294035" cy="653854"/>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6" name="Shape 36"/>
          <p:cNvSpPr txBox="1"/>
          <p:nvPr/>
        </p:nvSpPr>
        <p:spPr>
          <a:xfrm>
            <a:off x="8329991" y="6540236"/>
            <a:ext cx="3716867" cy="21520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dirty="0">
                <a:solidFill>
                  <a:schemeClr val="lt1"/>
                </a:solidFill>
                <a:latin typeface="Arial"/>
                <a:ea typeface="Arial"/>
                <a:cs typeface="Arial"/>
                <a:sym typeface="Arial"/>
              </a:rPr>
              <a:t>© 2018 The Coding Boot Camp</a:t>
            </a:r>
            <a:endParaRPr dirty="0"/>
          </a:p>
        </p:txBody>
      </p:sp>
      <p:cxnSp>
        <p:nvCxnSpPr>
          <p:cNvPr id="37" name="Shape 37"/>
          <p:cNvCxnSpPr/>
          <p:nvPr/>
        </p:nvCxnSpPr>
        <p:spPr>
          <a:xfrm>
            <a:off x="0" y="653854"/>
            <a:ext cx="12192000" cy="0"/>
          </a:xfrm>
          <a:prstGeom prst="straightConnector1">
            <a:avLst/>
          </a:prstGeom>
          <a:noFill/>
          <a:ln w="41275" cap="flat" cmpd="sng">
            <a:solidFill>
              <a:srgbClr val="C83232"/>
            </a:solidFill>
            <a:prstDash val="solid"/>
            <a:miter lim="800000"/>
            <a:headEnd type="none" w="sm" len="sm"/>
            <a:tailEnd type="none" w="sm" len="sm"/>
          </a:ln>
        </p:spPr>
      </p:cxn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0" name="Shape 40"/>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6" name="Shape 46"/>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2" name="Shape 52"/>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8" name="Shape 58"/>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5" name="Shape 65"/>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500"/>
              <a:buNone/>
              <a:defRPr sz="1900"/>
            </a:lvl2pPr>
            <a:lvl3pPr lvl="2" indent="0" rtl="0">
              <a:spcBef>
                <a:spcPts val="0"/>
              </a:spcBef>
              <a:spcAft>
                <a:spcPts val="0"/>
              </a:spcAft>
              <a:buSzPts val="1500"/>
              <a:buNone/>
              <a:defRPr sz="1900"/>
            </a:lvl3pPr>
            <a:lvl4pPr lvl="3" indent="0" rtl="0">
              <a:spcBef>
                <a:spcPts val="0"/>
              </a:spcBef>
              <a:spcAft>
                <a:spcPts val="0"/>
              </a:spcAft>
              <a:buSzPts val="1500"/>
              <a:buNone/>
              <a:defRPr sz="1900"/>
            </a:lvl4pPr>
            <a:lvl5pPr lvl="4" indent="0" rtl="0">
              <a:spcBef>
                <a:spcPts val="0"/>
              </a:spcBef>
              <a:spcAft>
                <a:spcPts val="0"/>
              </a:spcAft>
              <a:buSzPts val="1500"/>
              <a:buNone/>
              <a:defRPr sz="1900"/>
            </a:lvl5pPr>
            <a:lvl6pPr lvl="5" indent="0" rtl="0">
              <a:spcBef>
                <a:spcPts val="0"/>
              </a:spcBef>
              <a:spcAft>
                <a:spcPts val="0"/>
              </a:spcAft>
              <a:buSzPts val="1500"/>
              <a:buNone/>
              <a:defRPr sz="1900"/>
            </a:lvl6pPr>
            <a:lvl7pPr lvl="6" indent="0" rtl="0">
              <a:spcBef>
                <a:spcPts val="0"/>
              </a:spcBef>
              <a:spcAft>
                <a:spcPts val="0"/>
              </a:spcAft>
              <a:buSzPts val="1500"/>
              <a:buNone/>
              <a:defRPr sz="1900"/>
            </a:lvl7pPr>
            <a:lvl8pPr lvl="7" indent="0" rtl="0">
              <a:spcBef>
                <a:spcPts val="0"/>
              </a:spcBef>
              <a:spcAft>
                <a:spcPts val="0"/>
              </a:spcAft>
              <a:buSzPts val="1500"/>
              <a:buNone/>
              <a:defRPr sz="1900"/>
            </a:lvl8pPr>
            <a:lvl9pPr lvl="8" indent="0" rtl="0">
              <a:spcBef>
                <a:spcPts val="0"/>
              </a:spcBef>
              <a:spcAft>
                <a:spcPts val="0"/>
              </a:spcAft>
              <a:buSzPts val="1500"/>
              <a:buNone/>
              <a:defRPr sz="1900"/>
            </a:lvl9pPr>
          </a:lstStyle>
          <a:p>
            <a:endParaRPr/>
          </a:p>
        </p:txBody>
      </p:sp>
      <p:sp>
        <p:nvSpPr>
          <p:cNvPr id="109" name="Shape 109"/>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5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5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1920991" y="2885043"/>
            <a:ext cx="8229600" cy="8718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100"/>
              <a:buFont typeface="Arial"/>
              <a:buNone/>
            </a:pPr>
            <a:r>
              <a:rPr lang="en-US"/>
              <a:t>Big Data</a:t>
            </a:r>
            <a:endParaRPr sz="4100" b="1" i="0" u="none" strike="noStrike" cap="none">
              <a:solidFill>
                <a:schemeClr val="lt1"/>
              </a:solidFill>
              <a:latin typeface="Arial"/>
              <a:ea typeface="Arial"/>
              <a:cs typeface="Arial"/>
              <a:sym typeface="Arial"/>
            </a:endParaRPr>
          </a:p>
        </p:txBody>
      </p:sp>
      <p:sp>
        <p:nvSpPr>
          <p:cNvPr id="210" name="Shape 210"/>
          <p:cNvSpPr txBox="1"/>
          <p:nvPr/>
        </p:nvSpPr>
        <p:spPr>
          <a:xfrm>
            <a:off x="1950892" y="3962401"/>
            <a:ext cx="2670436" cy="45338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lt1"/>
              </a:buClr>
              <a:buSzPts val="1950"/>
              <a:buFont typeface="Arial"/>
              <a:buNone/>
            </a:pPr>
            <a:r>
              <a:rPr lang="en-US" sz="1950" b="1" i="0" u="none" strike="noStrike" cap="none">
                <a:solidFill>
                  <a:schemeClr val="lt1"/>
                </a:solidFill>
                <a:latin typeface="Arial"/>
                <a:ea typeface="Arial"/>
                <a:cs typeface="Arial"/>
                <a:sym typeface="Arial"/>
              </a:rPr>
              <a:t>The Data Bootcamp |</a:t>
            </a:r>
            <a:endParaRPr sz="1950" b="0" i="0" u="none" strike="noStrike" cap="none">
              <a:solidFill>
                <a:schemeClr val="lt1"/>
              </a:solidFill>
              <a:latin typeface="Arial"/>
              <a:ea typeface="Arial"/>
              <a:cs typeface="Arial"/>
              <a:sym typeface="Arial"/>
            </a:endParaRPr>
          </a:p>
        </p:txBody>
      </p:sp>
      <p:sp>
        <p:nvSpPr>
          <p:cNvPr id="211" name="Shape 211"/>
          <p:cNvSpPr txBox="1"/>
          <p:nvPr/>
        </p:nvSpPr>
        <p:spPr>
          <a:xfrm>
            <a:off x="4592753" y="4034789"/>
            <a:ext cx="2951047" cy="38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b="1">
                <a:solidFill>
                  <a:schemeClr val="lt1"/>
                </a:solidFill>
              </a:rPr>
              <a:t>&lt;Date goes here&gt;</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1828800" y="0"/>
            <a:ext cx="7620000" cy="65385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Hadoop Ecosystem</a:t>
            </a:r>
            <a:endParaRPr sz="2400" b="1" i="0" u="none" strike="noStrike" cap="none">
              <a:solidFill>
                <a:schemeClr val="dk1"/>
              </a:solidFill>
              <a:latin typeface="Arial"/>
              <a:ea typeface="Arial"/>
              <a:cs typeface="Arial"/>
              <a:sym typeface="Arial"/>
            </a:endParaRPr>
          </a:p>
        </p:txBody>
      </p:sp>
      <p:pic>
        <p:nvPicPr>
          <p:cNvPr id="277" name="Shape 277"/>
          <p:cNvPicPr preferRelativeResize="0"/>
          <p:nvPr/>
        </p:nvPicPr>
        <p:blipFill>
          <a:blip r:embed="rId3">
            <a:alphaModFix/>
          </a:blip>
          <a:stretch>
            <a:fillRect/>
          </a:stretch>
        </p:blipFill>
        <p:spPr>
          <a:xfrm>
            <a:off x="806200" y="1133475"/>
            <a:ext cx="9665200" cy="4591050"/>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828800" y="0"/>
            <a:ext cx="7620000" cy="65385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Fundamentals</a:t>
            </a:r>
            <a:endParaRPr sz="2400" b="1" i="0" u="none" strike="noStrike" cap="none">
              <a:solidFill>
                <a:schemeClr val="dk1"/>
              </a:solidFill>
              <a:latin typeface="Arial"/>
              <a:ea typeface="Arial"/>
              <a:cs typeface="Arial"/>
              <a:sym typeface="Arial"/>
            </a:endParaRPr>
          </a:p>
        </p:txBody>
      </p:sp>
      <p:sp>
        <p:nvSpPr>
          <p:cNvPr id="284" name="Shape 284"/>
          <p:cNvSpPr txBox="1"/>
          <p:nvPr/>
        </p:nvSpPr>
        <p:spPr>
          <a:xfrm>
            <a:off x="1720850" y="1219200"/>
            <a:ext cx="8947150" cy="3733800"/>
          </a:xfrm>
          <a:prstGeom prst="rect">
            <a:avLst/>
          </a:prstGeom>
          <a:noFill/>
          <a:ln>
            <a:noFill/>
          </a:ln>
        </p:spPr>
        <p:txBody>
          <a:bodyPr spcFirstLastPara="1" wrap="square" lIns="91425" tIns="91425" rIns="91425" bIns="91425" anchor="t" anchorCtr="0">
            <a:noAutofit/>
          </a:bodyPr>
          <a:lstStyle/>
          <a:p>
            <a:pPr marL="685800" marR="0" lvl="0" indent="-457200" algn="l" rtl="0">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MapReduce</a:t>
            </a:r>
            <a:endParaRPr/>
          </a:p>
          <a:p>
            <a:pPr marL="685800" marR="0" lvl="0" indent="-3048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685800" marR="0" lvl="0" indent="-3048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685800" marR="0" lvl="0" indent="-457200" algn="l" rtl="0">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 Hadoop Distributed Filesystem (HDFS)</a:t>
            </a:r>
            <a:endParaRPr sz="2400">
              <a:solidFill>
                <a:schemeClr val="dk1"/>
              </a:solidFill>
              <a:latin typeface="Arial"/>
              <a:ea typeface="Arial"/>
              <a:cs typeface="Arial"/>
              <a:sym typeface="Arial"/>
            </a:endParaRPr>
          </a:p>
          <a:p>
            <a:pPr marL="685800" marR="0" lvl="0" indent="-3048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685800" marR="0" lvl="0" indent="-3048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685800" marR="0" lvl="0" indent="-457200" algn="l" rtl="0">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Yet Another Resource </a:t>
            </a:r>
            <a:r>
              <a:rPr lang="en-US" sz="2400">
                <a:solidFill>
                  <a:schemeClr val="dk1"/>
                </a:solidFill>
              </a:rPr>
              <a:t>Negotiator</a:t>
            </a:r>
            <a:r>
              <a:rPr lang="en-US" sz="2400">
                <a:solidFill>
                  <a:schemeClr val="dk1"/>
                </a:solidFill>
                <a:latin typeface="Arial"/>
                <a:ea typeface="Arial"/>
                <a:cs typeface="Arial"/>
                <a:sym typeface="Arial"/>
              </a:rPr>
              <a:t> (YARN)</a:t>
            </a:r>
            <a:endParaRPr sz="2400">
              <a:solidFill>
                <a:schemeClr val="dk1"/>
              </a:solidFill>
              <a:latin typeface="Arial"/>
              <a:ea typeface="Arial"/>
              <a:cs typeface="Arial"/>
              <a:sym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1920991" y="2885043"/>
            <a:ext cx="8229600" cy="8718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100"/>
              <a:buFont typeface="Arial"/>
              <a:buNone/>
            </a:pPr>
            <a:r>
              <a:rPr lang="en-US" sz="4100" b="1" i="0" u="none" strike="noStrike" cap="none">
                <a:solidFill>
                  <a:schemeClr val="lt1"/>
                </a:solidFill>
                <a:latin typeface="Arial"/>
                <a:ea typeface="Arial"/>
                <a:cs typeface="Arial"/>
                <a:sym typeface="Arial"/>
              </a:rPr>
              <a:t>MapReduce</a:t>
            </a:r>
            <a:endParaRPr sz="4100" b="1" i="0" u="none" strike="noStrike" cap="none">
              <a:solidFill>
                <a:schemeClr val="lt1"/>
              </a:solidFill>
              <a:latin typeface="Arial"/>
              <a:ea typeface="Arial"/>
              <a:cs typeface="Arial"/>
              <a:sym typeface="Arial"/>
            </a:endParaRPr>
          </a:p>
        </p:txBody>
      </p:sp>
      <p:sp>
        <p:nvSpPr>
          <p:cNvPr id="290" name="Shape 290"/>
          <p:cNvSpPr txBox="1"/>
          <p:nvPr/>
        </p:nvSpPr>
        <p:spPr>
          <a:xfrm>
            <a:off x="1950892" y="3962401"/>
            <a:ext cx="2670436" cy="45338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950"/>
              <a:buFont typeface="Calibri"/>
              <a:buNone/>
            </a:pPr>
            <a:endParaRPr sz="1950">
              <a:solidFill>
                <a:schemeClr val="lt1"/>
              </a:solidFill>
              <a:latin typeface="Arial"/>
              <a:ea typeface="Arial"/>
              <a:cs typeface="Arial"/>
              <a:sym typeface="Aria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MapReduce History</a:t>
            </a:r>
            <a:endParaRPr sz="2400" b="1" i="0" u="none" strike="noStrike" cap="none">
              <a:solidFill>
                <a:schemeClr val="dk1"/>
              </a:solidFill>
              <a:latin typeface="Arial"/>
              <a:ea typeface="Arial"/>
              <a:cs typeface="Arial"/>
              <a:sym typeface="Arial"/>
            </a:endParaRPr>
          </a:p>
        </p:txBody>
      </p:sp>
      <p:sp>
        <p:nvSpPr>
          <p:cNvPr id="297" name="Shape 297"/>
          <p:cNvSpPr txBox="1"/>
          <p:nvPr/>
        </p:nvSpPr>
        <p:spPr>
          <a:xfrm>
            <a:off x="1720850" y="1219200"/>
            <a:ext cx="8947200" cy="3733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rPr>
              <a:t>It was originally created out of research at Google.</a:t>
            </a:r>
            <a:endParaRPr sz="2400">
              <a:solidFill>
                <a:schemeClr val="dk1"/>
              </a:solidFill>
            </a:endParaRPr>
          </a:p>
          <a:p>
            <a:pPr marL="0" marR="0" lvl="0" indent="0" algn="l" rtl="0">
              <a:spcBef>
                <a:spcPts val="0"/>
              </a:spcBef>
              <a:spcAft>
                <a:spcPts val="0"/>
              </a:spcAft>
              <a:buNone/>
            </a:pPr>
            <a:endParaRPr sz="2400">
              <a:solidFill>
                <a:schemeClr val="dk1"/>
              </a:solidFill>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rPr>
              <a:t>Designed to solve a single problem, how to index all the information on the internet.</a:t>
            </a:r>
            <a:endParaRPr sz="2400">
              <a:solidFill>
                <a:schemeClr val="dk1"/>
              </a:solidFill>
            </a:endParaRPr>
          </a:p>
        </p:txBody>
      </p:sp>
      <p:pic>
        <p:nvPicPr>
          <p:cNvPr id="298" name="Shape 298"/>
          <p:cNvPicPr preferRelativeResize="0"/>
          <p:nvPr/>
        </p:nvPicPr>
        <p:blipFill>
          <a:blip r:embed="rId3">
            <a:alphaModFix/>
          </a:blip>
          <a:stretch>
            <a:fillRect/>
          </a:stretch>
        </p:blipFill>
        <p:spPr>
          <a:xfrm>
            <a:off x="5295900" y="3462125"/>
            <a:ext cx="1600200" cy="1600200"/>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1800"/>
              <a:t>Example: Counting The Number Of Books In A Library</a:t>
            </a:r>
            <a:endParaRPr sz="1800" b="1" i="0" u="none" strike="noStrike" cap="none">
              <a:solidFill>
                <a:schemeClr val="dk1"/>
              </a:solidFill>
              <a:latin typeface="Arial"/>
              <a:ea typeface="Arial"/>
              <a:cs typeface="Arial"/>
              <a:sym typeface="Arial"/>
            </a:endParaRPr>
          </a:p>
        </p:txBody>
      </p:sp>
      <p:sp>
        <p:nvSpPr>
          <p:cNvPr id="305" name="Shape 305"/>
          <p:cNvSpPr txBox="1"/>
          <p:nvPr/>
        </p:nvSpPr>
        <p:spPr>
          <a:xfrm>
            <a:off x="1709900" y="1103175"/>
            <a:ext cx="8947200" cy="3733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a:p>
            <a:pPr marL="685800" marR="0" lvl="0" indent="-406400" algn="l" rtl="0">
              <a:lnSpc>
                <a:spcPct val="200000"/>
              </a:lnSpc>
              <a:spcBef>
                <a:spcPts val="0"/>
              </a:spcBef>
              <a:spcAft>
                <a:spcPts val="0"/>
              </a:spcAft>
              <a:buClr>
                <a:schemeClr val="dk1"/>
              </a:buClr>
              <a:buSzPts val="2400"/>
              <a:buFont typeface="Arial"/>
              <a:buChar char="•"/>
            </a:pPr>
            <a:r>
              <a:rPr lang="en-US" sz="2400" b="1" dirty="0">
                <a:solidFill>
                  <a:schemeClr val="dk1"/>
                </a:solidFill>
              </a:rPr>
              <a:t>Map</a:t>
            </a:r>
            <a:r>
              <a:rPr lang="en-US" sz="2400" dirty="0">
                <a:solidFill>
                  <a:schemeClr val="dk1"/>
                </a:solidFill>
              </a:rPr>
              <a:t>: You count this half of the library, I’ll count the other.</a:t>
            </a:r>
            <a:endParaRPr sz="2400" dirty="0">
              <a:solidFill>
                <a:schemeClr val="dk1"/>
              </a:solidFill>
            </a:endParaRPr>
          </a:p>
          <a:p>
            <a:pPr marL="685800" marR="0" lvl="0" indent="-406400" algn="l" rtl="0">
              <a:lnSpc>
                <a:spcPct val="200000"/>
              </a:lnSpc>
              <a:spcBef>
                <a:spcPts val="0"/>
              </a:spcBef>
              <a:spcAft>
                <a:spcPts val="0"/>
              </a:spcAft>
              <a:buClr>
                <a:schemeClr val="dk1"/>
              </a:buClr>
              <a:buSzPts val="2400"/>
              <a:buFont typeface="Arial"/>
              <a:buChar char="•"/>
            </a:pPr>
            <a:r>
              <a:rPr lang="en-US" sz="2400" b="1" dirty="0">
                <a:solidFill>
                  <a:schemeClr val="dk1"/>
                </a:solidFill>
              </a:rPr>
              <a:t>Reduce</a:t>
            </a:r>
            <a:r>
              <a:rPr lang="en-US" sz="2400" dirty="0">
                <a:solidFill>
                  <a:schemeClr val="dk1"/>
                </a:solidFill>
              </a:rPr>
              <a:t>: We get together and add up our counts.</a:t>
            </a:r>
            <a:endParaRPr sz="2400" dirty="0">
              <a:solidFill>
                <a:schemeClr val="dk1"/>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The Map part of MapReduce</a:t>
            </a:r>
            <a:endParaRPr sz="2400" b="1" i="0" u="none" strike="noStrike" cap="none">
              <a:solidFill>
                <a:schemeClr val="dk1"/>
              </a:solidFill>
              <a:latin typeface="Arial"/>
              <a:ea typeface="Arial"/>
              <a:cs typeface="Arial"/>
              <a:sym typeface="Arial"/>
            </a:endParaRPr>
          </a:p>
        </p:txBody>
      </p:sp>
      <p:sp>
        <p:nvSpPr>
          <p:cNvPr id="312" name="Shape 312"/>
          <p:cNvSpPr txBox="1"/>
          <p:nvPr/>
        </p:nvSpPr>
        <p:spPr>
          <a:xfrm>
            <a:off x="1753650" y="1624975"/>
            <a:ext cx="8947200" cy="3733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rPr>
              <a:t>Execute the Map() function on data.</a:t>
            </a:r>
            <a:endParaRPr sz="2400">
              <a:solidFill>
                <a:schemeClr val="dk1"/>
              </a:solidFill>
            </a:endParaRPr>
          </a:p>
          <a:p>
            <a:pPr marL="0" marR="0" lvl="0" indent="0" algn="l" rtl="0">
              <a:spcBef>
                <a:spcPts val="0"/>
              </a:spcBef>
              <a:spcAft>
                <a:spcPts val="0"/>
              </a:spcAft>
              <a:buNone/>
            </a:pPr>
            <a:endParaRPr sz="2400">
              <a:solidFill>
                <a:schemeClr val="dk1"/>
              </a:solidFill>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rPr>
              <a:t>Execute on each node.</a:t>
            </a:r>
            <a:endParaRPr sz="2400">
              <a:solidFill>
                <a:schemeClr val="dk1"/>
              </a:solidFill>
            </a:endParaRPr>
          </a:p>
          <a:p>
            <a:pPr marL="0" marR="0" lvl="0" indent="0" algn="l" rtl="0">
              <a:spcBef>
                <a:spcPts val="0"/>
              </a:spcBef>
              <a:spcAft>
                <a:spcPts val="0"/>
              </a:spcAft>
              <a:buNone/>
            </a:pPr>
            <a:endParaRPr sz="2400">
              <a:solidFill>
                <a:schemeClr val="dk1"/>
              </a:solidFill>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rPr>
              <a:t>Output &lt;key, value&gt; pairs on each node.</a:t>
            </a:r>
            <a:endParaRPr sz="2400">
              <a:solidFill>
                <a:schemeClr val="dk1"/>
              </a:solidFill>
            </a:endParaRPr>
          </a:p>
          <a:p>
            <a:pPr marL="0" marR="0" lvl="0" indent="0" algn="l" rtl="0">
              <a:spcBef>
                <a:spcPts val="0"/>
              </a:spcBef>
              <a:spcAft>
                <a:spcPts val="0"/>
              </a:spcAft>
              <a:buNone/>
            </a:pPr>
            <a:endParaRPr sz="2400">
              <a:solidFill>
                <a:schemeClr val="dk1"/>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The Reduce part of MapReduce</a:t>
            </a:r>
            <a:endParaRPr sz="2400" b="1" i="0" u="none" strike="noStrike" cap="none">
              <a:solidFill>
                <a:schemeClr val="dk1"/>
              </a:solidFill>
              <a:latin typeface="Arial"/>
              <a:ea typeface="Arial"/>
              <a:cs typeface="Arial"/>
              <a:sym typeface="Arial"/>
            </a:endParaRPr>
          </a:p>
        </p:txBody>
      </p:sp>
      <p:sp>
        <p:nvSpPr>
          <p:cNvPr id="319" name="Shape 319"/>
          <p:cNvSpPr txBox="1"/>
          <p:nvPr/>
        </p:nvSpPr>
        <p:spPr>
          <a:xfrm>
            <a:off x="1688050" y="1255575"/>
            <a:ext cx="8947200" cy="3733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2400">
              <a:solidFill>
                <a:schemeClr val="dk1"/>
              </a:solidFill>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rPr>
              <a:t>Execute the Reduce() function on data.</a:t>
            </a:r>
            <a:endParaRPr sz="2400">
              <a:solidFill>
                <a:schemeClr val="dk1"/>
              </a:solidFill>
            </a:endParaRPr>
          </a:p>
          <a:p>
            <a:pPr marL="0" marR="0" lvl="0" indent="0" algn="l" rtl="0">
              <a:spcBef>
                <a:spcPts val="0"/>
              </a:spcBef>
              <a:spcAft>
                <a:spcPts val="0"/>
              </a:spcAft>
              <a:buNone/>
            </a:pPr>
            <a:endParaRPr sz="2400">
              <a:solidFill>
                <a:schemeClr val="dk1"/>
              </a:solidFill>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rPr>
              <a:t>Execute on some node.</a:t>
            </a:r>
            <a:endParaRPr sz="2400">
              <a:solidFill>
                <a:schemeClr val="dk1"/>
              </a:solidFill>
            </a:endParaRPr>
          </a:p>
          <a:p>
            <a:pPr marL="0" marR="0" lvl="0" indent="0" algn="l" rtl="0">
              <a:spcBef>
                <a:spcPts val="0"/>
              </a:spcBef>
              <a:spcAft>
                <a:spcPts val="0"/>
              </a:spcAft>
              <a:buNone/>
            </a:pPr>
            <a:endParaRPr sz="2400">
              <a:solidFill>
                <a:schemeClr val="dk1"/>
              </a:solidFill>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rPr>
              <a:t>Aggregate sets of &lt;key, value&gt; pairs on some nodes.</a:t>
            </a:r>
            <a:endParaRPr sz="2400">
              <a:solidFill>
                <a:schemeClr val="dk1"/>
              </a:solidFill>
            </a:endParaRPr>
          </a:p>
          <a:p>
            <a:pPr marL="0" marR="0" lvl="0" indent="0" algn="l" rtl="0">
              <a:spcBef>
                <a:spcPts val="0"/>
              </a:spcBef>
              <a:spcAft>
                <a:spcPts val="0"/>
              </a:spcAft>
              <a:buNone/>
            </a:pPr>
            <a:endParaRPr sz="2400">
              <a:solidFill>
                <a:schemeClr val="dk1"/>
              </a:solidFill>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rPr>
              <a:t>Output a combined list.</a:t>
            </a:r>
            <a:endParaRPr sz="2400">
              <a:solidFill>
                <a:schemeClr val="dk1"/>
              </a:solidFill>
            </a:endParaRPr>
          </a:p>
          <a:p>
            <a:pPr marL="0" marR="0" lvl="0" indent="0" algn="l" rtl="0">
              <a:spcBef>
                <a:spcPts val="0"/>
              </a:spcBef>
              <a:spcAft>
                <a:spcPts val="0"/>
              </a:spcAft>
              <a:buNone/>
            </a:pPr>
            <a:endParaRPr sz="2400">
              <a:solidFill>
                <a:schemeClr val="dk1"/>
              </a:solidFill>
            </a:endParaRPr>
          </a:p>
          <a:p>
            <a:pPr marL="0" marR="0" lvl="0" indent="0" algn="l" rtl="0">
              <a:spcBef>
                <a:spcPts val="0"/>
              </a:spcBef>
              <a:spcAft>
                <a:spcPts val="0"/>
              </a:spcAft>
              <a:buNone/>
            </a:pPr>
            <a:endParaRPr sz="2400">
              <a:solidFill>
                <a:schemeClr val="dk1"/>
              </a:solidFill>
            </a:endParaRPr>
          </a:p>
          <a:p>
            <a:pPr marL="0" marR="0" lvl="0" indent="0" algn="l" rtl="0">
              <a:spcBef>
                <a:spcPts val="0"/>
              </a:spcBef>
              <a:spcAft>
                <a:spcPts val="0"/>
              </a:spcAft>
              <a:buNone/>
            </a:pPr>
            <a:endParaRPr sz="2400">
              <a:solidFill>
                <a:schemeClr val="dk1"/>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Classic Word Count Example</a:t>
            </a:r>
            <a:endParaRPr sz="2400" b="1" i="0" u="none" strike="noStrike" cap="none">
              <a:solidFill>
                <a:schemeClr val="dk1"/>
              </a:solidFill>
              <a:latin typeface="Arial"/>
              <a:ea typeface="Arial"/>
              <a:cs typeface="Arial"/>
              <a:sym typeface="Arial"/>
            </a:endParaRPr>
          </a:p>
        </p:txBody>
      </p:sp>
      <p:sp>
        <p:nvSpPr>
          <p:cNvPr id="326" name="Shape 326"/>
          <p:cNvSpPr txBox="1"/>
          <p:nvPr/>
        </p:nvSpPr>
        <p:spPr>
          <a:xfrm>
            <a:off x="1720850" y="923425"/>
            <a:ext cx="8947200" cy="3733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3200">
              <a:solidFill>
                <a:schemeClr val="dk1"/>
              </a:solidFill>
            </a:endParaRPr>
          </a:p>
          <a:p>
            <a:pPr marL="0" marR="0" lvl="0" indent="0" algn="l" rtl="0">
              <a:spcBef>
                <a:spcPts val="0"/>
              </a:spcBef>
              <a:spcAft>
                <a:spcPts val="0"/>
              </a:spcAft>
              <a:buNone/>
            </a:pPr>
            <a:endParaRPr sz="3200">
              <a:solidFill>
                <a:schemeClr val="dk1"/>
              </a:solidFill>
            </a:endParaRPr>
          </a:p>
          <a:p>
            <a:pPr marL="0" marR="0" lvl="0" indent="0" algn="l" rtl="0">
              <a:spcBef>
                <a:spcPts val="0"/>
              </a:spcBef>
              <a:spcAft>
                <a:spcPts val="0"/>
              </a:spcAft>
              <a:buNone/>
            </a:pPr>
            <a:endParaRPr sz="3200">
              <a:solidFill>
                <a:schemeClr val="dk1"/>
              </a:solidFill>
            </a:endParaRPr>
          </a:p>
          <a:p>
            <a:pPr marL="0" marR="0" lvl="0" indent="0" algn="l" rtl="0">
              <a:spcBef>
                <a:spcPts val="0"/>
              </a:spcBef>
              <a:spcAft>
                <a:spcPts val="0"/>
              </a:spcAft>
              <a:buNone/>
            </a:pPr>
            <a:endParaRPr sz="3200">
              <a:solidFill>
                <a:schemeClr val="dk1"/>
              </a:solidFill>
            </a:endParaRPr>
          </a:p>
        </p:txBody>
      </p:sp>
      <p:pic>
        <p:nvPicPr>
          <p:cNvPr id="327" name="Shape 327"/>
          <p:cNvPicPr preferRelativeResize="0"/>
          <p:nvPr/>
        </p:nvPicPr>
        <p:blipFill>
          <a:blip r:embed="rId3">
            <a:alphaModFix/>
          </a:blip>
          <a:stretch>
            <a:fillRect/>
          </a:stretch>
        </p:blipFill>
        <p:spPr>
          <a:xfrm>
            <a:off x="1674450" y="1405152"/>
            <a:ext cx="8558750" cy="4047675"/>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1096744" y="2910801"/>
            <a:ext cx="8229600" cy="8718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100"/>
              <a:buFont typeface="Arial"/>
              <a:buNone/>
            </a:pPr>
            <a:r>
              <a:rPr lang="en-US" sz="4100" b="1" i="0" u="none" strike="noStrike" cap="none">
                <a:solidFill>
                  <a:schemeClr val="lt1"/>
                </a:solidFill>
                <a:latin typeface="Arial"/>
                <a:ea typeface="Arial"/>
                <a:cs typeface="Arial"/>
                <a:sym typeface="Arial"/>
              </a:rPr>
              <a:t>Hadoop Distributed Filesystem</a:t>
            </a:r>
            <a:endParaRPr sz="4100" b="1" i="0" u="none" strike="noStrike" cap="none">
              <a:solidFill>
                <a:schemeClr val="lt1"/>
              </a:solidFill>
              <a:latin typeface="Arial"/>
              <a:ea typeface="Arial"/>
              <a:cs typeface="Arial"/>
              <a:sym typeface="Arial"/>
            </a:endParaRPr>
          </a:p>
        </p:txBody>
      </p:sp>
      <p:sp>
        <p:nvSpPr>
          <p:cNvPr id="333" name="Shape 333"/>
          <p:cNvSpPr txBox="1"/>
          <p:nvPr/>
        </p:nvSpPr>
        <p:spPr>
          <a:xfrm>
            <a:off x="1950892" y="3962401"/>
            <a:ext cx="2670436" cy="45338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950"/>
              <a:buFont typeface="Calibri"/>
              <a:buNone/>
            </a:pPr>
            <a:endParaRPr sz="1950">
              <a:solidFill>
                <a:schemeClr val="lt1"/>
              </a:solidFill>
              <a:latin typeface="Arial"/>
              <a:ea typeface="Arial"/>
              <a:cs typeface="Arial"/>
              <a:sym typeface="Aria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HDFS</a:t>
            </a:r>
            <a:endParaRPr sz="2400" b="1" i="0" u="none" strike="noStrike" cap="none">
              <a:solidFill>
                <a:schemeClr val="dk1"/>
              </a:solidFill>
              <a:latin typeface="Arial"/>
              <a:ea typeface="Arial"/>
              <a:cs typeface="Arial"/>
              <a:sym typeface="Arial"/>
            </a:endParaRPr>
          </a:p>
        </p:txBody>
      </p:sp>
      <p:sp>
        <p:nvSpPr>
          <p:cNvPr id="340" name="Shape 340"/>
          <p:cNvSpPr txBox="1"/>
          <p:nvPr/>
        </p:nvSpPr>
        <p:spPr>
          <a:xfrm>
            <a:off x="1070225" y="958600"/>
            <a:ext cx="8947200" cy="3733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800" dirty="0">
              <a:solidFill>
                <a:schemeClr val="dk1"/>
              </a:solidFill>
            </a:endParaRPr>
          </a:p>
          <a:p>
            <a:pPr marL="457200" marR="0" lvl="0" indent="-342900" algn="l" rtl="0">
              <a:spcBef>
                <a:spcPts val="0"/>
              </a:spcBef>
              <a:spcAft>
                <a:spcPts val="0"/>
              </a:spcAft>
              <a:buClr>
                <a:schemeClr val="dk1"/>
              </a:buClr>
              <a:buSzPts val="1800"/>
              <a:buChar char="●"/>
            </a:pPr>
            <a:r>
              <a:rPr lang="en-US" sz="1800" dirty="0">
                <a:solidFill>
                  <a:schemeClr val="dk1"/>
                </a:solidFill>
              </a:rPr>
              <a:t>Partitioned large datasets</a:t>
            </a:r>
            <a:endParaRPr sz="1800" dirty="0">
              <a:solidFill>
                <a:schemeClr val="dk1"/>
              </a:solidFill>
            </a:endParaRPr>
          </a:p>
          <a:p>
            <a:pPr marL="0" marR="0" lvl="0" indent="0" algn="l" rtl="0">
              <a:spcBef>
                <a:spcPts val="0"/>
              </a:spcBef>
              <a:spcAft>
                <a:spcPts val="0"/>
              </a:spcAft>
              <a:buNone/>
            </a:pPr>
            <a:endParaRPr sz="1800" dirty="0">
              <a:solidFill>
                <a:schemeClr val="dk1"/>
              </a:solidFill>
            </a:endParaRPr>
          </a:p>
          <a:p>
            <a:pPr marL="457200" marR="0" lvl="0" indent="-342900" algn="l" rtl="0">
              <a:spcBef>
                <a:spcPts val="0"/>
              </a:spcBef>
              <a:spcAft>
                <a:spcPts val="0"/>
              </a:spcAft>
              <a:buClr>
                <a:schemeClr val="dk1"/>
              </a:buClr>
              <a:buSzPts val="1800"/>
              <a:buChar char="●"/>
            </a:pPr>
            <a:r>
              <a:rPr lang="en-US" sz="1800" dirty="0">
                <a:solidFill>
                  <a:schemeClr val="dk1"/>
                </a:solidFill>
              </a:rPr>
              <a:t>Store files across a network of machines.</a:t>
            </a:r>
            <a:endParaRPr sz="1800" dirty="0">
              <a:solidFill>
                <a:schemeClr val="dk1"/>
              </a:solidFill>
            </a:endParaRPr>
          </a:p>
          <a:p>
            <a:pPr marL="0" marR="0" lvl="0" indent="0" algn="l" rtl="0">
              <a:spcBef>
                <a:spcPts val="0"/>
              </a:spcBef>
              <a:spcAft>
                <a:spcPts val="0"/>
              </a:spcAft>
              <a:buNone/>
            </a:pPr>
            <a:endParaRPr sz="1800" dirty="0">
              <a:solidFill>
                <a:schemeClr val="dk1"/>
              </a:solidFill>
            </a:endParaRPr>
          </a:p>
          <a:p>
            <a:pPr marL="457200" marR="0" lvl="0" indent="-342900" algn="l" rtl="0">
              <a:spcBef>
                <a:spcPts val="0"/>
              </a:spcBef>
              <a:spcAft>
                <a:spcPts val="0"/>
              </a:spcAft>
              <a:buClr>
                <a:schemeClr val="dk1"/>
              </a:buClr>
              <a:buSzPts val="1800"/>
              <a:buChar char="●"/>
            </a:pPr>
            <a:r>
              <a:rPr lang="en-US" sz="1800" dirty="0">
                <a:solidFill>
                  <a:schemeClr val="dk1"/>
                </a:solidFill>
              </a:rPr>
              <a:t>Evolved from the GFS or Google File system</a:t>
            </a:r>
            <a:endParaRPr sz="1800" dirty="0">
              <a:solidFill>
                <a:schemeClr val="dk1"/>
              </a:solidFill>
            </a:endParaRPr>
          </a:p>
          <a:p>
            <a:pPr marL="0" marR="0" lvl="0" indent="0" algn="l" rtl="0">
              <a:spcBef>
                <a:spcPts val="0"/>
              </a:spcBef>
              <a:spcAft>
                <a:spcPts val="0"/>
              </a:spcAft>
              <a:buNone/>
            </a:pPr>
            <a:endParaRPr sz="1800" dirty="0">
              <a:solidFill>
                <a:schemeClr val="dk1"/>
              </a:solidFill>
            </a:endParaRPr>
          </a:p>
          <a:p>
            <a:pPr marL="457200" marR="0" lvl="0" indent="-342900" algn="l" rtl="0">
              <a:spcBef>
                <a:spcPts val="0"/>
              </a:spcBef>
              <a:spcAft>
                <a:spcPts val="0"/>
              </a:spcAft>
              <a:buClr>
                <a:schemeClr val="dk1"/>
              </a:buClr>
              <a:buSzPts val="1800"/>
              <a:buChar char="●"/>
            </a:pPr>
            <a:r>
              <a:rPr lang="en-US" sz="1800" dirty="0">
                <a:solidFill>
                  <a:schemeClr val="dk1"/>
                </a:solidFill>
              </a:rPr>
              <a:t>Pros</a:t>
            </a:r>
            <a:endParaRPr sz="1800" dirty="0">
              <a:solidFill>
                <a:schemeClr val="dk1"/>
              </a:solidFill>
            </a:endParaRPr>
          </a:p>
          <a:p>
            <a:pPr marL="914400" marR="0" lvl="1" indent="-342900" algn="l" rtl="0">
              <a:spcBef>
                <a:spcPts val="0"/>
              </a:spcBef>
              <a:spcAft>
                <a:spcPts val="0"/>
              </a:spcAft>
              <a:buClr>
                <a:schemeClr val="dk1"/>
              </a:buClr>
              <a:buSzPts val="1800"/>
              <a:buChar char="○"/>
            </a:pPr>
            <a:r>
              <a:rPr lang="en-US" sz="1800" dirty="0">
                <a:solidFill>
                  <a:schemeClr val="dk1"/>
                </a:solidFill>
              </a:rPr>
              <a:t>Handles Terabytes of data</a:t>
            </a:r>
            <a:endParaRPr sz="1800" dirty="0">
              <a:solidFill>
                <a:schemeClr val="dk1"/>
              </a:solidFill>
            </a:endParaRPr>
          </a:p>
          <a:p>
            <a:pPr marL="914400" marR="0" lvl="1" indent="-342900" algn="l" rtl="0">
              <a:spcBef>
                <a:spcPts val="0"/>
              </a:spcBef>
              <a:spcAft>
                <a:spcPts val="0"/>
              </a:spcAft>
              <a:buClr>
                <a:schemeClr val="dk1"/>
              </a:buClr>
              <a:buSzPts val="1800"/>
              <a:buChar char="○"/>
            </a:pPr>
            <a:r>
              <a:rPr lang="en-US" sz="1800" dirty="0">
                <a:solidFill>
                  <a:schemeClr val="dk1"/>
                </a:solidFill>
              </a:rPr>
              <a:t>Write once - read many times</a:t>
            </a:r>
            <a:endParaRPr sz="1800" dirty="0">
              <a:solidFill>
                <a:schemeClr val="dk1"/>
              </a:solidFill>
            </a:endParaRPr>
          </a:p>
          <a:p>
            <a:pPr marL="914400" marR="0" lvl="1" indent="-342900" algn="l" rtl="0">
              <a:spcBef>
                <a:spcPts val="0"/>
              </a:spcBef>
              <a:spcAft>
                <a:spcPts val="0"/>
              </a:spcAft>
              <a:buClr>
                <a:schemeClr val="dk1"/>
              </a:buClr>
              <a:buSzPts val="1800"/>
              <a:buChar char="○"/>
            </a:pPr>
            <a:r>
              <a:rPr lang="en-US" sz="1800" dirty="0">
                <a:solidFill>
                  <a:schemeClr val="dk1"/>
                </a:solidFill>
              </a:rPr>
              <a:t>Uses Commodity hardware</a:t>
            </a:r>
          </a:p>
          <a:p>
            <a:pPr marL="571500" marR="0" lvl="1" algn="l" rtl="0">
              <a:spcBef>
                <a:spcPts val="0"/>
              </a:spcBef>
              <a:spcAft>
                <a:spcPts val="0"/>
              </a:spcAft>
              <a:buClr>
                <a:schemeClr val="dk1"/>
              </a:buClr>
              <a:buSzPts val="1800"/>
            </a:pPr>
            <a:endParaRPr sz="1800" dirty="0">
              <a:solidFill>
                <a:schemeClr val="dk1"/>
              </a:solidFill>
            </a:endParaRPr>
          </a:p>
          <a:p>
            <a:pPr marL="457200" marR="0" lvl="0" indent="-342900" algn="l" rtl="0">
              <a:spcBef>
                <a:spcPts val="0"/>
              </a:spcBef>
              <a:spcAft>
                <a:spcPts val="0"/>
              </a:spcAft>
              <a:buClr>
                <a:schemeClr val="dk1"/>
              </a:buClr>
              <a:buSzPts val="1800"/>
              <a:buChar char="●"/>
            </a:pPr>
            <a:r>
              <a:rPr lang="en-US" sz="1800" dirty="0">
                <a:solidFill>
                  <a:schemeClr val="dk1"/>
                </a:solidFill>
              </a:rPr>
              <a:t>Cons</a:t>
            </a:r>
            <a:endParaRPr sz="1800" dirty="0">
              <a:solidFill>
                <a:schemeClr val="dk1"/>
              </a:solidFill>
            </a:endParaRPr>
          </a:p>
          <a:p>
            <a:pPr marL="914400" marR="0" lvl="1" indent="-342900" algn="l" rtl="0">
              <a:spcBef>
                <a:spcPts val="0"/>
              </a:spcBef>
              <a:spcAft>
                <a:spcPts val="0"/>
              </a:spcAft>
              <a:buClr>
                <a:schemeClr val="dk1"/>
              </a:buClr>
              <a:buSzPts val="1800"/>
              <a:buChar char="○"/>
            </a:pPr>
            <a:r>
              <a:rPr lang="en-US" sz="1800" dirty="0">
                <a:solidFill>
                  <a:schemeClr val="dk1"/>
                </a:solidFill>
              </a:rPr>
              <a:t>Not good to low latency access</a:t>
            </a:r>
            <a:endParaRPr sz="1800" dirty="0">
              <a:solidFill>
                <a:schemeClr val="dk1"/>
              </a:solidFill>
            </a:endParaRPr>
          </a:p>
          <a:p>
            <a:pPr marL="914400" marR="0" lvl="1" indent="-342900" algn="l" rtl="0">
              <a:spcBef>
                <a:spcPts val="0"/>
              </a:spcBef>
              <a:spcAft>
                <a:spcPts val="0"/>
              </a:spcAft>
              <a:buClr>
                <a:schemeClr val="dk1"/>
              </a:buClr>
              <a:buSzPts val="1800"/>
              <a:buChar char="○"/>
            </a:pPr>
            <a:r>
              <a:rPr lang="en-US" sz="1800" dirty="0">
                <a:solidFill>
                  <a:schemeClr val="dk1"/>
                </a:solidFill>
              </a:rPr>
              <a:t>Bad for lots of small files</a:t>
            </a:r>
            <a:endParaRPr sz="1800" dirty="0">
              <a:solidFill>
                <a:schemeClr val="dk1"/>
              </a:solidFill>
            </a:endParaRPr>
          </a:p>
          <a:p>
            <a:pPr marL="914400" marR="0" lvl="1" indent="-342900" algn="l" rtl="0">
              <a:spcBef>
                <a:spcPts val="0"/>
              </a:spcBef>
              <a:spcAft>
                <a:spcPts val="0"/>
              </a:spcAft>
              <a:buClr>
                <a:schemeClr val="dk1"/>
              </a:buClr>
              <a:buSzPts val="1800"/>
              <a:buChar char="○"/>
            </a:pPr>
            <a:r>
              <a:rPr lang="en-US" sz="1800" dirty="0">
                <a:solidFill>
                  <a:schemeClr val="dk1"/>
                </a:solidFill>
              </a:rPr>
              <a:t>Not for multiple writers</a:t>
            </a:r>
            <a:endParaRPr sz="1800" dirty="0">
              <a:solidFill>
                <a:schemeClr val="dk1"/>
              </a:solidFill>
            </a:endParaRPr>
          </a:p>
          <a:p>
            <a:pPr marL="0" marR="0" lvl="0" indent="0" algn="l" rtl="0">
              <a:spcBef>
                <a:spcPts val="0"/>
              </a:spcBef>
              <a:spcAft>
                <a:spcPts val="0"/>
              </a:spcAft>
              <a:buNone/>
            </a:pPr>
            <a:endParaRPr sz="1800" dirty="0">
              <a:solidFill>
                <a:schemeClr val="dk1"/>
              </a:solidFill>
            </a:endParaRPr>
          </a:p>
        </p:txBody>
      </p:sp>
      <p:pic>
        <p:nvPicPr>
          <p:cNvPr id="341" name="Shape 341"/>
          <p:cNvPicPr preferRelativeResize="0"/>
          <p:nvPr/>
        </p:nvPicPr>
        <p:blipFill>
          <a:blip r:embed="rId3">
            <a:alphaModFix/>
          </a:blip>
          <a:stretch>
            <a:fillRect/>
          </a:stretch>
        </p:blipFill>
        <p:spPr>
          <a:xfrm>
            <a:off x="6781800" y="2132250"/>
            <a:ext cx="5204775" cy="1608750"/>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06400" y="0"/>
            <a:ext cx="7293900" cy="654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Big Data</a:t>
            </a:r>
            <a:endParaRPr/>
          </a:p>
        </p:txBody>
      </p:sp>
      <p:sp>
        <p:nvSpPr>
          <p:cNvPr id="218" name="Shape 218"/>
          <p:cNvSpPr txBox="1"/>
          <p:nvPr/>
        </p:nvSpPr>
        <p:spPr>
          <a:xfrm>
            <a:off x="1624800" y="3102000"/>
            <a:ext cx="8942400" cy="654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3600" i="1"/>
              <a:t>What is Big Data?</a:t>
            </a:r>
            <a:endParaRPr sz="3600" i="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Node</a:t>
            </a:r>
            <a:endParaRPr sz="2400" b="1" i="0" u="none" strike="noStrike" cap="none">
              <a:solidFill>
                <a:schemeClr val="dk1"/>
              </a:solidFill>
              <a:latin typeface="Arial"/>
              <a:ea typeface="Arial"/>
              <a:cs typeface="Arial"/>
              <a:sym typeface="Arial"/>
            </a:endParaRPr>
          </a:p>
        </p:txBody>
      </p:sp>
      <p:sp>
        <p:nvSpPr>
          <p:cNvPr id="348" name="Shape 348"/>
          <p:cNvSpPr txBox="1"/>
          <p:nvPr/>
        </p:nvSpPr>
        <p:spPr>
          <a:xfrm>
            <a:off x="620550" y="1288850"/>
            <a:ext cx="3277800" cy="2148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Client will request data through the name node. </a:t>
            </a:r>
            <a:endParaRPr sz="1800"/>
          </a:p>
          <a:p>
            <a:pPr marL="0" lvl="0" indent="0">
              <a:spcBef>
                <a:spcPts val="0"/>
              </a:spcBef>
              <a:spcAft>
                <a:spcPts val="0"/>
              </a:spcAft>
              <a:buNone/>
            </a:pPr>
            <a:endParaRPr sz="1800"/>
          </a:p>
          <a:p>
            <a:pPr marL="0" lvl="0" indent="0">
              <a:spcBef>
                <a:spcPts val="0"/>
              </a:spcBef>
              <a:spcAft>
                <a:spcPts val="0"/>
              </a:spcAft>
              <a:buNone/>
            </a:pPr>
            <a:r>
              <a:rPr lang="en-US" sz="1800"/>
              <a:t>The name node will then locate that data across it’s data node.</a:t>
            </a:r>
            <a:endParaRPr sz="1800"/>
          </a:p>
          <a:p>
            <a:pPr marL="0" lvl="0" indent="0">
              <a:spcBef>
                <a:spcPts val="0"/>
              </a:spcBef>
              <a:spcAft>
                <a:spcPts val="0"/>
              </a:spcAft>
              <a:buNone/>
            </a:pPr>
            <a:endParaRPr sz="1800"/>
          </a:p>
          <a:p>
            <a:pPr marL="0" lvl="0" indent="0">
              <a:spcBef>
                <a:spcPts val="0"/>
              </a:spcBef>
              <a:spcAft>
                <a:spcPts val="0"/>
              </a:spcAft>
              <a:buNone/>
            </a:pPr>
            <a:r>
              <a:rPr lang="en-US" sz="1800"/>
              <a:t>Then return data back to the client. </a:t>
            </a:r>
            <a:endParaRPr sz="1800"/>
          </a:p>
        </p:txBody>
      </p:sp>
      <p:pic>
        <p:nvPicPr>
          <p:cNvPr id="349" name="Shape 349"/>
          <p:cNvPicPr preferRelativeResize="0"/>
          <p:nvPr/>
        </p:nvPicPr>
        <p:blipFill>
          <a:blip r:embed="rId3">
            <a:alphaModFix/>
          </a:blip>
          <a:stretch>
            <a:fillRect/>
          </a:stretch>
        </p:blipFill>
        <p:spPr>
          <a:xfrm>
            <a:off x="4105525" y="1173425"/>
            <a:ext cx="7086600" cy="3810000"/>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671741" y="2782012"/>
            <a:ext cx="8229600" cy="871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100"/>
              <a:buFont typeface="Arial"/>
              <a:buNone/>
            </a:pPr>
            <a:r>
              <a:rPr lang="en-US" sz="4100" b="1" i="0" u="none" strike="noStrike" cap="none">
                <a:solidFill>
                  <a:schemeClr val="lt1"/>
                </a:solidFill>
                <a:latin typeface="Arial"/>
                <a:ea typeface="Arial"/>
                <a:cs typeface="Arial"/>
                <a:sym typeface="Arial"/>
              </a:rPr>
              <a:t>Yet Another Resource Manager</a:t>
            </a:r>
            <a:endParaRPr sz="4100" b="1" i="0" u="none" strike="noStrike" cap="none">
              <a:solidFill>
                <a:schemeClr val="lt1"/>
              </a:solidFill>
              <a:latin typeface="Arial"/>
              <a:ea typeface="Arial"/>
              <a:cs typeface="Arial"/>
              <a:sym typeface="Arial"/>
            </a:endParaRPr>
          </a:p>
        </p:txBody>
      </p:sp>
      <p:sp>
        <p:nvSpPr>
          <p:cNvPr id="355" name="Shape 355"/>
          <p:cNvSpPr txBox="1"/>
          <p:nvPr/>
        </p:nvSpPr>
        <p:spPr>
          <a:xfrm>
            <a:off x="1950892" y="3962401"/>
            <a:ext cx="2670300" cy="4533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950"/>
              <a:buFont typeface="Calibri"/>
              <a:buNone/>
            </a:pPr>
            <a:endParaRPr sz="1950">
              <a:solidFill>
                <a:schemeClr val="lt1"/>
              </a:solidFill>
              <a:latin typeface="Arial"/>
              <a:ea typeface="Arial"/>
              <a:cs typeface="Arial"/>
              <a:sym typeface="Arial"/>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YARN Overview</a:t>
            </a:r>
            <a:endParaRPr sz="2400" b="1" i="0" u="none" strike="noStrike" cap="none">
              <a:solidFill>
                <a:schemeClr val="dk1"/>
              </a:solidFill>
              <a:latin typeface="Arial"/>
              <a:ea typeface="Arial"/>
              <a:cs typeface="Arial"/>
              <a:sym typeface="Arial"/>
            </a:endParaRPr>
          </a:p>
        </p:txBody>
      </p:sp>
      <p:sp>
        <p:nvSpPr>
          <p:cNvPr id="362" name="Shape 362"/>
          <p:cNvSpPr txBox="1"/>
          <p:nvPr/>
        </p:nvSpPr>
        <p:spPr>
          <a:xfrm>
            <a:off x="620550" y="1288850"/>
            <a:ext cx="3277800" cy="2148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Apache Hadoop YARN (Yet Another Resource Negotiator) is a cluster management technology. </a:t>
            </a:r>
            <a:endParaRPr sz="1800"/>
          </a:p>
          <a:p>
            <a:pPr marL="0" lvl="0" indent="0">
              <a:spcBef>
                <a:spcPts val="0"/>
              </a:spcBef>
              <a:spcAft>
                <a:spcPts val="0"/>
              </a:spcAft>
              <a:buNone/>
            </a:pPr>
            <a:endParaRPr sz="1800"/>
          </a:p>
          <a:p>
            <a:pPr marL="0" lvl="0" indent="0" rtl="0">
              <a:spcBef>
                <a:spcPts val="0"/>
              </a:spcBef>
              <a:spcAft>
                <a:spcPts val="0"/>
              </a:spcAft>
              <a:buNone/>
            </a:pPr>
            <a:r>
              <a:rPr lang="en-US" sz="1800"/>
              <a:t>YARN is one of the key features in the second-generation Hadoop 2 version of the Apache Software Foundation's open source distributed processing framework.</a:t>
            </a:r>
            <a:endParaRPr sz="1800"/>
          </a:p>
        </p:txBody>
      </p:sp>
      <p:pic>
        <p:nvPicPr>
          <p:cNvPr id="363" name="Shape 363"/>
          <p:cNvPicPr preferRelativeResize="0"/>
          <p:nvPr/>
        </p:nvPicPr>
        <p:blipFill>
          <a:blip r:embed="rId3">
            <a:alphaModFix/>
          </a:blip>
          <a:stretch>
            <a:fillRect/>
          </a:stretch>
        </p:blipFill>
        <p:spPr>
          <a:xfrm>
            <a:off x="4827325" y="1692375"/>
            <a:ext cx="6305550" cy="2933700"/>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671741" y="2782012"/>
            <a:ext cx="8229600" cy="8718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100"/>
              <a:buFont typeface="Arial"/>
              <a:buNone/>
            </a:pPr>
            <a:r>
              <a:rPr lang="en-US" sz="4100" b="1" i="0" u="none" strike="noStrike" cap="none">
                <a:solidFill>
                  <a:schemeClr val="lt1"/>
                </a:solidFill>
                <a:latin typeface="Arial"/>
                <a:ea typeface="Arial"/>
                <a:cs typeface="Arial"/>
                <a:sym typeface="Arial"/>
              </a:rPr>
              <a:t>MRjob</a:t>
            </a:r>
            <a:endParaRPr sz="4100" b="1" i="0" u="none" strike="noStrike" cap="none">
              <a:solidFill>
                <a:schemeClr val="lt1"/>
              </a:solidFill>
              <a:latin typeface="Arial"/>
              <a:ea typeface="Arial"/>
              <a:cs typeface="Arial"/>
              <a:sym typeface="Arial"/>
            </a:endParaRPr>
          </a:p>
        </p:txBody>
      </p:sp>
      <p:sp>
        <p:nvSpPr>
          <p:cNvPr id="369" name="Shape 369"/>
          <p:cNvSpPr txBox="1"/>
          <p:nvPr/>
        </p:nvSpPr>
        <p:spPr>
          <a:xfrm>
            <a:off x="1950892" y="3962401"/>
            <a:ext cx="2670436" cy="45338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950"/>
              <a:buFont typeface="Calibri"/>
              <a:buNone/>
            </a:pPr>
            <a:endParaRPr sz="1950">
              <a:solidFill>
                <a:schemeClr val="lt1"/>
              </a:solidFill>
              <a:latin typeface="Arial"/>
              <a:ea typeface="Arial"/>
              <a:cs typeface="Arial"/>
              <a:sym typeface="Arial"/>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1828800" y="0"/>
            <a:ext cx="7620000" cy="65385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What is </a:t>
            </a:r>
            <a:r>
              <a:rPr lang="en-US" sz="2400" b="1" i="0" u="none" strike="noStrike" cap="none">
                <a:solidFill>
                  <a:schemeClr val="dk1"/>
                </a:solidFill>
                <a:latin typeface="Arial"/>
                <a:ea typeface="Arial"/>
                <a:cs typeface="Arial"/>
                <a:sym typeface="Arial"/>
              </a:rPr>
              <a:t>MRjob?</a:t>
            </a:r>
            <a:endParaRPr sz="2400" b="1" i="0" u="none" strike="noStrike" cap="none">
              <a:solidFill>
                <a:schemeClr val="dk1"/>
              </a:solidFill>
              <a:latin typeface="Arial"/>
              <a:ea typeface="Arial"/>
              <a:cs typeface="Arial"/>
              <a:sym typeface="Arial"/>
            </a:endParaRPr>
          </a:p>
        </p:txBody>
      </p:sp>
      <p:sp>
        <p:nvSpPr>
          <p:cNvPr id="376" name="Shape 376"/>
          <p:cNvSpPr txBox="1"/>
          <p:nvPr/>
        </p:nvSpPr>
        <p:spPr>
          <a:xfrm>
            <a:off x="1720850" y="881650"/>
            <a:ext cx="8947200" cy="3733800"/>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3200"/>
              <a:buFont typeface="Arial"/>
              <a:buNone/>
            </a:pPr>
            <a:endParaRPr sz="2400">
              <a:solidFill>
                <a:schemeClr val="dk1"/>
              </a:solidFill>
              <a:latin typeface="Arial"/>
              <a:ea typeface="Arial"/>
              <a:cs typeface="Arial"/>
              <a:sym typeface="Arial"/>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MRjob is a Python library built by Yelp.</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lets you write MapReduce jobs in Python and run them on different platforms.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lets you stay in Python land while making it easier to process and analyze big data.</a:t>
            </a:r>
            <a:endParaRPr sz="2400"/>
          </a:p>
        </p:txBody>
      </p:sp>
      <p:pic>
        <p:nvPicPr>
          <p:cNvPr id="377" name="Shape 377"/>
          <p:cNvPicPr preferRelativeResize="0"/>
          <p:nvPr/>
        </p:nvPicPr>
        <p:blipFill>
          <a:blip r:embed="rId3">
            <a:alphaModFix/>
          </a:blip>
          <a:stretch>
            <a:fillRect/>
          </a:stretch>
        </p:blipFill>
        <p:spPr>
          <a:xfrm>
            <a:off x="6244350" y="3904525"/>
            <a:ext cx="2374694" cy="1937750"/>
          </a:xfrm>
          <a:prstGeom prst="rect">
            <a:avLst/>
          </a:prstGeom>
          <a:noFill/>
          <a:ln>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1828800" y="0"/>
            <a:ext cx="7620000" cy="65385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What will we use </a:t>
            </a:r>
            <a:r>
              <a:rPr lang="en-US"/>
              <a:t>MR</a:t>
            </a:r>
            <a:r>
              <a:rPr lang="en-US" sz="2400" b="1" i="0" u="none" strike="noStrike" cap="none">
                <a:solidFill>
                  <a:schemeClr val="dk1"/>
                </a:solidFill>
                <a:latin typeface="Arial"/>
                <a:ea typeface="Arial"/>
                <a:cs typeface="Arial"/>
                <a:sym typeface="Arial"/>
              </a:rPr>
              <a:t>job for?</a:t>
            </a:r>
            <a:endParaRPr sz="2400" b="1" i="0" u="none" strike="noStrike" cap="none">
              <a:solidFill>
                <a:schemeClr val="dk1"/>
              </a:solidFill>
              <a:latin typeface="Arial"/>
              <a:ea typeface="Arial"/>
              <a:cs typeface="Arial"/>
              <a:sym typeface="Arial"/>
            </a:endParaRPr>
          </a:p>
        </p:txBody>
      </p:sp>
      <p:sp>
        <p:nvSpPr>
          <p:cNvPr id="384" name="Shape 384"/>
          <p:cNvSpPr txBox="1"/>
          <p:nvPr/>
        </p:nvSpPr>
        <p:spPr>
          <a:xfrm>
            <a:off x="1720850" y="934925"/>
            <a:ext cx="8947200" cy="3733800"/>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3200"/>
              <a:buFont typeface="Arial"/>
              <a:buNone/>
            </a:pPr>
            <a:endParaRPr sz="2400" dirty="0">
              <a:solidFill>
                <a:schemeClr val="dk1"/>
              </a:solidFill>
              <a:latin typeface="Arial"/>
              <a:ea typeface="Arial"/>
              <a:cs typeface="Arial"/>
              <a:sym typeface="Arial"/>
            </a:endParaRPr>
          </a:p>
          <a:p>
            <a:pPr marL="257175" marR="0" lvl="0" indent="-206375" algn="l" rtl="0">
              <a:spcBef>
                <a:spcPts val="64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Writing MapReduce jobs in pure Python.</a:t>
            </a:r>
            <a:endParaRPr sz="2400" dirty="0">
              <a:solidFill>
                <a:schemeClr val="dk1"/>
              </a:solidFill>
              <a:latin typeface="Calibri"/>
              <a:ea typeface="Calibri"/>
              <a:cs typeface="Calibri"/>
              <a:sym typeface="Calibri"/>
            </a:endParaRPr>
          </a:p>
          <a:p>
            <a:pPr marL="0" marR="0" lvl="0" indent="0" algn="l" rtl="0">
              <a:spcBef>
                <a:spcPts val="640"/>
              </a:spcBef>
              <a:spcAft>
                <a:spcPts val="0"/>
              </a:spcAft>
              <a:buNone/>
            </a:pPr>
            <a:endParaRPr sz="2400" dirty="0">
              <a:solidFill>
                <a:schemeClr val="dk1"/>
              </a:solidFill>
              <a:latin typeface="Calibri"/>
              <a:ea typeface="Calibri"/>
              <a:cs typeface="Calibri"/>
              <a:sym typeface="Calibri"/>
            </a:endParaRPr>
          </a:p>
          <a:p>
            <a:pPr marL="257175" marR="0" lvl="0" indent="-206375" algn="l" rtl="0">
              <a:spcBef>
                <a:spcPts val="64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Running jobs on our Hadoop cluster.</a:t>
            </a:r>
            <a:br>
              <a:rPr lang="en-US" sz="2400" dirty="0">
                <a:solidFill>
                  <a:schemeClr val="dk1"/>
                </a:solidFill>
                <a:latin typeface="Calibri"/>
                <a:ea typeface="Calibri"/>
                <a:cs typeface="Calibri"/>
                <a:sym typeface="Calibri"/>
              </a:rPr>
            </a:br>
            <a:endParaRPr sz="2400" dirty="0">
              <a:solidFill>
                <a:schemeClr val="dk1"/>
              </a:solidFill>
              <a:latin typeface="Arial"/>
              <a:ea typeface="Arial"/>
              <a:cs typeface="Arial"/>
              <a:sym typeface="Arial"/>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71741" y="2782012"/>
            <a:ext cx="8229600" cy="8718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100"/>
              <a:buFont typeface="Arial"/>
              <a:buNone/>
            </a:pPr>
            <a:r>
              <a:rPr lang="en-US"/>
              <a:t>MR</a:t>
            </a:r>
            <a:r>
              <a:rPr lang="en-US" sz="4100" b="1" i="0" u="none" strike="noStrike" cap="none">
                <a:solidFill>
                  <a:schemeClr val="lt1"/>
                </a:solidFill>
                <a:latin typeface="Arial"/>
                <a:ea typeface="Arial"/>
                <a:cs typeface="Arial"/>
                <a:sym typeface="Arial"/>
              </a:rPr>
              <a:t>job fundamentals</a:t>
            </a:r>
            <a:endParaRPr sz="4100" b="1" i="0" u="none" strike="noStrike" cap="none">
              <a:solidFill>
                <a:schemeClr val="lt1"/>
              </a:solidFill>
              <a:latin typeface="Arial"/>
              <a:ea typeface="Arial"/>
              <a:cs typeface="Arial"/>
              <a:sym typeface="Arial"/>
            </a:endParaRPr>
          </a:p>
        </p:txBody>
      </p:sp>
      <p:sp>
        <p:nvSpPr>
          <p:cNvPr id="390" name="Shape 390"/>
          <p:cNvSpPr txBox="1"/>
          <p:nvPr/>
        </p:nvSpPr>
        <p:spPr>
          <a:xfrm>
            <a:off x="1950892" y="3962401"/>
            <a:ext cx="2670436" cy="45338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950"/>
              <a:buFont typeface="Calibri"/>
              <a:buNone/>
            </a:pPr>
            <a:endParaRPr sz="1950">
              <a:solidFill>
                <a:schemeClr val="lt1"/>
              </a:solidFill>
              <a:latin typeface="Arial"/>
              <a:ea typeface="Arial"/>
              <a:cs typeface="Arial"/>
              <a:sym typeface="Arial"/>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1828800" y="0"/>
            <a:ext cx="7620000" cy="65385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What is a job?</a:t>
            </a:r>
            <a:endParaRPr sz="2400" b="1" i="0" u="none" strike="noStrike" cap="none">
              <a:solidFill>
                <a:schemeClr val="dk1"/>
              </a:solidFill>
              <a:latin typeface="Arial"/>
              <a:ea typeface="Arial"/>
              <a:cs typeface="Arial"/>
              <a:sym typeface="Arial"/>
            </a:endParaRPr>
          </a:p>
        </p:txBody>
      </p:sp>
      <p:sp>
        <p:nvSpPr>
          <p:cNvPr id="397" name="Shape 397"/>
          <p:cNvSpPr txBox="1"/>
          <p:nvPr/>
        </p:nvSpPr>
        <p:spPr>
          <a:xfrm>
            <a:off x="1622400" y="653854"/>
            <a:ext cx="8947200" cy="2133950"/>
          </a:xfrm>
          <a:prstGeom prst="rect">
            <a:avLst/>
          </a:prstGeom>
          <a:noFill/>
          <a:ln>
            <a:noFill/>
          </a:ln>
        </p:spPr>
        <p:txBody>
          <a:bodyPr spcFirstLastPara="1" wrap="square" lIns="91425" tIns="91425" rIns="91425" bIns="91425" anchor="ctr" anchorCtr="0">
            <a:noAutofit/>
          </a:bodyPr>
          <a:lstStyle/>
          <a:p>
            <a:pPr marL="342900" marR="0" lvl="0" indent="-342900" algn="l" rtl="0">
              <a:lnSpc>
                <a:spcPct val="200000"/>
              </a:lnSpc>
              <a:spcBef>
                <a:spcPts val="640"/>
              </a:spcBef>
              <a:spcAft>
                <a:spcPts val="0"/>
              </a:spcAft>
              <a:buClr>
                <a:schemeClr val="dk1"/>
              </a:buClr>
              <a:buSzPts val="3200"/>
              <a:buFont typeface="Arial" panose="020B0604020202020204" pitchFamily="34" charset="0"/>
              <a:buChar char="•"/>
            </a:pPr>
            <a:r>
              <a:rPr lang="en-US" sz="2400" dirty="0">
                <a:solidFill>
                  <a:schemeClr val="dk1"/>
                </a:solidFill>
                <a:latin typeface="Calibri"/>
                <a:cs typeface="Calibri"/>
                <a:sym typeface="Calibri"/>
              </a:rPr>
              <a:t>A job is defined by a class that inherits from </a:t>
            </a:r>
            <a:r>
              <a:rPr lang="en-US" sz="2400" dirty="0" err="1">
                <a:solidFill>
                  <a:schemeClr val="dk1"/>
                </a:solidFill>
                <a:latin typeface="Calibri"/>
                <a:cs typeface="Calibri"/>
                <a:sym typeface="Calibri"/>
              </a:rPr>
              <a:t>MRjob</a:t>
            </a:r>
            <a:r>
              <a:rPr lang="en-US" sz="2400" dirty="0">
                <a:solidFill>
                  <a:schemeClr val="dk1"/>
                </a:solidFill>
                <a:latin typeface="Calibri"/>
                <a:cs typeface="Calibri"/>
                <a:sym typeface="Calibri"/>
              </a:rPr>
              <a:t>.</a:t>
            </a:r>
          </a:p>
          <a:p>
            <a:pPr marL="342900" marR="0" lvl="0" indent="-342900" rtl="0">
              <a:lnSpc>
                <a:spcPct val="200000"/>
              </a:lnSpc>
              <a:spcBef>
                <a:spcPts val="640"/>
              </a:spcBef>
              <a:spcAft>
                <a:spcPts val="0"/>
              </a:spcAft>
              <a:buClr>
                <a:schemeClr val="dk1"/>
              </a:buClr>
              <a:buSzPts val="3200"/>
              <a:buFont typeface="Arial" panose="020B0604020202020204" pitchFamily="34" charset="0"/>
              <a:buChar char="•"/>
            </a:pPr>
            <a:r>
              <a:rPr lang="en-US" sz="2400" dirty="0">
                <a:solidFill>
                  <a:schemeClr val="dk1"/>
                </a:solidFill>
                <a:latin typeface="Calibri"/>
                <a:ea typeface="Arial"/>
                <a:cs typeface="Calibri"/>
                <a:sym typeface="Calibri"/>
              </a:rPr>
              <a:t>This class contains methods that define the </a:t>
            </a:r>
            <a:r>
              <a:rPr lang="en-US" sz="2400" b="1" dirty="0">
                <a:solidFill>
                  <a:schemeClr val="dk1"/>
                </a:solidFill>
                <a:latin typeface="Calibri"/>
                <a:ea typeface="Arial"/>
                <a:cs typeface="Calibri"/>
                <a:sym typeface="Calibri"/>
              </a:rPr>
              <a:t>steps</a:t>
            </a:r>
            <a:r>
              <a:rPr lang="en-US" sz="2400" dirty="0">
                <a:solidFill>
                  <a:schemeClr val="dk1"/>
                </a:solidFill>
                <a:latin typeface="Calibri"/>
                <a:ea typeface="Arial"/>
                <a:cs typeface="Calibri"/>
                <a:sym typeface="Calibri"/>
              </a:rPr>
              <a:t> of your job.</a:t>
            </a:r>
            <a:endParaRPr sz="2400" dirty="0">
              <a:solidFill>
                <a:schemeClr val="dk1"/>
              </a:solidFill>
              <a:latin typeface="Arial"/>
              <a:ea typeface="Arial"/>
              <a:cs typeface="Arial"/>
              <a:sym typeface="Arial"/>
            </a:endParaRPr>
          </a:p>
        </p:txBody>
      </p:sp>
      <p:pic>
        <p:nvPicPr>
          <p:cNvPr id="398" name="Shape 398"/>
          <p:cNvPicPr preferRelativeResize="0"/>
          <p:nvPr/>
        </p:nvPicPr>
        <p:blipFill>
          <a:blip r:embed="rId3">
            <a:alphaModFix/>
          </a:blip>
          <a:stretch>
            <a:fillRect/>
          </a:stretch>
        </p:blipFill>
        <p:spPr>
          <a:xfrm>
            <a:off x="3518289" y="3225580"/>
            <a:ext cx="5155423" cy="1611070"/>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Basic Example</a:t>
            </a:r>
            <a:endParaRPr sz="2400" b="1" i="0" u="none" strike="noStrike" cap="none">
              <a:solidFill>
                <a:schemeClr val="dk1"/>
              </a:solidFill>
              <a:latin typeface="Arial"/>
              <a:ea typeface="Arial"/>
              <a:cs typeface="Arial"/>
              <a:sym typeface="Arial"/>
            </a:endParaRPr>
          </a:p>
        </p:txBody>
      </p:sp>
      <p:pic>
        <p:nvPicPr>
          <p:cNvPr id="405" name="Shape 405"/>
          <p:cNvPicPr preferRelativeResize="0"/>
          <p:nvPr/>
        </p:nvPicPr>
        <p:blipFill>
          <a:blip r:embed="rId3">
            <a:alphaModFix/>
          </a:blip>
          <a:stretch>
            <a:fillRect/>
          </a:stretch>
        </p:blipFill>
        <p:spPr>
          <a:xfrm>
            <a:off x="1617975" y="886538"/>
            <a:ext cx="8956050" cy="5084925"/>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406400" y="0"/>
            <a:ext cx="7293900" cy="654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The mapper() method</a:t>
            </a:r>
            <a:endParaRPr/>
          </a:p>
        </p:txBody>
      </p:sp>
      <p:sp>
        <p:nvSpPr>
          <p:cNvPr id="412" name="Shape 412"/>
          <p:cNvSpPr txBox="1"/>
          <p:nvPr/>
        </p:nvSpPr>
        <p:spPr>
          <a:xfrm>
            <a:off x="1490850" y="431275"/>
            <a:ext cx="8822400" cy="4384800"/>
          </a:xfrm>
          <a:prstGeom prst="rect">
            <a:avLst/>
          </a:prstGeom>
          <a:noFill/>
          <a:ln>
            <a:noFill/>
          </a:ln>
        </p:spPr>
        <p:txBody>
          <a:bodyPr spcFirstLastPara="1" wrap="square" lIns="91425" tIns="91425" rIns="91425" bIns="91425" anchor="ctr" anchorCtr="0">
            <a:noAutofit/>
          </a:bodyPr>
          <a:lstStyle/>
          <a:p>
            <a:pPr marL="257175" lvl="0" indent="-206375" rtl="0">
              <a:spcBef>
                <a:spcPts val="0"/>
              </a:spcBef>
              <a:spcAft>
                <a:spcPts val="0"/>
              </a:spcAft>
              <a:buClr>
                <a:schemeClr val="dk1"/>
              </a:buClr>
              <a:buSzPts val="2400"/>
              <a:buChar char="•"/>
            </a:pPr>
            <a:r>
              <a:rPr lang="en-US" sz="2400">
                <a:solidFill>
                  <a:schemeClr val="dk1"/>
                </a:solidFill>
              </a:rPr>
              <a:t>The mapper() method takes a key and a value as arguments and yields as many key-value pairs as it likes.</a:t>
            </a:r>
            <a:endParaRPr sz="2400">
              <a:solidFill>
                <a:schemeClr val="dk1"/>
              </a:solidFill>
            </a:endParaRPr>
          </a:p>
          <a:p>
            <a:pPr marL="0" lvl="0" indent="0" rtl="0">
              <a:spcBef>
                <a:spcPts val="0"/>
              </a:spcBef>
              <a:spcAft>
                <a:spcPts val="0"/>
              </a:spcAft>
              <a:buNone/>
            </a:pPr>
            <a:endParaRPr sz="2400">
              <a:solidFill>
                <a:schemeClr val="dk1"/>
              </a:solidFill>
            </a:endParaRPr>
          </a:p>
          <a:p>
            <a:pPr marL="257175" lvl="0" indent="-206375" rtl="0">
              <a:spcBef>
                <a:spcPts val="0"/>
              </a:spcBef>
              <a:spcAft>
                <a:spcPts val="0"/>
              </a:spcAft>
              <a:buClr>
                <a:schemeClr val="dk1"/>
              </a:buClr>
              <a:buSzPts val="2400"/>
              <a:buChar char="•"/>
            </a:pPr>
            <a:r>
              <a:rPr lang="en-US" sz="2400">
                <a:solidFill>
                  <a:schemeClr val="dk1"/>
                </a:solidFill>
              </a:rPr>
              <a:t>In this example we are ignoring the key by using _</a:t>
            </a:r>
            <a:endParaRPr sz="2400">
              <a:solidFill>
                <a:schemeClr val="dk1"/>
              </a:solidFill>
            </a:endParaRPr>
          </a:p>
          <a:p>
            <a:pPr marL="0" lvl="0" indent="0" rtl="0">
              <a:spcBef>
                <a:spcPts val="640"/>
              </a:spcBef>
              <a:spcAft>
                <a:spcPts val="0"/>
              </a:spcAft>
              <a:buNone/>
            </a:pPr>
            <a:br>
              <a:rPr lang="en-US" sz="2400">
                <a:solidFill>
                  <a:schemeClr val="dk1"/>
                </a:solidFill>
                <a:latin typeface="Calibri"/>
                <a:ea typeface="Calibri"/>
                <a:cs typeface="Calibri"/>
                <a:sym typeface="Calibri"/>
              </a:rPr>
            </a:br>
            <a:endParaRPr sz="2400">
              <a:solidFill>
                <a:schemeClr val="dk1"/>
              </a:solidFill>
            </a:endParaRPr>
          </a:p>
        </p:txBody>
      </p:sp>
      <p:pic>
        <p:nvPicPr>
          <p:cNvPr id="413" name="Shape 413"/>
          <p:cNvPicPr preferRelativeResize="0"/>
          <p:nvPr/>
        </p:nvPicPr>
        <p:blipFill>
          <a:blip r:embed="rId3">
            <a:alphaModFix/>
          </a:blip>
          <a:stretch>
            <a:fillRect/>
          </a:stretch>
        </p:blipFill>
        <p:spPr>
          <a:xfrm>
            <a:off x="2626675" y="3831250"/>
            <a:ext cx="6550742" cy="161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1828800" y="0"/>
            <a:ext cx="7620000" cy="65385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What is Big Data?</a:t>
            </a:r>
            <a:endParaRPr sz="2400" b="1" i="0" u="none" strike="noStrike" cap="none">
              <a:solidFill>
                <a:schemeClr val="dk1"/>
              </a:solidFill>
              <a:latin typeface="Arial"/>
              <a:ea typeface="Arial"/>
              <a:cs typeface="Arial"/>
              <a:sym typeface="Arial"/>
            </a:endParaRPr>
          </a:p>
        </p:txBody>
      </p:sp>
      <p:sp>
        <p:nvSpPr>
          <p:cNvPr id="225" name="Shape 225"/>
          <p:cNvSpPr txBox="1"/>
          <p:nvPr/>
        </p:nvSpPr>
        <p:spPr>
          <a:xfrm>
            <a:off x="1720850" y="1219200"/>
            <a:ext cx="8947200" cy="3713400"/>
          </a:xfrm>
          <a:prstGeom prst="rect">
            <a:avLst/>
          </a:prstGeom>
          <a:noFill/>
          <a:ln>
            <a:noFill/>
          </a:ln>
        </p:spPr>
        <p:txBody>
          <a:bodyPr spcFirstLastPara="1" wrap="square" lIns="91425" tIns="91425" rIns="91425" bIns="91425" anchor="t" anchorCtr="0">
            <a:noAutofit/>
          </a:bodyPr>
          <a:lstStyle/>
          <a:p>
            <a:pPr marL="355600" marR="0" lvl="0" indent="0" algn="l" rtl="0">
              <a:spcBef>
                <a:spcPts val="0"/>
              </a:spcBef>
              <a:spcAft>
                <a:spcPts val="0"/>
              </a:spcAft>
              <a:buClr>
                <a:schemeClr val="dk1"/>
              </a:buClr>
              <a:buSzPts val="2000"/>
              <a:buFont typeface="Arial"/>
              <a:buNone/>
            </a:pPr>
            <a:endParaRPr sz="2400" b="0" i="0" u="none" strike="noStrike" cap="none">
              <a:solidFill>
                <a:schemeClr val="dk1"/>
              </a:solidFill>
              <a:latin typeface="Arial"/>
              <a:ea typeface="Arial"/>
              <a:cs typeface="Arial"/>
              <a:sym typeface="Arial"/>
            </a:endParaRPr>
          </a:p>
          <a:p>
            <a:pPr marL="685800" marR="0" lvl="0" indent="-4826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Stock exchange data, </a:t>
            </a:r>
            <a:r>
              <a:rPr lang="en-US" sz="2400">
                <a:solidFill>
                  <a:schemeClr val="dk1"/>
                </a:solidFill>
              </a:rPr>
              <a:t>emails, Social media posts like facebook statuses and tweets.</a:t>
            </a:r>
            <a:endParaRPr sz="2400">
              <a:solidFill>
                <a:schemeClr val="dk1"/>
              </a:solidFill>
            </a:endParaRPr>
          </a:p>
          <a:p>
            <a:pPr marL="0" marR="0" lvl="0" indent="0" algn="l" rtl="0">
              <a:spcBef>
                <a:spcPts val="0"/>
              </a:spcBef>
              <a:spcAft>
                <a:spcPts val="0"/>
              </a:spcAft>
              <a:buNone/>
            </a:pPr>
            <a:endParaRPr sz="2400">
              <a:solidFill>
                <a:schemeClr val="dk1"/>
              </a:solidFill>
            </a:endParaRPr>
          </a:p>
          <a:p>
            <a:pPr marL="685800" marR="0" lvl="0" indent="-482600" algn="l" rtl="0">
              <a:spcBef>
                <a:spcPts val="0"/>
              </a:spcBef>
              <a:spcAft>
                <a:spcPts val="0"/>
              </a:spcAft>
              <a:buClr>
                <a:schemeClr val="dk1"/>
              </a:buClr>
              <a:buSzPts val="2400"/>
              <a:buFont typeface="Arial"/>
              <a:buChar char="•"/>
            </a:pPr>
            <a:r>
              <a:rPr lang="en-US" sz="2400">
                <a:solidFill>
                  <a:schemeClr val="dk1"/>
                </a:solidFill>
              </a:rPr>
              <a:t>Lesser known things like, supply chains, barcodes, cell towers</a:t>
            </a:r>
            <a:endParaRPr sz="2400">
              <a:solidFill>
                <a:schemeClr val="dk1"/>
              </a:solidFill>
            </a:endParaRPr>
          </a:p>
          <a:p>
            <a:pPr marL="0" marR="0" lvl="0" indent="0" algn="l" rtl="0">
              <a:spcBef>
                <a:spcPts val="0"/>
              </a:spcBef>
              <a:spcAft>
                <a:spcPts val="0"/>
              </a:spcAft>
              <a:buNone/>
            </a:pPr>
            <a:endParaRPr sz="2400">
              <a:solidFill>
                <a:schemeClr val="dk1"/>
              </a:solidFill>
            </a:endParaRPr>
          </a:p>
          <a:p>
            <a:pPr marL="685800" marR="0" lvl="0" indent="-482600" algn="l" rtl="0">
              <a:spcBef>
                <a:spcPts val="0"/>
              </a:spcBef>
              <a:spcAft>
                <a:spcPts val="0"/>
              </a:spcAft>
              <a:buClr>
                <a:schemeClr val="dk1"/>
              </a:buClr>
              <a:buSzPts val="2400"/>
              <a:buFont typeface="Arial"/>
              <a:buChar char="•"/>
            </a:pPr>
            <a:r>
              <a:rPr lang="en-US" sz="2400">
                <a:solidFill>
                  <a:schemeClr val="dk1"/>
                </a:solidFill>
              </a:rPr>
              <a:t>There was always big data, just no way to keep it and analyze it.</a:t>
            </a:r>
            <a:endParaRPr sz="2400" b="0" i="0" u="none" strike="noStrike" cap="none">
              <a:solidFill>
                <a:schemeClr val="dk1"/>
              </a:solidFill>
              <a:latin typeface="Arial"/>
              <a:ea typeface="Arial"/>
              <a:cs typeface="Arial"/>
              <a:sym typeface="Arial"/>
            </a:endParaRPr>
          </a:p>
          <a:p>
            <a:pPr marL="685800" marR="0" lvl="0" indent="-361950" algn="l" rtl="0">
              <a:spcBef>
                <a:spcPts val="0"/>
              </a:spcBef>
              <a:spcAft>
                <a:spcPts val="0"/>
              </a:spcAft>
              <a:buClr>
                <a:schemeClr val="dk1"/>
              </a:buClr>
              <a:buSzPts val="1500"/>
              <a:buFont typeface="Arial"/>
              <a:buNone/>
            </a:pPr>
            <a:endParaRPr sz="2400" b="0" i="0" u="none" strike="noStrike" cap="none">
              <a:solidFill>
                <a:schemeClr val="dk1"/>
              </a:solidFill>
              <a:latin typeface="Arial"/>
              <a:ea typeface="Arial"/>
              <a:cs typeface="Arial"/>
              <a:sym typeface="Arial"/>
            </a:endParaRPr>
          </a:p>
          <a:p>
            <a:pPr marL="685800" marR="0" lvl="0" indent="-361950" algn="l" rtl="0">
              <a:spcBef>
                <a:spcPts val="0"/>
              </a:spcBef>
              <a:spcAft>
                <a:spcPts val="0"/>
              </a:spcAft>
              <a:buClr>
                <a:schemeClr val="dk1"/>
              </a:buClr>
              <a:buSzPts val="1500"/>
              <a:buFont typeface="Arial"/>
              <a:buNone/>
            </a:pPr>
            <a:endParaRPr sz="2400" b="0" i="0" u="none" strike="noStrike" cap="none">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3200"/>
              <a:buFont typeface="Arial"/>
              <a:buNone/>
            </a:pPr>
            <a:endParaRPr sz="2400" b="0" i="0" u="none" strike="noStrike" cap="none">
              <a:solidFill>
                <a:schemeClr val="dk1"/>
              </a:solidFill>
              <a:latin typeface="Arial"/>
              <a:ea typeface="Arial"/>
              <a:cs typeface="Arial"/>
              <a:sym typeface="Arial"/>
            </a:endParaRPr>
          </a:p>
          <a:p>
            <a:pPr marL="685800" marR="0" lvl="0" indent="-254000" algn="l" rtl="0">
              <a:spcBef>
                <a:spcPts val="0"/>
              </a:spcBef>
              <a:spcAft>
                <a:spcPts val="0"/>
              </a:spcAft>
              <a:buClr>
                <a:schemeClr val="dk1"/>
              </a:buClr>
              <a:buSzPts val="32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406400" y="0"/>
            <a:ext cx="7293900" cy="654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The reducer() method</a:t>
            </a:r>
            <a:endParaRPr/>
          </a:p>
        </p:txBody>
      </p:sp>
      <p:sp>
        <p:nvSpPr>
          <p:cNvPr id="420" name="Shape 420"/>
          <p:cNvSpPr txBox="1"/>
          <p:nvPr/>
        </p:nvSpPr>
        <p:spPr>
          <a:xfrm>
            <a:off x="1627500" y="1302225"/>
            <a:ext cx="8937000" cy="2320200"/>
          </a:xfrm>
          <a:prstGeom prst="rect">
            <a:avLst/>
          </a:prstGeom>
          <a:noFill/>
          <a:ln>
            <a:noFill/>
          </a:ln>
        </p:spPr>
        <p:txBody>
          <a:bodyPr spcFirstLastPara="1" wrap="square" lIns="91425" tIns="91425" rIns="91425" bIns="91425" anchor="ctr" anchorCtr="0">
            <a:noAutofit/>
          </a:bodyPr>
          <a:lstStyle/>
          <a:p>
            <a:pPr marL="257175" lvl="0" indent="-206375" rtl="0">
              <a:spcBef>
                <a:spcPts val="0"/>
              </a:spcBef>
              <a:spcAft>
                <a:spcPts val="0"/>
              </a:spcAft>
              <a:buClr>
                <a:schemeClr val="dk1"/>
              </a:buClr>
              <a:buSzPts val="2400"/>
              <a:buChar char="•"/>
            </a:pPr>
            <a:r>
              <a:rPr lang="en-US" sz="2400">
                <a:solidFill>
                  <a:schemeClr val="dk1"/>
                </a:solidFill>
              </a:rPr>
              <a:t>The reduce() method takes a key and an iterator of values and also yields as many key-value pairs as it likes. </a:t>
            </a:r>
            <a:endParaRPr sz="2400">
              <a:solidFill>
                <a:schemeClr val="dk1"/>
              </a:solidFill>
            </a:endParaRPr>
          </a:p>
          <a:p>
            <a:pPr marL="0" lvl="0" indent="0" rtl="0">
              <a:spcBef>
                <a:spcPts val="0"/>
              </a:spcBef>
              <a:spcAft>
                <a:spcPts val="0"/>
              </a:spcAft>
              <a:buNone/>
            </a:pPr>
            <a:endParaRPr sz="3200">
              <a:solidFill>
                <a:schemeClr val="dk1"/>
              </a:solidFill>
            </a:endParaRPr>
          </a:p>
          <a:p>
            <a:pPr marL="0" lvl="0" indent="0" rtl="0">
              <a:spcBef>
                <a:spcPts val="640"/>
              </a:spcBef>
              <a:spcAft>
                <a:spcPts val="0"/>
              </a:spcAft>
              <a:buNone/>
            </a:pPr>
            <a:br>
              <a:rPr lang="en-US" sz="3200">
                <a:solidFill>
                  <a:schemeClr val="dk1"/>
                </a:solidFill>
                <a:latin typeface="Calibri"/>
                <a:ea typeface="Calibri"/>
                <a:cs typeface="Calibri"/>
                <a:sym typeface="Calibri"/>
              </a:rPr>
            </a:br>
            <a:endParaRPr sz="3200">
              <a:solidFill>
                <a:schemeClr val="dk1"/>
              </a:solidFill>
            </a:endParaRPr>
          </a:p>
        </p:txBody>
      </p:sp>
      <p:pic>
        <p:nvPicPr>
          <p:cNvPr id="421" name="Shape 421"/>
          <p:cNvPicPr preferRelativeResize="0"/>
          <p:nvPr/>
        </p:nvPicPr>
        <p:blipFill>
          <a:blip r:embed="rId3">
            <a:alphaModFix/>
          </a:blip>
          <a:stretch>
            <a:fillRect/>
          </a:stretch>
        </p:blipFill>
        <p:spPr>
          <a:xfrm>
            <a:off x="3171688" y="2767313"/>
            <a:ext cx="5390332" cy="1323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671741" y="2782012"/>
            <a:ext cx="8229600" cy="871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100"/>
              <a:buFont typeface="Arial"/>
              <a:buNone/>
            </a:pPr>
            <a:r>
              <a:rPr lang="en-US"/>
              <a:t>Spark (PySpark)</a:t>
            </a:r>
            <a:endParaRPr sz="4100" b="1" i="0" u="none" strike="noStrike" cap="none">
              <a:solidFill>
                <a:schemeClr val="lt1"/>
              </a:solidFill>
              <a:latin typeface="Arial"/>
              <a:ea typeface="Arial"/>
              <a:cs typeface="Arial"/>
              <a:sym typeface="Arial"/>
            </a:endParaRPr>
          </a:p>
        </p:txBody>
      </p:sp>
      <p:sp>
        <p:nvSpPr>
          <p:cNvPr id="427" name="Shape 427"/>
          <p:cNvSpPr txBox="1"/>
          <p:nvPr/>
        </p:nvSpPr>
        <p:spPr>
          <a:xfrm>
            <a:off x="1950892" y="3962401"/>
            <a:ext cx="2670300" cy="4533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950"/>
              <a:buFont typeface="Calibri"/>
              <a:buNone/>
            </a:pPr>
            <a:endParaRPr sz="1950">
              <a:solidFill>
                <a:schemeClr val="lt1"/>
              </a:solidFill>
              <a:latin typeface="Arial"/>
              <a:ea typeface="Arial"/>
              <a:cs typeface="Arial"/>
              <a:sym typeface="Arial"/>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What is Spark?</a:t>
            </a:r>
            <a:endParaRPr sz="2400" b="1" i="0" u="none" strike="noStrike" cap="none">
              <a:solidFill>
                <a:schemeClr val="dk1"/>
              </a:solidFill>
              <a:latin typeface="Arial"/>
              <a:ea typeface="Arial"/>
              <a:cs typeface="Arial"/>
              <a:sym typeface="Arial"/>
            </a:endParaRPr>
          </a:p>
        </p:txBody>
      </p:sp>
      <p:sp>
        <p:nvSpPr>
          <p:cNvPr id="434" name="Shape 434"/>
          <p:cNvSpPr txBox="1"/>
          <p:nvPr/>
        </p:nvSpPr>
        <p:spPr>
          <a:xfrm>
            <a:off x="1622400" y="654000"/>
            <a:ext cx="8882700" cy="2596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memory distributed data analysis.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685800" marR="0" lvl="0" indent="-4064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Its goal is to make jobs faster.</a:t>
            </a:r>
            <a:br>
              <a:rPr lang="en-US" sz="2400">
                <a:solidFill>
                  <a:schemeClr val="dk1"/>
                </a:solidFill>
                <a:latin typeface="Calibri"/>
                <a:ea typeface="Calibri"/>
                <a:cs typeface="Calibri"/>
                <a:sym typeface="Calibri"/>
              </a:rPr>
            </a:br>
            <a:br>
              <a:rPr lang="en-US" sz="3200">
                <a:solidFill>
                  <a:schemeClr val="dk1"/>
                </a:solidFill>
                <a:latin typeface="Calibri"/>
                <a:ea typeface="Calibri"/>
                <a:cs typeface="Calibri"/>
                <a:sym typeface="Calibri"/>
              </a:rPr>
            </a:br>
            <a:endParaRPr/>
          </a:p>
        </p:txBody>
      </p:sp>
      <p:pic>
        <p:nvPicPr>
          <p:cNvPr id="435" name="Shape 435"/>
          <p:cNvPicPr preferRelativeResize="0"/>
          <p:nvPr/>
        </p:nvPicPr>
        <p:blipFill>
          <a:blip r:embed="rId3">
            <a:alphaModFix/>
          </a:blip>
          <a:stretch>
            <a:fillRect/>
          </a:stretch>
        </p:blipFill>
        <p:spPr>
          <a:xfrm>
            <a:off x="2519675" y="2964550"/>
            <a:ext cx="6103450" cy="3118325"/>
          </a:xfrm>
          <a:prstGeom prst="rect">
            <a:avLst/>
          </a:prstGeom>
          <a:noFill/>
          <a:ln>
            <a:noFill/>
          </a:ln>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Spark vs Hadoop</a:t>
            </a:r>
            <a:endParaRPr sz="2400" b="1" i="0" u="none" strike="noStrike" cap="none">
              <a:solidFill>
                <a:schemeClr val="dk1"/>
              </a:solidFill>
              <a:latin typeface="Arial"/>
              <a:ea typeface="Arial"/>
              <a:cs typeface="Arial"/>
              <a:sym typeface="Arial"/>
            </a:endParaRPr>
          </a:p>
        </p:txBody>
      </p:sp>
      <p:sp>
        <p:nvSpPr>
          <p:cNvPr id="442" name="Shape 442"/>
          <p:cNvSpPr txBox="1"/>
          <p:nvPr/>
        </p:nvSpPr>
        <p:spPr>
          <a:xfrm>
            <a:off x="1622400" y="654000"/>
            <a:ext cx="8947200" cy="373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br>
              <a:rPr lang="en-US" sz="2400">
                <a:solidFill>
                  <a:schemeClr val="dk1"/>
                </a:solidFill>
                <a:latin typeface="Calibri"/>
                <a:ea typeface="Calibri"/>
                <a:cs typeface="Calibri"/>
                <a:sym typeface="Calibri"/>
              </a:rPr>
            </a:br>
            <a:br>
              <a:rPr lang="en-US" sz="3200">
                <a:solidFill>
                  <a:schemeClr val="dk1"/>
                </a:solidFill>
                <a:latin typeface="Calibri"/>
                <a:ea typeface="Calibri"/>
                <a:cs typeface="Calibri"/>
                <a:sym typeface="Calibri"/>
              </a:rPr>
            </a:br>
            <a:endParaRPr/>
          </a:p>
        </p:txBody>
      </p:sp>
      <p:graphicFrame>
        <p:nvGraphicFramePr>
          <p:cNvPr id="443" name="Shape 443"/>
          <p:cNvGraphicFramePr/>
          <p:nvPr>
            <p:extLst>
              <p:ext uri="{D42A27DB-BD31-4B8C-83A1-F6EECF244321}">
                <p14:modId xmlns:p14="http://schemas.microsoft.com/office/powerpoint/2010/main" val="3631822498"/>
              </p:ext>
            </p:extLst>
          </p:nvPr>
        </p:nvGraphicFramePr>
        <p:xfrm>
          <a:off x="466900" y="1328313"/>
          <a:ext cx="11258175" cy="4250475"/>
        </p:xfrm>
        <a:graphic>
          <a:graphicData uri="http://schemas.openxmlformats.org/drawingml/2006/table">
            <a:tbl>
              <a:tblPr>
                <a:noFill/>
                <a:tableStyleId>{F0123731-4DF1-483C-B643-798AC9D895B2}</a:tableStyleId>
              </a:tblPr>
              <a:tblGrid>
                <a:gridCol w="3752725">
                  <a:extLst>
                    <a:ext uri="{9D8B030D-6E8A-4147-A177-3AD203B41FA5}">
                      <a16:colId xmlns:a16="http://schemas.microsoft.com/office/drawing/2014/main" val="20000"/>
                    </a:ext>
                  </a:extLst>
                </a:gridCol>
                <a:gridCol w="3752725">
                  <a:extLst>
                    <a:ext uri="{9D8B030D-6E8A-4147-A177-3AD203B41FA5}">
                      <a16:colId xmlns:a16="http://schemas.microsoft.com/office/drawing/2014/main" val="20001"/>
                    </a:ext>
                  </a:extLst>
                </a:gridCol>
                <a:gridCol w="3752725">
                  <a:extLst>
                    <a:ext uri="{9D8B030D-6E8A-4147-A177-3AD203B41FA5}">
                      <a16:colId xmlns:a16="http://schemas.microsoft.com/office/drawing/2014/main" val="20002"/>
                    </a:ext>
                  </a:extLst>
                </a:gridCol>
              </a:tblGrid>
              <a:tr h="806850">
                <a:tc>
                  <a:txBody>
                    <a:bodyPr/>
                    <a:lstStyle/>
                    <a:p>
                      <a:pPr marL="0" lvl="0" indent="0">
                        <a:spcBef>
                          <a:spcPts val="0"/>
                        </a:spcBef>
                        <a:spcAft>
                          <a:spcPts val="0"/>
                        </a:spcAft>
                        <a:buNone/>
                      </a:pPr>
                      <a:r>
                        <a:rPr lang="en-US" b="1"/>
                        <a:t>Parameters</a:t>
                      </a:r>
                      <a:endParaRPr b="1"/>
                    </a:p>
                  </a:txBody>
                  <a:tcPr marL="91425" marR="91425" marT="91425" marB="91425"/>
                </a:tc>
                <a:tc>
                  <a:txBody>
                    <a:bodyPr/>
                    <a:lstStyle/>
                    <a:p>
                      <a:pPr marL="0" lvl="0" indent="0">
                        <a:spcBef>
                          <a:spcPts val="0"/>
                        </a:spcBef>
                        <a:spcAft>
                          <a:spcPts val="0"/>
                        </a:spcAft>
                        <a:buNone/>
                      </a:pPr>
                      <a:r>
                        <a:rPr lang="en-US" b="1"/>
                        <a:t>Spark</a:t>
                      </a:r>
                      <a:endParaRPr b="1"/>
                    </a:p>
                  </a:txBody>
                  <a:tcPr marL="91425" marR="91425" marT="91425" marB="91425"/>
                </a:tc>
                <a:tc>
                  <a:txBody>
                    <a:bodyPr/>
                    <a:lstStyle/>
                    <a:p>
                      <a:pPr marL="0" lvl="0" indent="0">
                        <a:spcBef>
                          <a:spcPts val="0"/>
                        </a:spcBef>
                        <a:spcAft>
                          <a:spcPts val="0"/>
                        </a:spcAft>
                        <a:buNone/>
                      </a:pPr>
                      <a:r>
                        <a:rPr lang="en-US" b="1"/>
                        <a:t>Hadoop</a:t>
                      </a:r>
                      <a:endParaRPr b="1"/>
                    </a:p>
                  </a:txBody>
                  <a:tcPr marL="91425" marR="91425" marT="91425" marB="91425"/>
                </a:tc>
                <a:extLst>
                  <a:ext uri="{0D108BD9-81ED-4DB2-BD59-A6C34878D82A}">
                    <a16:rowId xmlns:a16="http://schemas.microsoft.com/office/drawing/2014/main" val="10000"/>
                  </a:ext>
                </a:extLst>
              </a:tr>
              <a:tr h="688725">
                <a:tc>
                  <a:txBody>
                    <a:bodyPr/>
                    <a:lstStyle/>
                    <a:p>
                      <a:pPr marL="0" lvl="0" indent="0">
                        <a:spcBef>
                          <a:spcPts val="0"/>
                        </a:spcBef>
                        <a:spcAft>
                          <a:spcPts val="0"/>
                        </a:spcAft>
                        <a:buNone/>
                      </a:pPr>
                      <a:r>
                        <a:rPr lang="en-US"/>
                        <a:t>Fault Tolerance</a:t>
                      </a:r>
                      <a:endParaRPr/>
                    </a:p>
                  </a:txBody>
                  <a:tcPr marL="91425" marR="91425" marT="91425" marB="91425"/>
                </a:tc>
                <a:tc>
                  <a:txBody>
                    <a:bodyPr/>
                    <a:lstStyle/>
                    <a:p>
                      <a:pPr marL="0" lvl="0" indent="0">
                        <a:spcBef>
                          <a:spcPts val="0"/>
                        </a:spcBef>
                        <a:spcAft>
                          <a:spcPts val="0"/>
                        </a:spcAft>
                        <a:buNone/>
                      </a:pPr>
                      <a:r>
                        <a:rPr lang="en-US"/>
                        <a:t>Spark RDD guarantees fault tolerance</a:t>
                      </a:r>
                      <a:endParaRPr/>
                    </a:p>
                  </a:txBody>
                  <a:tcPr marL="91425" marR="91425" marT="91425" marB="91425"/>
                </a:tc>
                <a:tc>
                  <a:txBody>
                    <a:bodyPr/>
                    <a:lstStyle/>
                    <a:p>
                      <a:pPr marL="0" lvl="0" indent="0">
                        <a:spcBef>
                          <a:spcPts val="0"/>
                        </a:spcBef>
                        <a:spcAft>
                          <a:spcPts val="0"/>
                        </a:spcAft>
                        <a:buNone/>
                      </a:pPr>
                      <a:r>
                        <a:rPr lang="en-US"/>
                        <a:t>Uses replication for fault tolerance</a:t>
                      </a:r>
                      <a:endParaRPr/>
                    </a:p>
                  </a:txBody>
                  <a:tcPr marL="91425" marR="91425" marT="91425" marB="91425"/>
                </a:tc>
                <a:extLst>
                  <a:ext uri="{0D108BD9-81ED-4DB2-BD59-A6C34878D82A}">
                    <a16:rowId xmlns:a16="http://schemas.microsoft.com/office/drawing/2014/main" val="10001"/>
                  </a:ext>
                </a:extLst>
              </a:tr>
              <a:tr h="688725">
                <a:tc>
                  <a:txBody>
                    <a:bodyPr/>
                    <a:lstStyle/>
                    <a:p>
                      <a:pPr marL="0" lvl="0" indent="0">
                        <a:spcBef>
                          <a:spcPts val="0"/>
                        </a:spcBef>
                        <a:spcAft>
                          <a:spcPts val="0"/>
                        </a:spcAft>
                        <a:buNone/>
                      </a:pPr>
                      <a:r>
                        <a:rPr lang="en-US"/>
                        <a:t>Speed</a:t>
                      </a:r>
                      <a:endParaRPr/>
                    </a:p>
                  </a:txBody>
                  <a:tcPr marL="91425" marR="91425" marT="91425" marB="91425"/>
                </a:tc>
                <a:tc>
                  <a:txBody>
                    <a:bodyPr/>
                    <a:lstStyle/>
                    <a:p>
                      <a:pPr marL="0" lvl="0" indent="0">
                        <a:spcBef>
                          <a:spcPts val="0"/>
                        </a:spcBef>
                        <a:spcAft>
                          <a:spcPts val="0"/>
                        </a:spcAft>
                        <a:buNone/>
                      </a:pPr>
                      <a:r>
                        <a:rPr lang="en-US"/>
                        <a:t>Faster due to in-memory computation</a:t>
                      </a:r>
                      <a:endParaRPr/>
                    </a:p>
                  </a:txBody>
                  <a:tcPr marL="91425" marR="91425" marT="91425" marB="91425"/>
                </a:tc>
                <a:tc>
                  <a:txBody>
                    <a:bodyPr/>
                    <a:lstStyle/>
                    <a:p>
                      <a:pPr marL="0" lvl="0" indent="0">
                        <a:spcBef>
                          <a:spcPts val="0"/>
                        </a:spcBef>
                        <a:spcAft>
                          <a:spcPts val="0"/>
                        </a:spcAft>
                        <a:buNone/>
                      </a:pPr>
                      <a:r>
                        <a:rPr lang="en-US"/>
                        <a:t>Relatively slower than Spark</a:t>
                      </a:r>
                      <a:endParaRPr/>
                    </a:p>
                  </a:txBody>
                  <a:tcPr marL="91425" marR="91425" marT="91425" marB="91425"/>
                </a:tc>
                <a:extLst>
                  <a:ext uri="{0D108BD9-81ED-4DB2-BD59-A6C34878D82A}">
                    <a16:rowId xmlns:a16="http://schemas.microsoft.com/office/drawing/2014/main" val="10002"/>
                  </a:ext>
                </a:extLst>
              </a:tr>
              <a:tr h="688725">
                <a:tc>
                  <a:txBody>
                    <a:bodyPr/>
                    <a:lstStyle/>
                    <a:p>
                      <a:pPr marL="0" lvl="0" indent="0">
                        <a:spcBef>
                          <a:spcPts val="0"/>
                        </a:spcBef>
                        <a:spcAft>
                          <a:spcPts val="0"/>
                        </a:spcAft>
                        <a:buNone/>
                      </a:pPr>
                      <a:r>
                        <a:rPr lang="en-US"/>
                        <a:t>OS Support</a:t>
                      </a:r>
                      <a:endParaRPr/>
                    </a:p>
                  </a:txBody>
                  <a:tcPr marL="91425" marR="91425" marT="91425" marB="91425"/>
                </a:tc>
                <a:tc>
                  <a:txBody>
                    <a:bodyPr/>
                    <a:lstStyle/>
                    <a:p>
                      <a:pPr marL="0" lvl="0" indent="0">
                        <a:spcBef>
                          <a:spcPts val="0"/>
                        </a:spcBef>
                        <a:spcAft>
                          <a:spcPts val="0"/>
                        </a:spcAft>
                        <a:buNone/>
                      </a:pPr>
                      <a:r>
                        <a:rPr lang="en-US" dirty="0"/>
                        <a:t>Linux, Windows, macOS</a:t>
                      </a:r>
                      <a:endParaRPr dirty="0"/>
                    </a:p>
                  </a:txBody>
                  <a:tcPr marL="91425" marR="91425" marT="91425" marB="91425"/>
                </a:tc>
                <a:tc>
                  <a:txBody>
                    <a:bodyPr/>
                    <a:lstStyle/>
                    <a:p>
                      <a:pPr marL="0" lvl="0" indent="0">
                        <a:spcBef>
                          <a:spcPts val="0"/>
                        </a:spcBef>
                        <a:spcAft>
                          <a:spcPts val="0"/>
                        </a:spcAft>
                        <a:buNone/>
                      </a:pPr>
                      <a:r>
                        <a:rPr lang="en-US" dirty="0"/>
                        <a:t>Linux, Windows, macOS</a:t>
                      </a:r>
                      <a:endParaRPr dirty="0"/>
                    </a:p>
                  </a:txBody>
                  <a:tcPr marL="91425" marR="91425" marT="91425" marB="91425"/>
                </a:tc>
                <a:extLst>
                  <a:ext uri="{0D108BD9-81ED-4DB2-BD59-A6C34878D82A}">
                    <a16:rowId xmlns:a16="http://schemas.microsoft.com/office/drawing/2014/main" val="10003"/>
                  </a:ext>
                </a:extLst>
              </a:tr>
              <a:tr h="688725">
                <a:tc>
                  <a:txBody>
                    <a:bodyPr/>
                    <a:lstStyle/>
                    <a:p>
                      <a:pPr marL="0" lvl="0" indent="0">
                        <a:spcBef>
                          <a:spcPts val="0"/>
                        </a:spcBef>
                        <a:spcAft>
                          <a:spcPts val="0"/>
                        </a:spcAft>
                        <a:buNone/>
                      </a:pPr>
                      <a:r>
                        <a:rPr lang="en-US"/>
                        <a:t>High Level Language</a:t>
                      </a:r>
                      <a:endParaRPr/>
                    </a:p>
                  </a:txBody>
                  <a:tcPr marL="91425" marR="91425" marT="91425" marB="91425"/>
                </a:tc>
                <a:tc>
                  <a:txBody>
                    <a:bodyPr/>
                    <a:lstStyle/>
                    <a:p>
                      <a:pPr marL="0" lvl="0" indent="0">
                        <a:spcBef>
                          <a:spcPts val="0"/>
                        </a:spcBef>
                        <a:spcAft>
                          <a:spcPts val="0"/>
                        </a:spcAft>
                        <a:buNone/>
                      </a:pPr>
                      <a:r>
                        <a:rPr lang="en-US" dirty="0"/>
                        <a:t>Python, Scala, Java, R, Spark SQL</a:t>
                      </a:r>
                      <a:endParaRPr dirty="0"/>
                    </a:p>
                  </a:txBody>
                  <a:tcPr marL="91425" marR="91425" marT="91425" marB="91425"/>
                </a:tc>
                <a:tc>
                  <a:txBody>
                    <a:bodyPr/>
                    <a:lstStyle/>
                    <a:p>
                      <a:pPr marL="0" lvl="0" indent="0">
                        <a:spcBef>
                          <a:spcPts val="0"/>
                        </a:spcBef>
                        <a:spcAft>
                          <a:spcPts val="0"/>
                        </a:spcAft>
                        <a:buNone/>
                      </a:pPr>
                      <a:r>
                        <a:rPr lang="en-US" dirty="0"/>
                        <a:t>Java, Python, Pig, Hive SQL</a:t>
                      </a:r>
                      <a:endParaRPr dirty="0"/>
                    </a:p>
                  </a:txBody>
                  <a:tcPr marL="91425" marR="91425" marT="91425" marB="91425"/>
                </a:tc>
                <a:extLst>
                  <a:ext uri="{0D108BD9-81ED-4DB2-BD59-A6C34878D82A}">
                    <a16:rowId xmlns:a16="http://schemas.microsoft.com/office/drawing/2014/main" val="10004"/>
                  </a:ext>
                </a:extLst>
              </a:tr>
              <a:tr h="688725">
                <a:tc>
                  <a:txBody>
                    <a:bodyPr/>
                    <a:lstStyle/>
                    <a:p>
                      <a:pPr marL="0" lvl="0" indent="0">
                        <a:spcBef>
                          <a:spcPts val="0"/>
                        </a:spcBef>
                        <a:spcAft>
                          <a:spcPts val="0"/>
                        </a:spcAft>
                        <a:buNone/>
                      </a:pPr>
                      <a:r>
                        <a:rPr lang="en-US"/>
                        <a:t>Machine Learning</a:t>
                      </a:r>
                      <a:endParaRPr/>
                    </a:p>
                  </a:txBody>
                  <a:tcPr marL="91425" marR="91425" marT="91425" marB="91425"/>
                </a:tc>
                <a:tc>
                  <a:txBody>
                    <a:bodyPr/>
                    <a:lstStyle/>
                    <a:p>
                      <a:pPr marL="0" lvl="0" indent="0">
                        <a:spcBef>
                          <a:spcPts val="0"/>
                        </a:spcBef>
                        <a:spcAft>
                          <a:spcPts val="0"/>
                        </a:spcAft>
                        <a:buNone/>
                      </a:pPr>
                      <a:r>
                        <a:rPr lang="en-US"/>
                        <a:t>Has its own set of ML libraries</a:t>
                      </a:r>
                      <a:endParaRPr/>
                    </a:p>
                  </a:txBody>
                  <a:tcPr marL="91425" marR="91425" marT="91425" marB="91425"/>
                </a:tc>
                <a:tc>
                  <a:txBody>
                    <a:bodyPr/>
                    <a:lstStyle/>
                    <a:p>
                      <a:pPr marL="0" lvl="0" indent="0">
                        <a:spcBef>
                          <a:spcPts val="0"/>
                        </a:spcBef>
                        <a:spcAft>
                          <a:spcPts val="0"/>
                        </a:spcAft>
                        <a:buNone/>
                      </a:pPr>
                      <a:r>
                        <a:rPr lang="en-US" dirty="0"/>
                        <a:t>Requires interfacing with other libraries</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Resilient Distributed Dataset</a:t>
            </a:r>
            <a:endParaRPr sz="2400" b="1" i="0" u="none" strike="noStrike" cap="none">
              <a:solidFill>
                <a:schemeClr val="dk1"/>
              </a:solidFill>
              <a:latin typeface="Arial"/>
              <a:ea typeface="Arial"/>
              <a:cs typeface="Arial"/>
              <a:sym typeface="Arial"/>
            </a:endParaRPr>
          </a:p>
        </p:txBody>
      </p:sp>
      <p:sp>
        <p:nvSpPr>
          <p:cNvPr id="450" name="Shape 450"/>
          <p:cNvSpPr txBox="1"/>
          <p:nvPr/>
        </p:nvSpPr>
        <p:spPr>
          <a:xfrm>
            <a:off x="1689425" y="779025"/>
            <a:ext cx="8947200" cy="3733800"/>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3200"/>
              <a:buFont typeface="Arial"/>
              <a:buNone/>
            </a:pPr>
            <a:endParaRPr sz="3200">
              <a:solidFill>
                <a:schemeClr val="dk1"/>
              </a:solidFill>
              <a:latin typeface="Arial"/>
              <a:ea typeface="Arial"/>
              <a:cs typeface="Arial"/>
              <a:sym typeface="Arial"/>
            </a:endParaRPr>
          </a:p>
          <a:p>
            <a:pPr marL="685800" lvl="0" indent="-406400"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Resilient Distributed Dataset (RDD), the basic abstraction in Spark. </a:t>
            </a:r>
            <a:endParaRPr sz="2400">
              <a:solidFill>
                <a:schemeClr val="dk1"/>
              </a:solidFill>
              <a:latin typeface="Calibri"/>
              <a:ea typeface="Calibri"/>
              <a:cs typeface="Calibri"/>
              <a:sym typeface="Calibri"/>
            </a:endParaRPr>
          </a:p>
          <a:p>
            <a:pPr marL="0" lvl="0" indent="0" rtl="0">
              <a:spcBef>
                <a:spcPts val="0"/>
              </a:spcBef>
              <a:spcAft>
                <a:spcPts val="0"/>
              </a:spcAft>
              <a:buNone/>
            </a:pPr>
            <a:endParaRPr sz="2400">
              <a:solidFill>
                <a:schemeClr val="dk1"/>
              </a:solidFill>
              <a:latin typeface="Calibri"/>
              <a:ea typeface="Calibri"/>
              <a:cs typeface="Calibri"/>
              <a:sym typeface="Calibri"/>
            </a:endParaRPr>
          </a:p>
          <a:p>
            <a:pPr marL="685800" lvl="0" indent="-406400"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represents an immutable, partitioned collection of elements that can be operated on in parallel.</a:t>
            </a:r>
            <a:endParaRPr sz="2400">
              <a:solidFill>
                <a:schemeClr val="dk1"/>
              </a:solidFill>
              <a:latin typeface="Calibri"/>
              <a:ea typeface="Calibri"/>
              <a:cs typeface="Calibri"/>
              <a:sym typeface="Calibri"/>
            </a:endParaRPr>
          </a:p>
          <a:p>
            <a:pPr marL="0" lvl="0" indent="0" rtl="0">
              <a:spcBef>
                <a:spcPts val="0"/>
              </a:spcBef>
              <a:spcAft>
                <a:spcPts val="0"/>
              </a:spcAft>
              <a:buNone/>
            </a:pPr>
            <a:endParaRPr/>
          </a:p>
        </p:txBody>
      </p:sp>
      <p:pic>
        <p:nvPicPr>
          <p:cNvPr id="451" name="Shape 451"/>
          <p:cNvPicPr preferRelativeResize="0"/>
          <p:nvPr/>
        </p:nvPicPr>
        <p:blipFill>
          <a:blip r:embed="rId3">
            <a:alphaModFix/>
          </a:blip>
          <a:stretch>
            <a:fillRect/>
          </a:stretch>
        </p:blipFill>
        <p:spPr>
          <a:xfrm>
            <a:off x="2933288" y="3650125"/>
            <a:ext cx="6325425" cy="1955125"/>
          </a:xfrm>
          <a:prstGeom prst="rect">
            <a:avLst/>
          </a:prstGeom>
          <a:noFill/>
          <a:ln>
            <a:noFill/>
          </a:ln>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406400" y="0"/>
            <a:ext cx="7293900" cy="654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Components of spark</a:t>
            </a:r>
            <a:endParaRPr/>
          </a:p>
        </p:txBody>
      </p:sp>
      <p:pic>
        <p:nvPicPr>
          <p:cNvPr id="458" name="Shape 458"/>
          <p:cNvPicPr preferRelativeResize="0"/>
          <p:nvPr/>
        </p:nvPicPr>
        <p:blipFill>
          <a:blip r:embed="rId3">
            <a:alphaModFix/>
          </a:blip>
          <a:stretch>
            <a:fillRect/>
          </a:stretch>
        </p:blipFill>
        <p:spPr>
          <a:xfrm>
            <a:off x="945163" y="1035837"/>
            <a:ext cx="10301675" cy="47863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Spark Dataframes</a:t>
            </a:r>
            <a:endParaRPr sz="2400" b="1" i="0" u="none" strike="noStrike" cap="none">
              <a:solidFill>
                <a:schemeClr val="dk1"/>
              </a:solidFill>
              <a:latin typeface="Arial"/>
              <a:ea typeface="Arial"/>
              <a:cs typeface="Arial"/>
              <a:sym typeface="Arial"/>
            </a:endParaRPr>
          </a:p>
        </p:txBody>
      </p:sp>
      <p:sp>
        <p:nvSpPr>
          <p:cNvPr id="465" name="Shape 465"/>
          <p:cNvSpPr txBox="1"/>
          <p:nvPr/>
        </p:nvSpPr>
        <p:spPr>
          <a:xfrm>
            <a:off x="1720850" y="1219200"/>
            <a:ext cx="8947200" cy="3733500"/>
          </a:xfrm>
          <a:prstGeom prst="rect">
            <a:avLst/>
          </a:prstGeom>
          <a:noFill/>
          <a:ln>
            <a:noFill/>
          </a:ln>
        </p:spPr>
        <p:txBody>
          <a:bodyPr spcFirstLastPara="1" wrap="square" lIns="91425" tIns="91425" rIns="91425" bIns="91425" anchor="t" anchorCtr="0">
            <a:noAutofit/>
          </a:bodyPr>
          <a:lstStyle/>
          <a:p>
            <a:pPr marL="698500" marR="0" lvl="0" indent="-457200" algn="l" rtl="0">
              <a:spcBef>
                <a:spcPts val="0"/>
              </a:spcBef>
              <a:spcAft>
                <a:spcPts val="0"/>
              </a:spcAft>
              <a:buClr>
                <a:schemeClr val="dk1"/>
              </a:buClr>
              <a:buSzPts val="2400"/>
              <a:buFont typeface="Arial"/>
              <a:buChar char="•"/>
            </a:pPr>
            <a:r>
              <a:rPr lang="en-US" sz="2400">
                <a:solidFill>
                  <a:schemeClr val="dk1"/>
                </a:solidFill>
              </a:rPr>
              <a:t>Similar to Pandas</a:t>
            </a:r>
            <a:endParaRPr sz="2400" b="0" i="0" u="none" strike="noStrike" cap="none">
              <a:solidFill>
                <a:schemeClr val="dk1"/>
              </a:solidFill>
              <a:latin typeface="Arial"/>
              <a:ea typeface="Arial"/>
              <a:cs typeface="Arial"/>
              <a:sym typeface="Arial"/>
            </a:endParaRPr>
          </a:p>
          <a:p>
            <a:pPr marL="698500" marR="0" lvl="0" indent="-457200" algn="l" rtl="0">
              <a:spcBef>
                <a:spcPts val="0"/>
              </a:spcBef>
              <a:spcAft>
                <a:spcPts val="0"/>
              </a:spcAft>
              <a:buClr>
                <a:schemeClr val="dk1"/>
              </a:buClr>
              <a:buSzPts val="2400"/>
              <a:buFont typeface="Arial"/>
              <a:buChar char="•"/>
            </a:pPr>
            <a:r>
              <a:rPr lang="en-US" sz="2400">
                <a:solidFill>
                  <a:schemeClr val="dk1"/>
                </a:solidFill>
              </a:rPr>
              <a:t>Hold data in a column and row format.</a:t>
            </a:r>
            <a:endParaRPr sz="2400">
              <a:solidFill>
                <a:schemeClr val="dk1"/>
              </a:solidFill>
            </a:endParaRPr>
          </a:p>
          <a:p>
            <a:pPr marL="698500" marR="0" lvl="0" indent="-457200" algn="l" rtl="0">
              <a:spcBef>
                <a:spcPts val="0"/>
              </a:spcBef>
              <a:spcAft>
                <a:spcPts val="0"/>
              </a:spcAft>
              <a:buClr>
                <a:schemeClr val="dk1"/>
              </a:buClr>
              <a:buSzPts val="2400"/>
              <a:buFont typeface="Arial"/>
              <a:buChar char="•"/>
            </a:pPr>
            <a:r>
              <a:rPr lang="en-US" sz="2400">
                <a:solidFill>
                  <a:schemeClr val="dk1"/>
                </a:solidFill>
              </a:rPr>
              <a:t>Each column represents a variable or feature.</a:t>
            </a:r>
            <a:endParaRPr sz="2400">
              <a:solidFill>
                <a:schemeClr val="dk1"/>
              </a:solidFill>
            </a:endParaRPr>
          </a:p>
          <a:p>
            <a:pPr marL="698500" marR="0" lvl="0" indent="-457200" algn="l" rtl="0">
              <a:spcBef>
                <a:spcPts val="0"/>
              </a:spcBef>
              <a:spcAft>
                <a:spcPts val="0"/>
              </a:spcAft>
              <a:buClr>
                <a:schemeClr val="dk1"/>
              </a:buClr>
              <a:buSzPts val="2400"/>
              <a:buFont typeface="Arial"/>
              <a:buChar char="•"/>
            </a:pPr>
            <a:r>
              <a:rPr lang="en-US" sz="2400">
                <a:solidFill>
                  <a:schemeClr val="dk1"/>
                </a:solidFill>
              </a:rPr>
              <a:t>Each row represents one data point.</a:t>
            </a:r>
            <a:endParaRPr sz="2400">
              <a:solidFill>
                <a:schemeClr val="dk1"/>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064321" y="0"/>
            <a:ext cx="7293900" cy="654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Four V’s of Big Data</a:t>
            </a:r>
            <a:endParaRPr dirty="0"/>
          </a:p>
        </p:txBody>
      </p:sp>
      <p:sp>
        <p:nvSpPr>
          <p:cNvPr id="232" name="Shape 232"/>
          <p:cNvSpPr txBox="1"/>
          <p:nvPr/>
        </p:nvSpPr>
        <p:spPr>
          <a:xfrm>
            <a:off x="892800" y="1264950"/>
            <a:ext cx="10406400" cy="43281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US" sz="2400" dirty="0"/>
              <a:t>Volume - Size of the data</a:t>
            </a:r>
            <a:endParaRPr sz="2400" dirty="0"/>
          </a:p>
          <a:p>
            <a:pPr marL="914400" lvl="1" indent="-381000" rtl="0">
              <a:spcBef>
                <a:spcPts val="0"/>
              </a:spcBef>
              <a:spcAft>
                <a:spcPts val="0"/>
              </a:spcAft>
              <a:buSzPts val="2400"/>
              <a:buChar char="○"/>
            </a:pPr>
            <a:r>
              <a:rPr lang="en-US" sz="2400" dirty="0"/>
              <a:t>Terabytes of stock data</a:t>
            </a:r>
            <a:endParaRPr sz="2400" dirty="0"/>
          </a:p>
          <a:p>
            <a:pPr marL="0" lvl="0" indent="0" rtl="0">
              <a:spcBef>
                <a:spcPts val="0"/>
              </a:spcBef>
              <a:spcAft>
                <a:spcPts val="0"/>
              </a:spcAft>
              <a:buNone/>
            </a:pPr>
            <a:endParaRPr sz="2400" dirty="0"/>
          </a:p>
          <a:p>
            <a:pPr marL="457200" lvl="0" indent="-381000" rtl="0">
              <a:spcBef>
                <a:spcPts val="0"/>
              </a:spcBef>
              <a:spcAft>
                <a:spcPts val="0"/>
              </a:spcAft>
              <a:buSzPts val="2400"/>
              <a:buChar char="●"/>
            </a:pPr>
            <a:r>
              <a:rPr lang="en-US" sz="2400" dirty="0"/>
              <a:t>Velocity - How quickly data is coming in</a:t>
            </a:r>
            <a:endParaRPr sz="2400" dirty="0"/>
          </a:p>
          <a:p>
            <a:pPr marL="914400" lvl="1" indent="-381000" rtl="0">
              <a:spcBef>
                <a:spcPts val="0"/>
              </a:spcBef>
              <a:spcAft>
                <a:spcPts val="0"/>
              </a:spcAft>
              <a:buSzPts val="2400"/>
              <a:buChar char="○"/>
            </a:pPr>
            <a:r>
              <a:rPr lang="en-US" sz="2400" dirty="0"/>
              <a:t>Car sensors sending information every second</a:t>
            </a:r>
            <a:endParaRPr sz="2400" dirty="0"/>
          </a:p>
          <a:p>
            <a:pPr marL="0" lvl="0" indent="0" rtl="0">
              <a:spcBef>
                <a:spcPts val="0"/>
              </a:spcBef>
              <a:spcAft>
                <a:spcPts val="0"/>
              </a:spcAft>
              <a:buNone/>
            </a:pPr>
            <a:endParaRPr sz="2400" dirty="0"/>
          </a:p>
          <a:p>
            <a:pPr marL="457200" lvl="0" indent="-381000" rtl="0">
              <a:spcBef>
                <a:spcPts val="0"/>
              </a:spcBef>
              <a:spcAft>
                <a:spcPts val="0"/>
              </a:spcAft>
              <a:buSzPts val="2400"/>
              <a:buChar char="●"/>
            </a:pPr>
            <a:r>
              <a:rPr lang="en-US" sz="2400" dirty="0"/>
              <a:t>Variety -  Different forms of data.</a:t>
            </a:r>
            <a:endParaRPr sz="2400" dirty="0"/>
          </a:p>
          <a:p>
            <a:pPr marL="914400" lvl="1" indent="-381000" rtl="0">
              <a:spcBef>
                <a:spcPts val="0"/>
              </a:spcBef>
              <a:spcAft>
                <a:spcPts val="0"/>
              </a:spcAft>
              <a:buSzPts val="2400"/>
              <a:buChar char="○"/>
            </a:pPr>
            <a:r>
              <a:rPr lang="en-US" sz="2400" dirty="0"/>
              <a:t>Social media posts, comments, photos etc.</a:t>
            </a:r>
            <a:endParaRPr sz="2400" dirty="0"/>
          </a:p>
          <a:p>
            <a:pPr marL="0" lvl="0" indent="0" rtl="0">
              <a:spcBef>
                <a:spcPts val="0"/>
              </a:spcBef>
              <a:spcAft>
                <a:spcPts val="0"/>
              </a:spcAft>
              <a:buNone/>
            </a:pPr>
            <a:endParaRPr sz="2400" dirty="0"/>
          </a:p>
          <a:p>
            <a:pPr marL="457200" lvl="0" indent="-381000" rtl="0">
              <a:spcBef>
                <a:spcPts val="0"/>
              </a:spcBef>
              <a:spcAft>
                <a:spcPts val="0"/>
              </a:spcAft>
              <a:buSzPts val="2400"/>
              <a:buChar char="●"/>
            </a:pPr>
            <a:r>
              <a:rPr lang="en-US" sz="2400" dirty="0"/>
              <a:t>Veracity - Uncertainty of data.</a:t>
            </a:r>
            <a:endParaRPr sz="2400" dirty="0"/>
          </a:p>
          <a:p>
            <a:pPr marL="914400" lvl="1" indent="-381000">
              <a:spcBef>
                <a:spcPts val="0"/>
              </a:spcBef>
              <a:spcAft>
                <a:spcPts val="0"/>
              </a:spcAft>
              <a:buSzPts val="2400"/>
              <a:buChar char="○"/>
            </a:pPr>
            <a:r>
              <a:rPr lang="en-US" sz="2400" dirty="0"/>
              <a:t>Again social media data may not be precise, come from bots, etc.</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1828800" y="0"/>
            <a:ext cx="7620000" cy="654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a:t>Big Data Overview</a:t>
            </a:r>
            <a:endParaRPr sz="2400" b="1" i="0" u="none" strike="noStrike" cap="none">
              <a:solidFill>
                <a:schemeClr val="dk1"/>
              </a:solidFill>
              <a:latin typeface="Arial"/>
              <a:ea typeface="Arial"/>
              <a:cs typeface="Arial"/>
              <a:sym typeface="Arial"/>
            </a:endParaRPr>
          </a:p>
        </p:txBody>
      </p:sp>
      <p:sp>
        <p:nvSpPr>
          <p:cNvPr id="239" name="Shape 239"/>
          <p:cNvSpPr txBox="1"/>
          <p:nvPr/>
        </p:nvSpPr>
        <p:spPr>
          <a:xfrm>
            <a:off x="1720850" y="1219200"/>
            <a:ext cx="8947200" cy="3733800"/>
          </a:xfrm>
          <a:prstGeom prst="rect">
            <a:avLst/>
          </a:prstGeom>
          <a:noFill/>
          <a:ln>
            <a:noFill/>
          </a:ln>
        </p:spPr>
        <p:txBody>
          <a:bodyPr spcFirstLastPara="1" wrap="square" lIns="91425" tIns="91425" rIns="91425" bIns="91425" anchor="t" anchorCtr="0">
            <a:noAutofit/>
          </a:bodyPr>
          <a:lstStyle/>
          <a:p>
            <a:pPr marL="685800" marR="0" lvl="0" indent="-361950" algn="l" rtl="0">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685800" marR="0" lvl="0" indent="-361950" algn="l" rtl="0">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685800" marR="0" lvl="0" indent="-361950" algn="l" rtl="0">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685800" marR="0" lvl="0" indent="-361950" algn="l" rtl="0">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685800" marR="0" lvl="0" indent="-361950" algn="l" rtl="0">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685800" marR="0" lvl="0" indent="-361950" algn="l" rtl="0">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228600" marR="0" lvl="0" indent="0" algn="l" rtl="0">
              <a:spcBef>
                <a:spcPts val="0"/>
              </a:spcBef>
              <a:spcAft>
                <a:spcPts val="0"/>
              </a:spcAft>
              <a:buClr>
                <a:schemeClr val="dk1"/>
              </a:buClr>
              <a:buSzPts val="3200"/>
              <a:buFont typeface="Arial"/>
              <a:buNone/>
            </a:pPr>
            <a:endParaRPr sz="32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3200"/>
              <a:buFont typeface="Arial"/>
              <a:buNone/>
            </a:pPr>
            <a:endParaRPr sz="3200" b="0" i="0" u="none" strike="noStrike" cap="none">
              <a:solidFill>
                <a:schemeClr val="dk1"/>
              </a:solidFill>
              <a:latin typeface="Arial"/>
              <a:ea typeface="Arial"/>
              <a:cs typeface="Arial"/>
              <a:sym typeface="Arial"/>
            </a:endParaRPr>
          </a:p>
        </p:txBody>
      </p:sp>
      <p:pic>
        <p:nvPicPr>
          <p:cNvPr id="240" name="Shape 240"/>
          <p:cNvPicPr preferRelativeResize="0"/>
          <p:nvPr/>
        </p:nvPicPr>
        <p:blipFill>
          <a:blip r:embed="rId3">
            <a:alphaModFix/>
          </a:blip>
          <a:stretch>
            <a:fillRect/>
          </a:stretch>
        </p:blipFill>
        <p:spPr>
          <a:xfrm>
            <a:off x="669113" y="1074050"/>
            <a:ext cx="10853775" cy="4709900"/>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828800" y="0"/>
            <a:ext cx="7620000" cy="65385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Big Data Problems</a:t>
            </a:r>
            <a:endParaRPr sz="2400" b="1" i="0" u="none" strike="noStrike" cap="none">
              <a:solidFill>
                <a:schemeClr val="dk1"/>
              </a:solidFill>
              <a:latin typeface="Arial"/>
              <a:ea typeface="Arial"/>
              <a:cs typeface="Arial"/>
              <a:sym typeface="Arial"/>
            </a:endParaRPr>
          </a:p>
        </p:txBody>
      </p:sp>
      <p:sp>
        <p:nvSpPr>
          <p:cNvPr id="247" name="Shape 247"/>
          <p:cNvSpPr txBox="1"/>
          <p:nvPr/>
        </p:nvSpPr>
        <p:spPr>
          <a:xfrm>
            <a:off x="1720850" y="1219200"/>
            <a:ext cx="8947150" cy="3733800"/>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3200"/>
              <a:buFont typeface="Arial"/>
              <a:buNone/>
            </a:pPr>
            <a:endParaRPr sz="3200" b="0" i="0" u="none" strike="noStrike" cap="none">
              <a:solidFill>
                <a:schemeClr val="dk1"/>
              </a:solidFill>
              <a:latin typeface="Arial"/>
              <a:ea typeface="Arial"/>
              <a:cs typeface="Arial"/>
              <a:sym typeface="Arial"/>
            </a:endParaRPr>
          </a:p>
          <a:p>
            <a:pPr marL="685800" marR="0" lvl="0" indent="-254000" algn="l" rtl="0">
              <a:spcBef>
                <a:spcPts val="0"/>
              </a:spcBef>
              <a:spcAft>
                <a:spcPts val="0"/>
              </a:spcAft>
              <a:buClr>
                <a:schemeClr val="dk1"/>
              </a:buClr>
              <a:buSzPts val="3200"/>
              <a:buFont typeface="Arial"/>
              <a:buNone/>
            </a:pPr>
            <a:endParaRPr sz="3200" b="0" i="0" u="none" strike="noStrike" cap="none">
              <a:solidFill>
                <a:schemeClr val="dk1"/>
              </a:solidFill>
              <a:latin typeface="Arial"/>
              <a:ea typeface="Arial"/>
              <a:cs typeface="Arial"/>
              <a:sym typeface="Arial"/>
            </a:endParaRPr>
          </a:p>
        </p:txBody>
      </p:sp>
      <p:sp>
        <p:nvSpPr>
          <p:cNvPr id="248" name="Shape 248"/>
          <p:cNvSpPr txBox="1"/>
          <p:nvPr/>
        </p:nvSpPr>
        <p:spPr>
          <a:xfrm>
            <a:off x="2129307" y="2356833"/>
            <a:ext cx="8538693"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1" u="none" strike="noStrike" cap="none">
                <a:solidFill>
                  <a:schemeClr val="dk1"/>
                </a:solidFill>
                <a:latin typeface="Calibri"/>
                <a:ea typeface="Calibri"/>
                <a:cs typeface="Calibri"/>
                <a:sym typeface="Calibri"/>
              </a:rPr>
              <a:t>What are some issues that you might encounter when dealing with extremely large data sets?</a:t>
            </a:r>
            <a:endParaRPr sz="2400" b="0" i="1" u="none" strike="noStrike" cap="none">
              <a:solidFill>
                <a:schemeClr val="dk1"/>
              </a:solidFill>
              <a:latin typeface="Calibri"/>
              <a:ea typeface="Calibri"/>
              <a:cs typeface="Calibri"/>
              <a:sym typeface="Calibri"/>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828800" y="0"/>
            <a:ext cx="7620000" cy="65385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Issues</a:t>
            </a:r>
            <a:endParaRPr sz="2400" b="1" i="0" u="none" strike="noStrike" cap="none">
              <a:solidFill>
                <a:schemeClr val="dk1"/>
              </a:solidFill>
              <a:latin typeface="Arial"/>
              <a:ea typeface="Arial"/>
              <a:cs typeface="Arial"/>
              <a:sym typeface="Arial"/>
            </a:endParaRPr>
          </a:p>
        </p:txBody>
      </p:sp>
      <p:sp>
        <p:nvSpPr>
          <p:cNvPr id="255" name="Shape 255"/>
          <p:cNvSpPr txBox="1"/>
          <p:nvPr/>
        </p:nvSpPr>
        <p:spPr>
          <a:xfrm>
            <a:off x="1720850" y="1219200"/>
            <a:ext cx="8947150" cy="3733800"/>
          </a:xfrm>
          <a:prstGeom prst="rect">
            <a:avLst/>
          </a:prstGeom>
          <a:noFill/>
          <a:ln>
            <a:noFill/>
          </a:ln>
        </p:spPr>
        <p:txBody>
          <a:bodyPr spcFirstLastPara="1" wrap="square" lIns="91425" tIns="91425" rIns="91425" bIns="91425" anchor="t" anchorCtr="0">
            <a:noAutofit/>
          </a:bodyPr>
          <a:lstStyle/>
          <a:p>
            <a:pPr marL="685800" marR="0" lvl="0" indent="-4572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Place to store massive amounts of data</a:t>
            </a:r>
            <a:endParaRPr sz="2400" b="0" i="0" u="none" strike="noStrike" cap="none">
              <a:solidFill>
                <a:schemeClr val="dk1"/>
              </a:solidFill>
              <a:latin typeface="Arial"/>
              <a:ea typeface="Arial"/>
              <a:cs typeface="Arial"/>
              <a:sym typeface="Arial"/>
            </a:endParaRPr>
          </a:p>
          <a:p>
            <a:pPr marL="685800" marR="0" lvl="0" indent="-30480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685800" marR="0" lvl="0" indent="-4572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Way to access data quickly</a:t>
            </a:r>
            <a:endParaRPr sz="2400" b="0" i="0" u="none" strike="noStrike" cap="none">
              <a:solidFill>
                <a:schemeClr val="dk1"/>
              </a:solidFill>
              <a:latin typeface="Arial"/>
              <a:ea typeface="Arial"/>
              <a:cs typeface="Arial"/>
              <a:sym typeface="Arial"/>
            </a:endParaRPr>
          </a:p>
          <a:p>
            <a:pPr marL="685800" marR="0" lvl="0" indent="-30480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685800" marR="0" lvl="0" indent="-4572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Back-ups for Hardware failure.</a:t>
            </a:r>
            <a:endParaRPr sz="2400" b="0" i="0" u="none" strike="noStrike" cap="none">
              <a:solidFill>
                <a:schemeClr val="dk1"/>
              </a:solidFill>
              <a:latin typeface="Arial"/>
              <a:ea typeface="Arial"/>
              <a:cs typeface="Arial"/>
              <a:sym typeface="Arial"/>
            </a:endParaRPr>
          </a:p>
          <a:p>
            <a:pPr marL="685800" marR="0" lvl="0" indent="-304800"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685800" marR="0" lvl="0" indent="-4572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Ways to analyze data quickly</a:t>
            </a:r>
            <a:endParaRPr sz="2400" b="0" i="0" u="none" strike="noStrike" cap="none">
              <a:solidFill>
                <a:schemeClr val="dk1"/>
              </a:solidFill>
              <a:latin typeface="Arial"/>
              <a:ea typeface="Arial"/>
              <a:cs typeface="Arial"/>
              <a:sym typeface="Aria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1920991" y="2885043"/>
            <a:ext cx="8229600" cy="8718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100"/>
              <a:buFont typeface="Arial"/>
              <a:buNone/>
            </a:pPr>
            <a:r>
              <a:rPr lang="en-US" sz="4100" b="1" i="0" u="none" strike="noStrike" cap="none">
                <a:solidFill>
                  <a:schemeClr val="lt1"/>
                </a:solidFill>
                <a:latin typeface="Arial"/>
                <a:ea typeface="Arial"/>
                <a:cs typeface="Arial"/>
                <a:sym typeface="Arial"/>
              </a:rPr>
              <a:t>Hadoop Overview</a:t>
            </a:r>
            <a:endParaRPr sz="4100" b="1" i="0" u="none" strike="noStrike" cap="none">
              <a:solidFill>
                <a:schemeClr val="lt1"/>
              </a:solidFill>
              <a:latin typeface="Arial"/>
              <a:ea typeface="Arial"/>
              <a:cs typeface="Arial"/>
              <a:sym typeface="Arial"/>
            </a:endParaRPr>
          </a:p>
        </p:txBody>
      </p:sp>
      <p:sp>
        <p:nvSpPr>
          <p:cNvPr id="261" name="Shape 261"/>
          <p:cNvSpPr txBox="1"/>
          <p:nvPr/>
        </p:nvSpPr>
        <p:spPr>
          <a:xfrm>
            <a:off x="1950892" y="3962401"/>
            <a:ext cx="2670436" cy="45338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950"/>
              <a:buFont typeface="Calibri"/>
              <a:buNone/>
            </a:pPr>
            <a:endParaRPr sz="1950" b="0" i="0" u="none" strike="noStrike" cap="none">
              <a:solidFill>
                <a:schemeClr val="lt1"/>
              </a:solidFill>
              <a:latin typeface="Arial"/>
              <a:ea typeface="Arial"/>
              <a:cs typeface="Arial"/>
              <a:sym typeface="Aria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1828800" y="0"/>
            <a:ext cx="7620000" cy="65385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What is Hadoop?</a:t>
            </a:r>
            <a:endParaRPr sz="2400" b="1" i="0" u="none" strike="noStrike" cap="none">
              <a:solidFill>
                <a:schemeClr val="dk1"/>
              </a:solidFill>
              <a:latin typeface="Arial"/>
              <a:ea typeface="Arial"/>
              <a:cs typeface="Arial"/>
              <a:sym typeface="Arial"/>
            </a:endParaRPr>
          </a:p>
        </p:txBody>
      </p:sp>
      <p:sp>
        <p:nvSpPr>
          <p:cNvPr id="268" name="Shape 268"/>
          <p:cNvSpPr txBox="1"/>
          <p:nvPr/>
        </p:nvSpPr>
        <p:spPr>
          <a:xfrm>
            <a:off x="1720850" y="1219200"/>
            <a:ext cx="8947150" cy="3733800"/>
          </a:xfrm>
          <a:prstGeom prst="rect">
            <a:avLst/>
          </a:prstGeom>
          <a:noFill/>
          <a:ln>
            <a:noFill/>
          </a:ln>
        </p:spPr>
        <p:txBody>
          <a:bodyPr spcFirstLastPara="1" wrap="square" lIns="91425" tIns="91425" rIns="91425" bIns="91425" anchor="t" anchorCtr="0">
            <a:noAutofit/>
          </a:bodyPr>
          <a:lstStyle/>
          <a:p>
            <a:pPr marL="228600" marR="0" lvl="0" indent="0" algn="l" rtl="0">
              <a:spcBef>
                <a:spcPts val="0"/>
              </a:spcBef>
              <a:spcAft>
                <a:spcPts val="0"/>
              </a:spcAft>
              <a:buClr>
                <a:schemeClr val="dk1"/>
              </a:buClr>
              <a:buSzPts val="3200"/>
              <a:buFont typeface="Arial"/>
              <a:buNone/>
            </a:pPr>
            <a:endParaRPr sz="3200" b="0" i="0" u="none" strike="noStrike" cap="none">
              <a:solidFill>
                <a:schemeClr val="dk1"/>
              </a:solidFill>
              <a:latin typeface="Arial"/>
              <a:ea typeface="Arial"/>
              <a:cs typeface="Arial"/>
              <a:sym typeface="Arial"/>
            </a:endParaRPr>
          </a:p>
          <a:p>
            <a:pPr marL="685800" marR="0" lvl="0" indent="-254000" algn="l" rtl="0">
              <a:spcBef>
                <a:spcPts val="0"/>
              </a:spcBef>
              <a:spcAft>
                <a:spcPts val="0"/>
              </a:spcAft>
              <a:buClr>
                <a:schemeClr val="dk1"/>
              </a:buClr>
              <a:buSzPts val="3200"/>
              <a:buFont typeface="Arial"/>
              <a:buNone/>
            </a:pPr>
            <a:endParaRPr sz="3200" b="0" i="0" u="none" strike="noStrike" cap="none">
              <a:solidFill>
                <a:schemeClr val="dk1"/>
              </a:solidFill>
              <a:latin typeface="Arial"/>
              <a:ea typeface="Arial"/>
              <a:cs typeface="Arial"/>
              <a:sym typeface="Arial"/>
            </a:endParaRPr>
          </a:p>
        </p:txBody>
      </p:sp>
      <p:sp>
        <p:nvSpPr>
          <p:cNvPr id="269" name="Shape 269"/>
          <p:cNvSpPr txBox="1"/>
          <p:nvPr/>
        </p:nvSpPr>
        <p:spPr>
          <a:xfrm>
            <a:off x="1159099" y="1043189"/>
            <a:ext cx="10148552" cy="3277820"/>
          </a:xfrm>
          <a:prstGeom prst="rect">
            <a:avLst/>
          </a:prstGeom>
          <a:noFill/>
          <a:ln>
            <a:noFill/>
          </a:ln>
        </p:spPr>
        <p:txBody>
          <a:bodyPr spcFirstLastPara="1" wrap="square" lIns="91425" tIns="45700" rIns="91425" bIns="45700" anchor="t" anchorCtr="0">
            <a:noAutofit/>
          </a:bodyPr>
          <a:lstStyle/>
          <a:p>
            <a:pPr marL="285750" marR="0" lvl="0" indent="-285750" algn="ctr" rtl="0">
              <a:lnSpc>
                <a:spcPct val="150000"/>
              </a:lnSpc>
              <a:spcBef>
                <a:spcPts val="0"/>
              </a:spcBef>
              <a:spcAft>
                <a:spcPts val="0"/>
              </a:spcAft>
              <a:buNone/>
            </a:pPr>
            <a:r>
              <a:rPr lang="en-US" sz="1800" b="0" i="0" u="none" strike="noStrike" cap="none">
                <a:solidFill>
                  <a:schemeClr val="dk1"/>
                </a:solidFill>
                <a:latin typeface="Calibri"/>
                <a:ea typeface="Calibri"/>
                <a:cs typeface="Calibri"/>
                <a:sym typeface="Calibri"/>
              </a:rPr>
              <a:t> </a:t>
            </a:r>
            <a:r>
              <a:rPr lang="en-US" sz="1800" b="0" i="1" u="none" strike="noStrike" cap="none">
                <a:solidFill>
                  <a:schemeClr val="dk1"/>
                </a:solidFill>
                <a:latin typeface="Calibri"/>
                <a:ea typeface="Calibri"/>
                <a:cs typeface="Calibri"/>
                <a:sym typeface="Calibri"/>
              </a:rPr>
              <a:t> "The Apache Hadoop software library is a framework that allows for the distributed processing of large data sets across clusters of computers using simple programming models. It is designed to scale up from single servers to thousands of machines, each offering local computation and storage. Rather than rely on hardware to deliver high-availability, the library itself is designed to detect and handle failures at the application layer, so delivering a highly-available service on top of a cluster of computers, each of which may be prone to failures.”</a:t>
            </a:r>
            <a:endParaRPr/>
          </a:p>
          <a:p>
            <a:pPr marL="285750" marR="0" lvl="0" indent="-285750" algn="ctr" rtl="0">
              <a:lnSpc>
                <a:spcPct val="150000"/>
              </a:lnSpc>
              <a:spcBef>
                <a:spcPts val="0"/>
              </a:spcBef>
              <a:spcAft>
                <a:spcPts val="0"/>
              </a:spcAft>
              <a:buNone/>
            </a:pPr>
            <a:endParaRPr sz="1800" b="0" i="1" u="none" strike="noStrike" cap="none">
              <a:solidFill>
                <a:schemeClr val="dk1"/>
              </a:solidFill>
              <a:latin typeface="Calibri"/>
              <a:ea typeface="Calibri"/>
              <a:cs typeface="Calibri"/>
              <a:sym typeface="Calibri"/>
            </a:endParaRPr>
          </a:p>
          <a:p>
            <a:pPr marL="285750" marR="0" lvl="0" indent="-285750" algn="ctr" rtl="0">
              <a:spcBef>
                <a:spcPts val="0"/>
              </a:spcBef>
              <a:spcAft>
                <a:spcPts val="0"/>
              </a:spcAft>
              <a:buNone/>
            </a:pPr>
            <a:r>
              <a:rPr lang="en-US" sz="1800" b="0" i="1" u="none" strike="noStrike" cap="none">
                <a:solidFill>
                  <a:schemeClr val="dk1"/>
                </a:solidFill>
                <a:latin typeface="Calibri"/>
                <a:ea typeface="Calibri"/>
                <a:cs typeface="Calibri"/>
                <a:sym typeface="Calibri"/>
              </a:rPr>
              <a:t>	- As defined on Hadoop website</a:t>
            </a:r>
            <a:endParaRPr sz="1800" b="0" i="1" u="none" strike="noStrike" cap="none">
              <a:solidFill>
                <a:schemeClr val="dk1"/>
              </a:solidFill>
              <a:latin typeface="Calibri"/>
              <a:ea typeface="Calibri"/>
              <a:cs typeface="Calibri"/>
              <a:sym typeface="Calibri"/>
            </a:endParaRPr>
          </a:p>
        </p:txBody>
      </p:sp>
      <p:sp>
        <p:nvSpPr>
          <p:cNvPr id="270" name="Shape 270"/>
          <p:cNvSpPr txBox="1"/>
          <p:nvPr/>
        </p:nvSpPr>
        <p:spPr>
          <a:xfrm>
            <a:off x="399245" y="3747752"/>
            <a:ext cx="229244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Named after the creator’s, Doug Cutting, kid’s stuffed yellow elephant.</a:t>
            </a:r>
            <a:endParaRPr sz="1800">
              <a:solidFill>
                <a:schemeClr val="dk1"/>
              </a:solidFill>
              <a:latin typeface="Calibri"/>
              <a:ea typeface="Calibri"/>
              <a:cs typeface="Calibri"/>
              <a:sym typeface="Calibri"/>
            </a:endParaRPr>
          </a:p>
        </p:txBody>
      </p:sp>
    </p:spTree>
  </p:cSld>
  <p:clrMapOvr>
    <a:masterClrMapping/>
  </p:clrMapOvr>
  <p:transition>
    <p:fade thruBlk="1"/>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930</Words>
  <Application>Microsoft Macintosh PowerPoint</Application>
  <PresentationFormat>Widescreen</PresentationFormat>
  <Paragraphs>211</Paragraphs>
  <Slides>36</Slides>
  <Notes>36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36</vt:i4>
      </vt:variant>
    </vt:vector>
  </HeadingPairs>
  <TitlesOfParts>
    <vt:vector size="40" baseType="lpstr">
      <vt:lpstr>Arial</vt:lpstr>
      <vt:lpstr>Calibri</vt:lpstr>
      <vt:lpstr>Office Theme</vt:lpstr>
      <vt:lpstr>Office Theme</vt:lpstr>
      <vt:lpstr>Big Data</vt:lpstr>
      <vt:lpstr>Big Data</vt:lpstr>
      <vt:lpstr>What is Big Data?</vt:lpstr>
      <vt:lpstr>Four V’s of Big Data</vt:lpstr>
      <vt:lpstr>Big Data Overview</vt:lpstr>
      <vt:lpstr>Big Data Problems</vt:lpstr>
      <vt:lpstr>Issues</vt:lpstr>
      <vt:lpstr>Hadoop Overview</vt:lpstr>
      <vt:lpstr>What is Hadoop?</vt:lpstr>
      <vt:lpstr>Hadoop Ecosystem</vt:lpstr>
      <vt:lpstr>Fundamentals</vt:lpstr>
      <vt:lpstr>MapReduce</vt:lpstr>
      <vt:lpstr>MapReduce History</vt:lpstr>
      <vt:lpstr>Example: Counting The Number Of Books In A Library</vt:lpstr>
      <vt:lpstr>The Map part of MapReduce</vt:lpstr>
      <vt:lpstr>The Reduce part of MapReduce</vt:lpstr>
      <vt:lpstr>Classic Word Count Example</vt:lpstr>
      <vt:lpstr>Hadoop Distributed Filesystem</vt:lpstr>
      <vt:lpstr>HDFS</vt:lpstr>
      <vt:lpstr>Node</vt:lpstr>
      <vt:lpstr>Yet Another Resource Manager</vt:lpstr>
      <vt:lpstr>YARN Overview</vt:lpstr>
      <vt:lpstr>MRjob</vt:lpstr>
      <vt:lpstr>What is MRjob?</vt:lpstr>
      <vt:lpstr>What will we use MRjob for?</vt:lpstr>
      <vt:lpstr>MRjob fundamentals</vt:lpstr>
      <vt:lpstr>What is a job?</vt:lpstr>
      <vt:lpstr>Basic Example</vt:lpstr>
      <vt:lpstr>The mapper() method</vt:lpstr>
      <vt:lpstr>The reducer() method</vt:lpstr>
      <vt:lpstr>Spark (PySpark)</vt:lpstr>
      <vt:lpstr>What is Spark?</vt:lpstr>
      <vt:lpstr>Spark vs Hadoop</vt:lpstr>
      <vt:lpstr>Resilient Distributed Dataset</vt:lpstr>
      <vt:lpstr>Components of spark</vt:lpstr>
      <vt:lpstr>Spark Dataframes</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cp:lastModifiedBy>Arwen Shackelford</cp:lastModifiedBy>
  <cp:revision>22</cp:revision>
  <dcterms:modified xsi:type="dcterms:W3CDTF">2018-08-16T19:19:29Z</dcterms:modified>
</cp:coreProperties>
</file>