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7"/>
  </p:sldMasterIdLst>
  <p:notesMasterIdLst>
    <p:notesMasterId r:id="rId17"/>
  </p:notesMasterIdLst>
  <p:sldIdLst>
    <p:sldId id="290" r:id="rId8"/>
    <p:sldId id="1373" r:id="rId9"/>
    <p:sldId id="1274" r:id="rId10"/>
    <p:sldId id="1464" r:id="rId11"/>
    <p:sldId id="1378" r:id="rId12"/>
    <p:sldId id="1488" r:id="rId13"/>
    <p:sldId id="1490" r:id="rId14"/>
    <p:sldId id="1491" r:id="rId15"/>
    <p:sldId id="1356" r:id="rId16"/>
  </p:sldIdLst>
  <p:sldSz cx="12192000" cy="6858000"/>
  <p:notesSz cx="6858000" cy="9144000"/>
  <p:defaultTextStyle>
    <a:defPPr>
      <a:defRPr lang="en-I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70C"/>
    <a:srgbClr val="FFFF00"/>
    <a:srgbClr val="51260B"/>
    <a:srgbClr val="3E4823"/>
    <a:srgbClr val="003151"/>
    <a:srgbClr val="00529B"/>
    <a:srgbClr val="E0D4BB"/>
    <a:srgbClr val="BB8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068B16-3267-4EBD-92BA-EAE9B03D892F}" v="1405" dt="2018-11-13T22:25:49.503"/>
    <p1510:client id="{2FE598F4-AAE5-4D1F-97D0-1EB731B661D5}" v="1587" dt="2018-11-13T23:55:19.239"/>
    <p1510:client id="{53E6DED9-CABD-4154-9E54-8CF7030DBF89}" v="8319" dt="2018-11-13T22:31:10.311"/>
    <p1510:client id="{850FB0D6-F1DC-4DCE-AF5A-963A77E2A450}" v="310" dt="2018-11-13T20:28:59.736"/>
    <p1510:client id="{945EAE02-6415-46B9-861F-B644F05ECCE8}" v="93" dt="2018-11-13T21:59:38.343"/>
    <p1510:client id="{9EF33761-BB46-4B36-9C86-CFB3A9A10B94}" v="409" dt="2018-11-13T20:01:16.716"/>
    <p1510:client id="{C2D3B5C2-EA31-4796-983C-79DA8386FF41}" v="122" dt="2018-11-13T17:24:56.215"/>
    <p1510:client id="{E4ACCF08-E72E-4081-BCE4-881909EEDA57}" v="596" dt="2018-11-13T19:22:24.0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98" autoAdjust="0"/>
  </p:normalViewPr>
  <p:slideViewPr>
    <p:cSldViewPr snapToGrid="0">
      <p:cViewPr varScale="1">
        <p:scale>
          <a:sx n="55" d="100"/>
          <a:sy n="55" d="100"/>
        </p:scale>
        <p:origin x="1072" y="28"/>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1.xml"/><Relationship Id="rId12" Type="http://schemas.openxmlformats.org/officeDocument/2006/relationships/slide" Target="slides/slide5.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5" Type="http://schemas.openxmlformats.org/officeDocument/2006/relationships/customXml" Target="../customXml/item5.xml"/><Relationship Id="rId15" Type="http://schemas.openxmlformats.org/officeDocument/2006/relationships/slide" Target="slides/slide8.xml"/><Relationship Id="rId10" Type="http://schemas.openxmlformats.org/officeDocument/2006/relationships/slide" Target="slides/slide3.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7B83B3-21A9-4EE9-8324-FC244090773B}" type="datetimeFigureOut">
              <a:rPr lang="en-IE" smtClean="0"/>
              <a:t>09/09/2025</a:t>
            </a:fld>
            <a:endParaRPr lang="en-IE"/>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476046-6F8F-47DD-ADF7-EB9031A69800}" type="slidenum">
              <a:rPr lang="en-IE" smtClean="0"/>
              <a:t>‹#›</a:t>
            </a:fld>
            <a:endParaRPr lang="en-IE"/>
          </a:p>
        </p:txBody>
      </p:sp>
    </p:spTree>
    <p:extLst>
      <p:ext uri="{BB962C8B-B14F-4D97-AF65-F5344CB8AC3E}">
        <p14:creationId xmlns:p14="http://schemas.microsoft.com/office/powerpoint/2010/main" val="20501983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10"/>
          </p:nvPr>
        </p:nvSpPr>
        <p:spPr/>
        <p:txBody>
          <a:bodyPr/>
          <a:lstStyle/>
          <a:p>
            <a:fld id="{3C476046-6F8F-47DD-ADF7-EB9031A69800}" type="slidenum">
              <a:rPr lang="en-IE" smtClean="0"/>
              <a:t>1</a:t>
            </a:fld>
            <a:endParaRPr lang="en-IE"/>
          </a:p>
        </p:txBody>
      </p:sp>
    </p:spTree>
    <p:extLst>
      <p:ext uri="{BB962C8B-B14F-4D97-AF65-F5344CB8AC3E}">
        <p14:creationId xmlns:p14="http://schemas.microsoft.com/office/powerpoint/2010/main" val="1294576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A43ED1C-EC58-4E4F-94D3-9D9328D583C0}"/>
              </a:ext>
            </a:extLst>
          </p:cNvPr>
          <p:cNvSpPr>
            <a:spLocks noGrp="1" noRot="1" noChangeAspect="1" noChangeArrowheads="1" noTextEdit="1"/>
          </p:cNvSpPr>
          <p:nvPr>
            <p:ph type="sldImg"/>
          </p:nvPr>
        </p:nvSpPr>
        <p:spPr>
          <a:xfrm>
            <a:off x="381000" y="685800"/>
            <a:ext cx="6096000" cy="3429000"/>
          </a:xfrm>
          <a:ln/>
        </p:spPr>
      </p:sp>
      <p:sp>
        <p:nvSpPr>
          <p:cNvPr id="56323" name="Rectangle 3">
            <a:extLst>
              <a:ext uri="{FF2B5EF4-FFF2-40B4-BE49-F238E27FC236}">
                <a16:creationId xmlns:a16="http://schemas.microsoft.com/office/drawing/2014/main" id="{3F6D167C-7FAC-41EE-8EB6-56001A84CC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Tree>
    <p:extLst>
      <p:ext uri="{BB962C8B-B14F-4D97-AF65-F5344CB8AC3E}">
        <p14:creationId xmlns:p14="http://schemas.microsoft.com/office/powerpoint/2010/main" val="145638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A43ED1C-EC58-4E4F-94D3-9D9328D583C0}"/>
              </a:ext>
            </a:extLst>
          </p:cNvPr>
          <p:cNvSpPr>
            <a:spLocks noGrp="1" noRot="1" noChangeAspect="1" noChangeArrowheads="1" noTextEdit="1"/>
          </p:cNvSpPr>
          <p:nvPr>
            <p:ph type="sldImg"/>
          </p:nvPr>
        </p:nvSpPr>
        <p:spPr>
          <a:xfrm>
            <a:off x="381000" y="685800"/>
            <a:ext cx="6096000" cy="3429000"/>
          </a:xfrm>
          <a:ln/>
        </p:spPr>
      </p:sp>
      <p:sp>
        <p:nvSpPr>
          <p:cNvPr id="56323" name="Rectangle 3">
            <a:extLst>
              <a:ext uri="{FF2B5EF4-FFF2-40B4-BE49-F238E27FC236}">
                <a16:creationId xmlns:a16="http://schemas.microsoft.com/office/drawing/2014/main" id="{3F6D167C-7FAC-41EE-8EB6-56001A84CC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Tree>
    <p:extLst>
      <p:ext uri="{BB962C8B-B14F-4D97-AF65-F5344CB8AC3E}">
        <p14:creationId xmlns:p14="http://schemas.microsoft.com/office/powerpoint/2010/main" val="1347036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A43ED1C-EC58-4E4F-94D3-9D9328D583C0}"/>
              </a:ext>
            </a:extLst>
          </p:cNvPr>
          <p:cNvSpPr>
            <a:spLocks noGrp="1" noRot="1" noChangeAspect="1" noChangeArrowheads="1" noTextEdit="1"/>
          </p:cNvSpPr>
          <p:nvPr>
            <p:ph type="sldImg"/>
          </p:nvPr>
        </p:nvSpPr>
        <p:spPr>
          <a:xfrm>
            <a:off x="381000" y="685800"/>
            <a:ext cx="6096000" cy="3429000"/>
          </a:xfrm>
          <a:ln/>
        </p:spPr>
      </p:sp>
      <p:sp>
        <p:nvSpPr>
          <p:cNvPr id="56323" name="Rectangle 3">
            <a:extLst>
              <a:ext uri="{FF2B5EF4-FFF2-40B4-BE49-F238E27FC236}">
                <a16:creationId xmlns:a16="http://schemas.microsoft.com/office/drawing/2014/main" id="{3F6D167C-7FAC-41EE-8EB6-56001A84CC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E" sz="1200" b="0" i="0" kern="1200" dirty="0">
                <a:solidFill>
                  <a:schemeClr val="tx1"/>
                </a:solidFill>
                <a:effectLst/>
                <a:latin typeface="+mn-lt"/>
                <a:ea typeface="+mn-ea"/>
                <a:cs typeface="+mn-cs"/>
              </a:rPr>
              <a:t>Throughout this presentation we hope to convey to you the military miracle that the German Army carried out. All elements of this presentation will focus in on two (2)  simple common themes. These are (a) </a:t>
            </a:r>
            <a:r>
              <a:rPr lang="en-IE" sz="1200" b="0" i="0" kern="1200" dirty="0" err="1">
                <a:solidFill>
                  <a:schemeClr val="tx1"/>
                </a:solidFill>
                <a:effectLst/>
                <a:latin typeface="+mn-lt"/>
                <a:ea typeface="+mn-ea"/>
                <a:cs typeface="+mn-cs"/>
              </a:rPr>
              <a:t>Kampfgruppe</a:t>
            </a:r>
            <a:r>
              <a:rPr lang="en-IE" sz="1200" b="0" i="0" kern="1200" dirty="0">
                <a:solidFill>
                  <a:schemeClr val="tx1"/>
                </a:solidFill>
                <a:effectLst/>
                <a:latin typeface="+mn-lt"/>
                <a:ea typeface="+mn-ea"/>
                <a:cs typeface="+mn-cs"/>
              </a:rPr>
              <a:t> and (b) Mission Command. </a:t>
            </a:r>
          </a:p>
          <a:p>
            <a:endParaRPr lang="en-IE" sz="1200" b="0" i="0" kern="1200" dirty="0">
              <a:solidFill>
                <a:schemeClr val="tx1"/>
              </a:solidFill>
              <a:effectLst/>
              <a:latin typeface="+mn-lt"/>
              <a:ea typeface="+mn-ea"/>
              <a:cs typeface="+mn-cs"/>
            </a:endParaRPr>
          </a:p>
          <a:p>
            <a:r>
              <a:rPr lang="en-IE" sz="1200" b="0" i="0" kern="1200" dirty="0">
                <a:solidFill>
                  <a:schemeClr val="tx1"/>
                </a:solidFill>
                <a:effectLst/>
                <a:latin typeface="+mn-lt"/>
                <a:ea typeface="+mn-ea"/>
                <a:cs typeface="+mn-cs"/>
              </a:rPr>
              <a:t>(a) </a:t>
            </a:r>
            <a:r>
              <a:rPr lang="en-IE" sz="1200" b="0" i="0" kern="1200" dirty="0" err="1">
                <a:solidFill>
                  <a:schemeClr val="tx1"/>
                </a:solidFill>
                <a:effectLst/>
                <a:latin typeface="+mn-lt"/>
                <a:ea typeface="+mn-ea"/>
                <a:cs typeface="+mn-cs"/>
              </a:rPr>
              <a:t>Kampfgruppe</a:t>
            </a:r>
            <a:r>
              <a:rPr lang="en-IE" sz="1200" b="0" i="0" kern="1200" dirty="0">
                <a:solidFill>
                  <a:schemeClr val="tx1"/>
                </a:solidFill>
                <a:effectLst/>
                <a:latin typeface="+mn-lt"/>
                <a:ea typeface="+mn-ea"/>
                <a:cs typeface="+mn-cs"/>
              </a:rPr>
              <a:t> – An Ad Hoc formation of many different corps and units. Generally to suit a particular mission. </a:t>
            </a:r>
          </a:p>
          <a:p>
            <a:endParaRPr lang="en-IE" sz="1200" b="0" i="0" kern="1200" dirty="0">
              <a:solidFill>
                <a:schemeClr val="tx1"/>
              </a:solidFill>
              <a:effectLst/>
              <a:latin typeface="+mn-lt"/>
              <a:ea typeface="+mn-ea"/>
              <a:cs typeface="+mn-cs"/>
            </a:endParaRPr>
          </a:p>
          <a:p>
            <a:r>
              <a:rPr lang="en-IE" sz="1200" b="0" i="0" kern="1200" dirty="0">
                <a:solidFill>
                  <a:schemeClr val="tx1"/>
                </a:solidFill>
                <a:effectLst/>
                <a:latin typeface="+mn-lt"/>
                <a:ea typeface="+mn-ea"/>
                <a:cs typeface="+mn-cs"/>
              </a:rPr>
              <a:t>The </a:t>
            </a:r>
            <a:r>
              <a:rPr lang="en-IE" sz="1200" b="0" i="0" kern="1200" dirty="0" err="1">
                <a:solidFill>
                  <a:schemeClr val="tx1"/>
                </a:solidFill>
                <a:effectLst/>
                <a:latin typeface="+mn-lt"/>
                <a:ea typeface="+mn-ea"/>
                <a:cs typeface="+mn-cs"/>
              </a:rPr>
              <a:t>Kampfgruppe</a:t>
            </a:r>
            <a:r>
              <a:rPr lang="en-IE" sz="1200" b="0" i="0" kern="1200" dirty="0">
                <a:solidFill>
                  <a:schemeClr val="tx1"/>
                </a:solidFill>
                <a:effectLst/>
                <a:latin typeface="+mn-lt"/>
                <a:ea typeface="+mn-ea"/>
                <a:cs typeface="+mn-cs"/>
              </a:rPr>
              <a:t> was an ad hoc combined arms formation, usually employing a combination of tanks, infantry, and artillery (including anti-tank) elements, generally organised for a particular task or operation.</a:t>
            </a:r>
          </a:p>
          <a:p>
            <a:endParaRPr lang="en-IE" sz="1200" b="0" i="0" kern="1200" dirty="0">
              <a:solidFill>
                <a:schemeClr val="tx1"/>
              </a:solidFill>
              <a:effectLst/>
              <a:latin typeface="+mn-lt"/>
              <a:ea typeface="+mn-ea"/>
              <a:cs typeface="+mn-cs"/>
            </a:endParaRPr>
          </a:p>
          <a:p>
            <a:r>
              <a:rPr lang="en-IE" sz="1200" b="0" i="0" kern="1200" dirty="0">
                <a:solidFill>
                  <a:schemeClr val="tx1"/>
                </a:solidFill>
                <a:effectLst/>
                <a:latin typeface="+mn-lt"/>
                <a:ea typeface="+mn-ea"/>
                <a:cs typeface="+mn-cs"/>
              </a:rPr>
              <a:t>(b) Mission Command. The German General Staff were happy to give a geographical region to a unit and a very simple Commanders Intent. It was then happy to allow the commander on the ground to have full mission command.  Dealing with a mix of ages, skills and corps it is vital that the leader on the ground is given the maximum possible power and responsibility that he can to help him command his troops. </a:t>
            </a:r>
          </a:p>
          <a:p>
            <a:endParaRPr lang="en-IE" sz="1200" b="0" i="0" kern="1200" dirty="0">
              <a:solidFill>
                <a:schemeClr val="tx1"/>
              </a:solidFill>
              <a:effectLst/>
              <a:latin typeface="+mn-lt"/>
              <a:ea typeface="+mn-ea"/>
              <a:cs typeface="+mn-cs"/>
            </a:endParaRPr>
          </a:p>
          <a:p>
            <a:r>
              <a:rPr lang="en-IE" dirty="0">
                <a:solidFill>
                  <a:srgbClr val="FFC000"/>
                </a:solidFill>
              </a:rPr>
              <a:t>Presentation Flow</a:t>
            </a:r>
          </a:p>
          <a:p>
            <a:pPr lvl="1"/>
            <a:r>
              <a:rPr lang="en-IE" dirty="0">
                <a:solidFill>
                  <a:srgbClr val="FFC000"/>
                </a:solidFill>
              </a:rPr>
              <a:t>Geographical Analysis</a:t>
            </a:r>
          </a:p>
          <a:p>
            <a:pPr lvl="1"/>
            <a:r>
              <a:rPr lang="en-IE" dirty="0">
                <a:solidFill>
                  <a:srgbClr val="FFC000"/>
                </a:solidFill>
              </a:rPr>
              <a:t>Focusing on the actions and counteractions of the Germans.</a:t>
            </a:r>
          </a:p>
          <a:p>
            <a:endParaRPr lang="en-IE" dirty="0"/>
          </a:p>
        </p:txBody>
      </p:sp>
    </p:spTree>
    <p:extLst>
      <p:ext uri="{BB962C8B-B14F-4D97-AF65-F5344CB8AC3E}">
        <p14:creationId xmlns:p14="http://schemas.microsoft.com/office/powerpoint/2010/main" val="3848950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A43ED1C-EC58-4E4F-94D3-9D9328D583C0}"/>
              </a:ext>
            </a:extLst>
          </p:cNvPr>
          <p:cNvSpPr>
            <a:spLocks noGrp="1" noRot="1" noChangeAspect="1" noChangeArrowheads="1" noTextEdit="1"/>
          </p:cNvSpPr>
          <p:nvPr>
            <p:ph type="sldImg"/>
          </p:nvPr>
        </p:nvSpPr>
        <p:spPr>
          <a:xfrm>
            <a:off x="381000" y="685800"/>
            <a:ext cx="6096000" cy="3429000"/>
          </a:xfrm>
          <a:ln/>
        </p:spPr>
      </p:sp>
      <p:sp>
        <p:nvSpPr>
          <p:cNvPr id="56323" name="Rectangle 3">
            <a:extLst>
              <a:ext uri="{FF2B5EF4-FFF2-40B4-BE49-F238E27FC236}">
                <a16:creationId xmlns:a16="http://schemas.microsoft.com/office/drawing/2014/main" id="{3F6D167C-7FAC-41EE-8EB6-56001A84CC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en-GB" altLang="en-US"/>
          </a:p>
        </p:txBody>
      </p:sp>
    </p:spTree>
    <p:extLst>
      <p:ext uri="{BB962C8B-B14F-4D97-AF65-F5344CB8AC3E}">
        <p14:creationId xmlns:p14="http://schemas.microsoft.com/office/powerpoint/2010/main" val="1950291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A43ED1C-EC58-4E4F-94D3-9D9328D583C0}"/>
              </a:ext>
            </a:extLst>
          </p:cNvPr>
          <p:cNvSpPr>
            <a:spLocks noGrp="1" noRot="1" noChangeAspect="1" noChangeArrowheads="1" noTextEdit="1"/>
          </p:cNvSpPr>
          <p:nvPr>
            <p:ph type="sldImg"/>
          </p:nvPr>
        </p:nvSpPr>
        <p:spPr>
          <a:xfrm>
            <a:off x="381000" y="685800"/>
            <a:ext cx="6096000" cy="3429000"/>
          </a:xfrm>
          <a:ln/>
        </p:spPr>
      </p:sp>
      <p:sp>
        <p:nvSpPr>
          <p:cNvPr id="56323" name="Rectangle 3">
            <a:extLst>
              <a:ext uri="{FF2B5EF4-FFF2-40B4-BE49-F238E27FC236}">
                <a16:creationId xmlns:a16="http://schemas.microsoft.com/office/drawing/2014/main" id="{3F6D167C-7FAC-41EE-8EB6-56001A84CC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Tree>
    <p:extLst>
      <p:ext uri="{BB962C8B-B14F-4D97-AF65-F5344CB8AC3E}">
        <p14:creationId xmlns:p14="http://schemas.microsoft.com/office/powerpoint/2010/main" val="1490794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A43ED1C-EC58-4E4F-94D3-9D9328D583C0}"/>
              </a:ext>
            </a:extLst>
          </p:cNvPr>
          <p:cNvSpPr>
            <a:spLocks noGrp="1" noRot="1" noChangeAspect="1" noChangeArrowheads="1" noTextEdit="1"/>
          </p:cNvSpPr>
          <p:nvPr>
            <p:ph type="sldImg"/>
          </p:nvPr>
        </p:nvSpPr>
        <p:spPr>
          <a:xfrm>
            <a:off x="381000" y="685800"/>
            <a:ext cx="6096000" cy="3429000"/>
          </a:xfrm>
          <a:ln/>
        </p:spPr>
      </p:sp>
      <p:sp>
        <p:nvSpPr>
          <p:cNvPr id="56323" name="Rectangle 3">
            <a:extLst>
              <a:ext uri="{FF2B5EF4-FFF2-40B4-BE49-F238E27FC236}">
                <a16:creationId xmlns:a16="http://schemas.microsoft.com/office/drawing/2014/main" id="{3F6D167C-7FAC-41EE-8EB6-56001A84CC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en-GB" altLang="en-US"/>
          </a:p>
        </p:txBody>
      </p:sp>
    </p:spTree>
    <p:extLst>
      <p:ext uri="{BB962C8B-B14F-4D97-AF65-F5344CB8AC3E}">
        <p14:creationId xmlns:p14="http://schemas.microsoft.com/office/powerpoint/2010/main" val="21952567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A43ED1C-EC58-4E4F-94D3-9D9328D583C0}"/>
              </a:ext>
            </a:extLst>
          </p:cNvPr>
          <p:cNvSpPr>
            <a:spLocks noGrp="1" noRot="1" noChangeAspect="1" noChangeArrowheads="1" noTextEdit="1"/>
          </p:cNvSpPr>
          <p:nvPr>
            <p:ph type="sldImg"/>
          </p:nvPr>
        </p:nvSpPr>
        <p:spPr>
          <a:xfrm>
            <a:off x="381000" y="685800"/>
            <a:ext cx="6096000" cy="3429000"/>
          </a:xfrm>
          <a:ln/>
        </p:spPr>
      </p:sp>
      <p:sp>
        <p:nvSpPr>
          <p:cNvPr id="56323" name="Rectangle 3">
            <a:extLst>
              <a:ext uri="{FF2B5EF4-FFF2-40B4-BE49-F238E27FC236}">
                <a16:creationId xmlns:a16="http://schemas.microsoft.com/office/drawing/2014/main" id="{3F6D167C-7FAC-41EE-8EB6-56001A84CC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E" dirty="0"/>
              <a:t>German Success:</a:t>
            </a:r>
          </a:p>
          <a:p>
            <a:endParaRPr lang="en-IE" dirty="0"/>
          </a:p>
          <a:p>
            <a:r>
              <a:rPr lang="en-IE" dirty="0"/>
              <a:t>Two key elements, that stand out above all others and are critical n ensuring the German success.</a:t>
            </a:r>
          </a:p>
          <a:p>
            <a:endParaRPr lang="en-IE" dirty="0"/>
          </a:p>
          <a:p>
            <a:r>
              <a:rPr lang="en-IE" dirty="0"/>
              <a:t>They are the utilisation of Ad Hoc units as they exist are can be formed on the ground through the utilisation of </a:t>
            </a:r>
            <a:r>
              <a:rPr lang="en-IE" dirty="0" err="1"/>
              <a:t>Kampfgruppe</a:t>
            </a:r>
            <a:r>
              <a:rPr lang="en-IE" dirty="0"/>
              <a:t>. You will note these were involved in each and every of the geographical battle analysis that each presenter has offered. </a:t>
            </a:r>
          </a:p>
          <a:p>
            <a:r>
              <a:rPr lang="en-IE" dirty="0"/>
              <a:t>Part of, linked to the use of </a:t>
            </a:r>
            <a:r>
              <a:rPr lang="en-IE" dirty="0" err="1"/>
              <a:t>Kampfgruppe</a:t>
            </a:r>
            <a:r>
              <a:rPr lang="en-IE" dirty="0"/>
              <a:t>. The following and utilisation of mission command. That due to the situation, it doesn’t allow for the deliberate planning and operations. Doesn’t allow for the use of coherent and fully formed military units. That every commander at every level can operate using his own initiate to support the commanders intent. Operating as best as he can given the circumstances. </a:t>
            </a:r>
          </a:p>
          <a:p>
            <a:endParaRPr lang="en-IE" dirty="0"/>
          </a:p>
          <a:p>
            <a:r>
              <a:rPr lang="en-IE" dirty="0"/>
              <a:t>These two key characteristics under pinned the German success in Operation Market Garden.</a:t>
            </a:r>
          </a:p>
          <a:p>
            <a:endParaRPr lang="en-IE" dirty="0"/>
          </a:p>
          <a:p>
            <a:r>
              <a:rPr lang="en-IE" dirty="0"/>
              <a:t>As Kershaw said “Improvisation and astoundingly accurate staff work enabled the German defence to form”</a:t>
            </a:r>
          </a:p>
          <a:p>
            <a:endParaRPr lang="en-IE" dirty="0"/>
          </a:p>
          <a:p>
            <a:r>
              <a:rPr lang="en-IE" dirty="0"/>
              <a:t>“Formations were flung into action, whatever there training state, to buy time” </a:t>
            </a:r>
          </a:p>
          <a:p>
            <a:endParaRPr lang="en-IE" dirty="0"/>
          </a:p>
          <a:p>
            <a:endParaRPr lang="en-IE" dirty="0"/>
          </a:p>
          <a:p>
            <a:r>
              <a:rPr lang="en-IE" dirty="0"/>
              <a:t>QUESTIONS</a:t>
            </a:r>
          </a:p>
        </p:txBody>
      </p:sp>
    </p:spTree>
    <p:extLst>
      <p:ext uri="{BB962C8B-B14F-4D97-AF65-F5344CB8AC3E}">
        <p14:creationId xmlns:p14="http://schemas.microsoft.com/office/powerpoint/2010/main" val="403884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CA43ED1C-EC58-4E4F-94D3-9D9328D583C0}"/>
              </a:ext>
            </a:extLst>
          </p:cNvPr>
          <p:cNvSpPr>
            <a:spLocks noGrp="1" noRot="1" noChangeAspect="1" noChangeArrowheads="1" noTextEdit="1"/>
          </p:cNvSpPr>
          <p:nvPr>
            <p:ph type="sldImg"/>
          </p:nvPr>
        </p:nvSpPr>
        <p:spPr>
          <a:xfrm>
            <a:off x="381000" y="685800"/>
            <a:ext cx="6096000" cy="3429000"/>
          </a:xfrm>
          <a:ln/>
        </p:spPr>
      </p:sp>
      <p:sp>
        <p:nvSpPr>
          <p:cNvPr id="56323" name="Rectangle 3">
            <a:extLst>
              <a:ext uri="{FF2B5EF4-FFF2-40B4-BE49-F238E27FC236}">
                <a16:creationId xmlns:a16="http://schemas.microsoft.com/office/drawing/2014/main" id="{3F6D167C-7FAC-41EE-8EB6-56001A84CC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E"/>
          </a:p>
        </p:txBody>
      </p:sp>
    </p:spTree>
    <p:extLst>
      <p:ext uri="{BB962C8B-B14F-4D97-AF65-F5344CB8AC3E}">
        <p14:creationId xmlns:p14="http://schemas.microsoft.com/office/powerpoint/2010/main" val="6751653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7.emf"/><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8" name="Content Placeholder 7"/>
          <p:cNvSpPr>
            <a:spLocks noGrp="1"/>
          </p:cNvSpPr>
          <p:nvPr>
            <p:ph sz="quarter" idx="10"/>
          </p:nvPr>
        </p:nvSpPr>
        <p:spPr>
          <a:xfrm>
            <a:off x="2255574" y="3645024"/>
            <a:ext cx="8064500" cy="1657350"/>
          </a:xfrm>
          <a:prstGeom prst="rect">
            <a:avLst/>
          </a:prstGeom>
        </p:spPr>
        <p:txBody>
          <a:bodyPr/>
          <a:lstStyle>
            <a:lvl1pPr>
              <a:defRPr sz="2400">
                <a:solidFill>
                  <a:schemeClr val="bg1"/>
                </a:solidFill>
                <a:latin typeface="Times New Roman" panose="02020603050405020304" pitchFamily="18" charset="0"/>
                <a:cs typeface="Times New Roman" panose="02020603050405020304" pitchFamily="18" charset="0"/>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9" name="Title 8"/>
          <p:cNvSpPr>
            <a:spLocks noGrp="1"/>
          </p:cNvSpPr>
          <p:nvPr>
            <p:ph type="title"/>
          </p:nvPr>
        </p:nvSpPr>
        <p:spPr>
          <a:xfrm>
            <a:off x="815413" y="1268760"/>
            <a:ext cx="10972800" cy="1143000"/>
          </a:xfrm>
          <a:prstGeom prst="rect">
            <a:avLst/>
          </a:prstGeom>
        </p:spPr>
        <p:txBody>
          <a:bodyPr/>
          <a:lstStyle>
            <a:lvl1pPr>
              <a:defRPr sz="4000">
                <a:solidFill>
                  <a:schemeClr val="bg1"/>
                </a:solidFill>
              </a:defRPr>
            </a:lvl1pPr>
          </a:lstStyle>
          <a:p>
            <a:r>
              <a:rPr lang="en-US"/>
              <a:t>Click to edit Master title style</a:t>
            </a:r>
            <a:endParaRPr lang="en-IE"/>
          </a:p>
        </p:txBody>
      </p:sp>
      <p:pic>
        <p:nvPicPr>
          <p:cNvPr id="15" name="Picture 14"/>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6673" y="-43909"/>
            <a:ext cx="1977681" cy="622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6" name="Picture 15">
            <a:extLst>
              <a:ext uri="{FF2B5EF4-FFF2-40B4-BE49-F238E27FC236}">
                <a16:creationId xmlns:a16="http://schemas.microsoft.com/office/drawing/2014/main" id="{26589389-0F92-E54A-84C1-E53088EAA19B}"/>
              </a:ext>
            </a:extLst>
          </p:cNvPr>
          <p:cNvPicPr>
            <a:picLocks noChangeAspect="1"/>
          </p:cNvPicPr>
          <p:nvPr userDrawn="1"/>
        </p:nvPicPr>
        <p:blipFill>
          <a:blip r:embed="rId3"/>
          <a:stretch>
            <a:fillRect/>
          </a:stretch>
        </p:blipFill>
        <p:spPr>
          <a:xfrm>
            <a:off x="10804351" y="6412364"/>
            <a:ext cx="1340739" cy="384842"/>
          </a:xfrm>
          <a:prstGeom prst="rect">
            <a:avLst/>
          </a:prstGeom>
        </p:spPr>
      </p:pic>
      <p:pic>
        <p:nvPicPr>
          <p:cNvPr id="17" name="Image" descr="Image"/>
          <p:cNvPicPr>
            <a:picLocks noChangeAspect="1"/>
          </p:cNvPicPr>
          <p:nvPr userDrawn="1"/>
        </p:nvPicPr>
        <p:blipFill>
          <a:blip r:embed="rId4"/>
          <a:stretch>
            <a:fillRect/>
          </a:stretch>
        </p:blipFill>
        <p:spPr>
          <a:xfrm>
            <a:off x="1050738" y="6201242"/>
            <a:ext cx="429908" cy="400551"/>
          </a:xfrm>
          <a:prstGeom prst="rect">
            <a:avLst/>
          </a:prstGeom>
          <a:ln w="12700">
            <a:miter lim="400000"/>
          </a:ln>
        </p:spPr>
      </p:pic>
      <p:pic>
        <p:nvPicPr>
          <p:cNvPr id="18" name="Image" descr="Image"/>
          <p:cNvPicPr>
            <a:picLocks noChangeAspect="1"/>
          </p:cNvPicPr>
          <p:nvPr userDrawn="1"/>
        </p:nvPicPr>
        <p:blipFill>
          <a:blip r:embed="rId5"/>
          <a:stretch>
            <a:fillRect/>
          </a:stretch>
        </p:blipFill>
        <p:spPr>
          <a:xfrm>
            <a:off x="516711" y="6201106"/>
            <a:ext cx="445457" cy="400550"/>
          </a:xfrm>
          <a:prstGeom prst="rect">
            <a:avLst/>
          </a:prstGeom>
          <a:ln w="12700">
            <a:miter lim="400000"/>
          </a:ln>
        </p:spPr>
      </p:pic>
      <p:pic>
        <p:nvPicPr>
          <p:cNvPr id="19" name="Image" descr="Image"/>
          <p:cNvPicPr>
            <a:picLocks noChangeAspect="1"/>
          </p:cNvPicPr>
          <p:nvPr userDrawn="1"/>
        </p:nvPicPr>
        <p:blipFill>
          <a:blip r:embed="rId6"/>
          <a:stretch>
            <a:fillRect/>
          </a:stretch>
        </p:blipFill>
        <p:spPr>
          <a:xfrm>
            <a:off x="0" y="6201107"/>
            <a:ext cx="428140" cy="400551"/>
          </a:xfrm>
          <a:prstGeom prst="rect">
            <a:avLst/>
          </a:prstGeom>
          <a:ln w="12700">
            <a:miter lim="400000"/>
          </a:ln>
        </p:spPr>
      </p:pic>
      <p:pic>
        <p:nvPicPr>
          <p:cNvPr id="20" name="Picture 19">
            <a:extLst>
              <a:ext uri="{FF2B5EF4-FFF2-40B4-BE49-F238E27FC236}">
                <a16:creationId xmlns:a16="http://schemas.microsoft.com/office/drawing/2014/main" id="{7E60C040-F6E4-464E-A05D-312D00F5977C}"/>
              </a:ext>
            </a:extLst>
          </p:cNvPr>
          <p:cNvPicPr>
            <a:picLocks noChangeAspect="1"/>
          </p:cNvPicPr>
          <p:nvPr userDrawn="1"/>
        </p:nvPicPr>
        <p:blipFill>
          <a:blip r:embed="rId7"/>
          <a:stretch>
            <a:fillRect/>
          </a:stretch>
        </p:blipFill>
        <p:spPr>
          <a:xfrm>
            <a:off x="164049" y="6690744"/>
            <a:ext cx="1150777" cy="172617"/>
          </a:xfrm>
          <a:prstGeom prst="rect">
            <a:avLst/>
          </a:prstGeom>
        </p:spPr>
      </p:pic>
    </p:spTree>
    <p:extLst>
      <p:ext uri="{BB962C8B-B14F-4D97-AF65-F5344CB8AC3E}">
        <p14:creationId xmlns:p14="http://schemas.microsoft.com/office/powerpoint/2010/main" val="1616271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911424" y="1412776"/>
            <a:ext cx="10945283" cy="5040560"/>
          </a:xfrm>
          <a:prstGeom prst="rect">
            <a:avLst/>
          </a:prstGeom>
        </p:spPr>
        <p:txBody>
          <a:bodyPr/>
          <a:lstStyle>
            <a:lvl1pPr>
              <a:defRPr sz="2400">
                <a:solidFill>
                  <a:schemeClr val="bg1"/>
                </a:solidFill>
                <a:latin typeface="Times New Roman" panose="02020603050405020304" pitchFamily="18" charset="0"/>
                <a:cs typeface="Times New Roman" panose="02020603050405020304" pitchFamily="18" charset="0"/>
              </a:defRPr>
            </a:lvl1pPr>
            <a:lvl2pPr>
              <a:defRPr sz="2000">
                <a:solidFill>
                  <a:schemeClr val="bg1"/>
                </a:solidFill>
                <a:latin typeface="Times New Roman" panose="02020603050405020304" pitchFamily="18" charset="0"/>
                <a:cs typeface="Times New Roman" panose="02020603050405020304" pitchFamily="18" charset="0"/>
              </a:defRPr>
            </a:lvl2pPr>
            <a:lvl3pPr>
              <a:defRPr sz="1800">
                <a:solidFill>
                  <a:schemeClr val="bg1"/>
                </a:solidFill>
                <a:latin typeface="Times New Roman" panose="02020603050405020304" pitchFamily="18" charset="0"/>
                <a:cs typeface="Times New Roman" panose="02020603050405020304" pitchFamily="18" charset="0"/>
              </a:defRPr>
            </a:lvl3pPr>
            <a:lvl4pPr>
              <a:defRPr sz="1600">
                <a:solidFill>
                  <a:schemeClr val="bg1"/>
                </a:solidFill>
                <a:latin typeface="Times New Roman" panose="02020603050405020304" pitchFamily="18" charset="0"/>
                <a:cs typeface="Times New Roman" panose="02020603050405020304" pitchFamily="18" charset="0"/>
              </a:defRPr>
            </a:lvl4pPr>
            <a:lvl5pPr>
              <a:defRPr sz="1400">
                <a:solidFill>
                  <a:schemeClr val="bg1"/>
                </a:solidFill>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itle 1"/>
          <p:cNvSpPr>
            <a:spLocks noGrp="1"/>
          </p:cNvSpPr>
          <p:nvPr>
            <p:ph type="title"/>
          </p:nvPr>
        </p:nvSpPr>
        <p:spPr>
          <a:xfrm>
            <a:off x="911424" y="764704"/>
            <a:ext cx="10972800" cy="576064"/>
          </a:xfrm>
          <a:prstGeom prst="rect">
            <a:avLst/>
          </a:prstGeom>
        </p:spPr>
        <p:txBody>
          <a:bodyPr/>
          <a:lstStyle>
            <a:lvl1pPr>
              <a:defRPr sz="4000">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IE"/>
          </a:p>
        </p:txBody>
      </p:sp>
    </p:spTree>
    <p:extLst>
      <p:ext uri="{BB962C8B-B14F-4D97-AF65-F5344CB8AC3E}">
        <p14:creationId xmlns:p14="http://schemas.microsoft.com/office/powerpoint/2010/main" val="2646787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11424" y="1412776"/>
            <a:ext cx="5568619" cy="5112568"/>
          </a:xfrm>
          <a:prstGeom prst="rect">
            <a:avLst/>
          </a:prstGeom>
        </p:spPr>
        <p:txBody>
          <a:bodyPr/>
          <a:lstStyle>
            <a:lvl1pPr>
              <a:defRPr sz="2400">
                <a:solidFill>
                  <a:schemeClr val="bg1"/>
                </a:solidFill>
                <a:latin typeface="Times New Roman" panose="02020603050405020304" pitchFamily="18" charset="0"/>
                <a:cs typeface="Times New Roman" panose="02020603050405020304" pitchFamily="18" charset="0"/>
              </a:defRPr>
            </a:lvl1pPr>
            <a:lvl2pPr>
              <a:defRPr sz="2000">
                <a:solidFill>
                  <a:schemeClr val="bg1"/>
                </a:solidFill>
                <a:latin typeface="Times New Roman" panose="02020603050405020304" pitchFamily="18" charset="0"/>
                <a:cs typeface="Times New Roman" panose="02020603050405020304" pitchFamily="18" charset="0"/>
              </a:defRPr>
            </a:lvl2pPr>
            <a:lvl3pPr>
              <a:defRPr sz="1800">
                <a:solidFill>
                  <a:schemeClr val="bg1"/>
                </a:solidFill>
                <a:latin typeface="Times New Roman" panose="02020603050405020304" pitchFamily="18" charset="0"/>
                <a:cs typeface="Times New Roman" panose="02020603050405020304" pitchFamily="18" charset="0"/>
              </a:defRPr>
            </a:lvl3pPr>
            <a:lvl4pPr>
              <a:defRPr sz="1600">
                <a:solidFill>
                  <a:schemeClr val="bg1"/>
                </a:solidFill>
                <a:latin typeface="Times New Roman" panose="02020603050405020304" pitchFamily="18" charset="0"/>
                <a:cs typeface="Times New Roman" panose="02020603050405020304" pitchFamily="18" charset="0"/>
              </a:defRPr>
            </a:lvl4pPr>
            <a:lvl5pPr>
              <a:defRPr sz="1400">
                <a:solidFill>
                  <a:schemeClr val="bg1"/>
                </a:solidFill>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p:cNvSpPr>
            <a:spLocks noGrp="1"/>
          </p:cNvSpPr>
          <p:nvPr>
            <p:ph sz="half" idx="2" hasCustomPrompt="1"/>
          </p:nvPr>
        </p:nvSpPr>
        <p:spPr>
          <a:xfrm>
            <a:off x="6480043" y="1412776"/>
            <a:ext cx="5372100" cy="5112568"/>
          </a:xfrm>
          <a:prstGeom prst="rect">
            <a:avLst/>
          </a:prstGeom>
        </p:spPr>
        <p:txBody>
          <a:bodyPr/>
          <a:lstStyle>
            <a:lvl1pPr>
              <a:defRPr sz="2400">
                <a:solidFill>
                  <a:schemeClr val="bg1"/>
                </a:solidFill>
                <a:latin typeface="Times New Roman" panose="02020603050405020304" pitchFamily="18" charset="0"/>
                <a:cs typeface="Times New Roman" panose="02020603050405020304" pitchFamily="18" charset="0"/>
              </a:defRPr>
            </a:lvl1pPr>
            <a:lvl2pPr>
              <a:defRPr sz="2000">
                <a:solidFill>
                  <a:schemeClr val="bg1"/>
                </a:solidFill>
                <a:latin typeface="Times New Roman" panose="02020603050405020304" pitchFamily="18" charset="0"/>
                <a:cs typeface="Times New Roman" panose="02020603050405020304" pitchFamily="18" charset="0"/>
              </a:defRPr>
            </a:lvl2pPr>
            <a:lvl3pPr>
              <a:defRPr sz="1800">
                <a:solidFill>
                  <a:schemeClr val="bg1"/>
                </a:solidFill>
                <a:latin typeface="Times New Roman" panose="02020603050405020304" pitchFamily="18" charset="0"/>
                <a:cs typeface="Times New Roman" panose="02020603050405020304" pitchFamily="18" charset="0"/>
              </a:defRPr>
            </a:lvl3pPr>
            <a:lvl4pPr>
              <a:defRPr sz="1600">
                <a:solidFill>
                  <a:schemeClr val="bg1"/>
                </a:solidFill>
                <a:latin typeface="Times New Roman" panose="02020603050405020304" pitchFamily="18" charset="0"/>
                <a:cs typeface="Times New Roman" panose="02020603050405020304" pitchFamily="18" charset="0"/>
              </a:defRPr>
            </a:lvl4pPr>
            <a:lvl5pPr>
              <a:defRPr sz="1400">
                <a:solidFill>
                  <a:schemeClr val="bg1"/>
                </a:solidFill>
                <a:latin typeface="Times New Roman" panose="02020603050405020304" pitchFamily="18" charset="0"/>
                <a:cs typeface="Times New Roman" panose="02020603050405020304" pitchFamily="18"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itle 1"/>
          <p:cNvSpPr>
            <a:spLocks noGrp="1"/>
          </p:cNvSpPr>
          <p:nvPr>
            <p:ph type="title"/>
          </p:nvPr>
        </p:nvSpPr>
        <p:spPr>
          <a:xfrm>
            <a:off x="911424" y="764704"/>
            <a:ext cx="10972800" cy="576064"/>
          </a:xfrm>
          <a:prstGeom prst="rect">
            <a:avLst/>
          </a:prstGeom>
        </p:spPr>
        <p:txBody>
          <a:bodyPr/>
          <a:lstStyle>
            <a:lvl1pPr>
              <a:defRPr sz="4000">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IE"/>
          </a:p>
        </p:txBody>
      </p:sp>
    </p:spTree>
    <p:extLst>
      <p:ext uri="{BB962C8B-B14F-4D97-AF65-F5344CB8AC3E}">
        <p14:creationId xmlns:p14="http://schemas.microsoft.com/office/powerpoint/2010/main" val="28808346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5842" name="Picture 9" descr="defend_protect_support.gif"/>
          <p:cNvPicPr>
            <a:picLocks noChangeAspect="1"/>
          </p:cNvPicPr>
          <p:nvPr/>
        </p:nvPicPr>
        <p:blipFill>
          <a:blip r:embed="rId5" cstate="print">
            <a:extLst>
              <a:ext uri="{28A0092B-C50C-407E-A947-70E740481C1C}">
                <a14:useLocalDpi xmlns:a14="http://schemas.microsoft.com/office/drawing/2010/main" val="0"/>
              </a:ext>
            </a:extLst>
          </a:blip>
          <a:srcRect t="42865" b="42847"/>
          <a:stretch>
            <a:fillRect/>
          </a:stretch>
        </p:blipFill>
        <p:spPr bwMode="auto">
          <a:xfrm>
            <a:off x="8619067" y="620713"/>
            <a:ext cx="32385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11"/>
          <p:cNvSpPr/>
          <p:nvPr/>
        </p:nvSpPr>
        <p:spPr>
          <a:xfrm>
            <a:off x="0" y="763588"/>
            <a:ext cx="431800" cy="144462"/>
          </a:xfrm>
          <a:prstGeom prst="rect">
            <a:avLst/>
          </a:prstGeom>
          <a:solidFill>
            <a:srgbClr val="BB89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rgbClr val="E0D4BB"/>
              </a:solidFill>
            </a:endParaRPr>
          </a:p>
        </p:txBody>
      </p:sp>
      <p:sp>
        <p:nvSpPr>
          <p:cNvPr id="4" name="Rectangle 12"/>
          <p:cNvSpPr/>
          <p:nvPr/>
        </p:nvSpPr>
        <p:spPr>
          <a:xfrm>
            <a:off x="1390651" y="763588"/>
            <a:ext cx="10801349" cy="144462"/>
          </a:xfrm>
          <a:prstGeom prst="rect">
            <a:avLst/>
          </a:prstGeom>
          <a:solidFill>
            <a:srgbClr val="E0D4B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IE">
                <a:solidFill>
                  <a:srgbClr val="FFFFFF"/>
                </a:solidFill>
                <a:latin typeface="Arial" charset="0"/>
              </a:rPr>
              <a:t> </a:t>
            </a:r>
          </a:p>
        </p:txBody>
      </p:sp>
      <p:cxnSp>
        <p:nvCxnSpPr>
          <p:cNvPr id="5" name="Straight Connector 13"/>
          <p:cNvCxnSpPr/>
          <p:nvPr userDrawn="1"/>
        </p:nvCxnSpPr>
        <p:spPr>
          <a:xfrm>
            <a:off x="1390651" y="547688"/>
            <a:ext cx="10801349" cy="0"/>
          </a:xfrm>
          <a:prstGeom prst="line">
            <a:avLst/>
          </a:prstGeom>
          <a:ln>
            <a:solidFill>
              <a:srgbClr val="BB8900"/>
            </a:solidFill>
          </a:ln>
        </p:spPr>
        <p:style>
          <a:lnRef idx="1">
            <a:schemeClr val="accent1"/>
          </a:lnRef>
          <a:fillRef idx="0">
            <a:schemeClr val="accent1"/>
          </a:fillRef>
          <a:effectRef idx="0">
            <a:schemeClr val="accent1"/>
          </a:effectRef>
          <a:fontRef idx="minor">
            <a:schemeClr val="tx1"/>
          </a:fontRef>
        </p:style>
      </p:cxnSp>
      <p:sp>
        <p:nvSpPr>
          <p:cNvPr id="7" name="Rectangle 22"/>
          <p:cNvSpPr/>
          <p:nvPr userDrawn="1"/>
        </p:nvSpPr>
        <p:spPr>
          <a:xfrm>
            <a:off x="0" y="0"/>
            <a:ext cx="12192000" cy="6858000"/>
          </a:xfrm>
          <a:prstGeom prst="rect">
            <a:avLst/>
          </a:prstGeom>
          <a:gradFill flip="none" rotWithShape="1">
            <a:gsLst>
              <a:gs pos="0">
                <a:srgbClr val="3E4823">
                  <a:shade val="30000"/>
                  <a:satMod val="115000"/>
                </a:srgbClr>
              </a:gs>
              <a:gs pos="50000">
                <a:srgbClr val="3E4823">
                  <a:shade val="67500"/>
                  <a:satMod val="115000"/>
                </a:srgbClr>
              </a:gs>
              <a:gs pos="100000">
                <a:srgbClr val="3E4823">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solidFill>
                <a:schemeClr val="bg1"/>
              </a:solidFill>
              <a:latin typeface="Calibri" pitchFamily="34" charset="0"/>
            </a:endParaRPr>
          </a:p>
        </p:txBody>
      </p:sp>
      <p:sp>
        <p:nvSpPr>
          <p:cNvPr id="14" name="Subtitle 2"/>
          <p:cNvSpPr txBox="1">
            <a:spLocks/>
          </p:cNvSpPr>
          <p:nvPr userDrawn="1"/>
        </p:nvSpPr>
        <p:spPr>
          <a:xfrm>
            <a:off x="1295467" y="6637130"/>
            <a:ext cx="10272532" cy="215900"/>
          </a:xfrm>
          <a:prstGeom prst="rect">
            <a:avLst/>
          </a:prstGeom>
        </p:spPr>
        <p:txBody>
          <a:bodyPr/>
          <a:lstStyle>
            <a:defPPr>
              <a:defRPr lang="en-IE"/>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IE" sz="1200" i="1">
                <a:solidFill>
                  <a:schemeClr val="bg1"/>
                </a:solidFill>
              </a:rPr>
              <a:t>Unclassified</a:t>
            </a:r>
          </a:p>
        </p:txBody>
      </p:sp>
    </p:spTree>
    <p:extLst>
      <p:ext uri="{BB962C8B-B14F-4D97-AF65-F5344CB8AC3E}">
        <p14:creationId xmlns:p14="http://schemas.microsoft.com/office/powerpoint/2010/main" val="4010551512"/>
      </p:ext>
    </p:extLst>
  </p:cSld>
  <p:clrMap bg1="lt1" tx1="dk1" bg2="lt2" tx2="dk2" accent1="accent1" accent2="accent2" accent3="accent3" accent4="accent4" accent5="accent5" accent6="accent6" hlink="hlink" folHlink="folHlink"/>
  <p:sldLayoutIdLst>
    <p:sldLayoutId id="2147483705" r:id="rId1"/>
    <p:sldLayoutId id="2147483694" r:id="rId2"/>
    <p:sldLayoutId id="2147483696" r:id="rId3"/>
  </p:sldLayoutIdLst>
  <p:txStyles>
    <p:titleStyle>
      <a:lvl1pPr algn="ctr" rtl="0" eaLnBrk="1" fontAlgn="base" hangingPunct="1">
        <a:spcBef>
          <a:spcPct val="0"/>
        </a:spcBef>
        <a:spcAft>
          <a:spcPct val="0"/>
        </a:spcAft>
        <a:defRPr sz="4400" b="1">
          <a:solidFill>
            <a:srgbClr val="FFFF00"/>
          </a:solidFill>
          <a:latin typeface="+mj-lt"/>
          <a:ea typeface="+mj-ea"/>
          <a:cs typeface="+mj-cs"/>
        </a:defRPr>
      </a:lvl1pPr>
      <a:lvl2pPr algn="ctr" rtl="0" eaLnBrk="1" fontAlgn="base" hangingPunct="1">
        <a:spcBef>
          <a:spcPct val="0"/>
        </a:spcBef>
        <a:spcAft>
          <a:spcPct val="0"/>
        </a:spcAft>
        <a:defRPr sz="4400" b="1">
          <a:solidFill>
            <a:srgbClr val="FFFF00"/>
          </a:solidFill>
          <a:latin typeface="Arial" charset="0"/>
        </a:defRPr>
      </a:lvl2pPr>
      <a:lvl3pPr algn="ctr" rtl="0" eaLnBrk="1" fontAlgn="base" hangingPunct="1">
        <a:spcBef>
          <a:spcPct val="0"/>
        </a:spcBef>
        <a:spcAft>
          <a:spcPct val="0"/>
        </a:spcAft>
        <a:defRPr sz="4400" b="1">
          <a:solidFill>
            <a:srgbClr val="FFFF00"/>
          </a:solidFill>
          <a:latin typeface="Arial" charset="0"/>
        </a:defRPr>
      </a:lvl3pPr>
      <a:lvl4pPr algn="ctr" rtl="0" eaLnBrk="1" fontAlgn="base" hangingPunct="1">
        <a:spcBef>
          <a:spcPct val="0"/>
        </a:spcBef>
        <a:spcAft>
          <a:spcPct val="0"/>
        </a:spcAft>
        <a:defRPr sz="4400" b="1">
          <a:solidFill>
            <a:srgbClr val="FFFF00"/>
          </a:solidFill>
          <a:latin typeface="Arial" charset="0"/>
        </a:defRPr>
      </a:lvl4pPr>
      <a:lvl5pPr algn="ctr" rtl="0" eaLnBrk="1" fontAlgn="base" hangingPunct="1">
        <a:spcBef>
          <a:spcPct val="0"/>
        </a:spcBef>
        <a:spcAft>
          <a:spcPct val="0"/>
        </a:spcAft>
        <a:defRPr sz="4400" b="1">
          <a:solidFill>
            <a:srgbClr val="FFFF00"/>
          </a:solidFill>
          <a:latin typeface="Arial" charset="0"/>
        </a:defRPr>
      </a:lvl5pPr>
      <a:lvl6pPr marL="457200" algn="ctr" rtl="0" eaLnBrk="1" fontAlgn="base" hangingPunct="1">
        <a:spcBef>
          <a:spcPct val="0"/>
        </a:spcBef>
        <a:spcAft>
          <a:spcPct val="0"/>
        </a:spcAft>
        <a:defRPr sz="4400" b="1">
          <a:solidFill>
            <a:srgbClr val="FFFF00"/>
          </a:solidFill>
          <a:latin typeface="Arial" charset="0"/>
        </a:defRPr>
      </a:lvl6pPr>
      <a:lvl7pPr marL="914400" algn="ctr" rtl="0" eaLnBrk="1" fontAlgn="base" hangingPunct="1">
        <a:spcBef>
          <a:spcPct val="0"/>
        </a:spcBef>
        <a:spcAft>
          <a:spcPct val="0"/>
        </a:spcAft>
        <a:defRPr sz="4400" b="1">
          <a:solidFill>
            <a:srgbClr val="FFFF00"/>
          </a:solidFill>
          <a:latin typeface="Arial" charset="0"/>
        </a:defRPr>
      </a:lvl7pPr>
      <a:lvl8pPr marL="1371600" algn="ctr" rtl="0" eaLnBrk="1" fontAlgn="base" hangingPunct="1">
        <a:spcBef>
          <a:spcPct val="0"/>
        </a:spcBef>
        <a:spcAft>
          <a:spcPct val="0"/>
        </a:spcAft>
        <a:defRPr sz="4400" b="1">
          <a:solidFill>
            <a:srgbClr val="FFFF00"/>
          </a:solidFill>
          <a:latin typeface="Arial" charset="0"/>
        </a:defRPr>
      </a:lvl8pPr>
      <a:lvl9pPr marL="1828800" algn="ctr" rtl="0" eaLnBrk="1" fontAlgn="base" hangingPunct="1">
        <a:spcBef>
          <a:spcPct val="0"/>
        </a:spcBef>
        <a:spcAft>
          <a:spcPct val="0"/>
        </a:spcAft>
        <a:defRPr sz="4400" b="1">
          <a:solidFill>
            <a:srgbClr val="FFFF00"/>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a:solidFill>
            <a:srgbClr val="FFFF00"/>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a:solidFill>
            <a:srgbClr val="FFFF00"/>
          </a:solidFill>
          <a:latin typeface="+mn-lt"/>
        </a:defRPr>
      </a:lvl2pPr>
      <a:lvl3pPr marL="1143000" indent="-228600" algn="l" rtl="0" eaLnBrk="1" fontAlgn="base" hangingPunct="1">
        <a:spcBef>
          <a:spcPct val="20000"/>
        </a:spcBef>
        <a:spcAft>
          <a:spcPct val="0"/>
        </a:spcAft>
        <a:buFont typeface="Arial" charset="0"/>
        <a:buChar char="•"/>
        <a:defRPr sz="2400">
          <a:solidFill>
            <a:srgbClr val="FFFF00"/>
          </a:solidFill>
          <a:latin typeface="+mn-lt"/>
        </a:defRPr>
      </a:lvl3pPr>
      <a:lvl4pPr marL="1600200" indent="-228600" algn="l" rtl="0" eaLnBrk="1" fontAlgn="base" hangingPunct="1">
        <a:spcBef>
          <a:spcPct val="20000"/>
        </a:spcBef>
        <a:spcAft>
          <a:spcPct val="0"/>
        </a:spcAft>
        <a:buFont typeface="Arial" charset="0"/>
        <a:buChar char="–"/>
        <a:defRPr sz="2000">
          <a:solidFill>
            <a:srgbClr val="FFFF00"/>
          </a:solidFill>
          <a:latin typeface="+mn-lt"/>
        </a:defRPr>
      </a:lvl4pPr>
      <a:lvl5pPr marL="2057400" indent="-228600" algn="l" rtl="0" eaLnBrk="1" fontAlgn="base" hangingPunct="1">
        <a:spcBef>
          <a:spcPct val="20000"/>
        </a:spcBef>
        <a:spcAft>
          <a:spcPct val="0"/>
        </a:spcAft>
        <a:buFont typeface="Arial" charset="0"/>
        <a:buChar char="»"/>
        <a:defRPr sz="2000">
          <a:solidFill>
            <a:srgbClr val="FFFF00"/>
          </a:solidFill>
          <a:latin typeface="+mn-lt"/>
        </a:defRPr>
      </a:lvl5pPr>
      <a:lvl6pPr marL="2514600" indent="-228600" algn="l" rtl="0" eaLnBrk="1" fontAlgn="base" hangingPunct="1">
        <a:spcBef>
          <a:spcPct val="20000"/>
        </a:spcBef>
        <a:spcAft>
          <a:spcPct val="0"/>
        </a:spcAft>
        <a:buFont typeface="Arial" charset="0"/>
        <a:buChar char="»"/>
        <a:defRPr sz="2000">
          <a:solidFill>
            <a:srgbClr val="FFFF00"/>
          </a:solidFill>
          <a:latin typeface="+mn-lt"/>
        </a:defRPr>
      </a:lvl6pPr>
      <a:lvl7pPr marL="2971800" indent="-228600" algn="l" rtl="0" eaLnBrk="1" fontAlgn="base" hangingPunct="1">
        <a:spcBef>
          <a:spcPct val="20000"/>
        </a:spcBef>
        <a:spcAft>
          <a:spcPct val="0"/>
        </a:spcAft>
        <a:buFont typeface="Arial" charset="0"/>
        <a:buChar char="»"/>
        <a:defRPr sz="2000">
          <a:solidFill>
            <a:srgbClr val="FFFF00"/>
          </a:solidFill>
          <a:latin typeface="+mn-lt"/>
        </a:defRPr>
      </a:lvl7pPr>
      <a:lvl8pPr marL="3429000" indent="-228600" algn="l" rtl="0" eaLnBrk="1" fontAlgn="base" hangingPunct="1">
        <a:spcBef>
          <a:spcPct val="20000"/>
        </a:spcBef>
        <a:spcAft>
          <a:spcPct val="0"/>
        </a:spcAft>
        <a:buFont typeface="Arial" charset="0"/>
        <a:buChar char="»"/>
        <a:defRPr sz="2000">
          <a:solidFill>
            <a:srgbClr val="FFFF00"/>
          </a:solidFill>
          <a:latin typeface="+mn-lt"/>
        </a:defRPr>
      </a:lvl8pPr>
      <a:lvl9pPr marL="3886200" indent="-228600" algn="l" rtl="0" eaLnBrk="1" fontAlgn="base" hangingPunct="1">
        <a:spcBef>
          <a:spcPct val="20000"/>
        </a:spcBef>
        <a:spcAft>
          <a:spcPct val="0"/>
        </a:spcAft>
        <a:buFont typeface="Arial" charset="0"/>
        <a:buChar char="»"/>
        <a:defRPr sz="2000">
          <a:solidFill>
            <a:srgbClr val="FFFF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slide" Target="slide9.xml"/><Relationship Id="rId4" Type="http://schemas.openxmlformats.org/officeDocument/2006/relationships/slide" Target="slide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094523" y="128954"/>
            <a:ext cx="8036536" cy="1565030"/>
          </a:xfrm>
        </p:spPr>
        <p:txBody>
          <a:bodyPr/>
          <a:lstStyle/>
          <a:p>
            <a:r>
              <a:rPr lang="en-GB" sz="3200" dirty="0">
                <a:latin typeface="Times New Roman" panose="02020603050405020304" pitchFamily="18" charset="0"/>
                <a:cs typeface="Times New Roman" panose="02020603050405020304" pitchFamily="18" charset="0"/>
              </a:rPr>
              <a:t>P</a:t>
            </a:r>
            <a:r>
              <a:rPr lang="en-IE" sz="3200" dirty="0">
                <a:latin typeface="Times New Roman" panose="02020603050405020304" pitchFamily="18" charset="0"/>
                <a:cs typeface="Times New Roman" panose="02020603050405020304" pitchFamily="18" charset="0"/>
              </a:rPr>
              <a:t>RESENTATION TITLE</a:t>
            </a:r>
          </a:p>
        </p:txBody>
      </p:sp>
      <p:sp>
        <p:nvSpPr>
          <p:cNvPr id="6" name="Subtitle 2"/>
          <p:cNvSpPr txBox="1">
            <a:spLocks/>
          </p:cNvSpPr>
          <p:nvPr/>
        </p:nvSpPr>
        <p:spPr>
          <a:xfrm>
            <a:off x="2640013" y="6165850"/>
            <a:ext cx="7772400" cy="215900"/>
          </a:xfrm>
          <a:prstGeom prst="rect">
            <a:avLst/>
          </a:prstGeom>
        </p:spPr>
        <p:txBody>
          <a:bodyPr/>
          <a:lstStyle>
            <a:lvl1pPr marL="0" indent="0" algn="l">
              <a:buNone/>
              <a:defRPr sz="4000">
                <a:solidFill>
                  <a:schemeClr val="bg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auto">
              <a:spcBef>
                <a:spcPct val="20000"/>
              </a:spcBef>
              <a:spcAft>
                <a:spcPts val="0"/>
              </a:spcAft>
              <a:defRPr/>
            </a:pPr>
            <a:endParaRPr lang="en-IE" sz="2000">
              <a:latin typeface="Times New Roman" panose="02020603050405020304" pitchFamily="18" charset="0"/>
              <a:cs typeface="Times New Roman" panose="02020603050405020304" pitchFamily="18" charset="0"/>
            </a:endParaRPr>
          </a:p>
        </p:txBody>
      </p:sp>
      <p:sp>
        <p:nvSpPr>
          <p:cNvPr id="9" name="Content Placeholder 1"/>
          <p:cNvSpPr txBox="1">
            <a:spLocks/>
          </p:cNvSpPr>
          <p:nvPr/>
        </p:nvSpPr>
        <p:spPr bwMode="auto">
          <a:xfrm>
            <a:off x="2698733" y="5553075"/>
            <a:ext cx="7416427" cy="16573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a:solidFill>
                  <a:srgbClr val="FFFF00"/>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a:solidFill>
                  <a:srgbClr val="FFFF00"/>
                </a:solidFill>
                <a:latin typeface="+mn-lt"/>
              </a:defRPr>
            </a:lvl2pPr>
            <a:lvl3pPr marL="1143000" indent="-228600" algn="l" rtl="0" eaLnBrk="1" fontAlgn="base" hangingPunct="1">
              <a:spcBef>
                <a:spcPct val="20000"/>
              </a:spcBef>
              <a:spcAft>
                <a:spcPct val="0"/>
              </a:spcAft>
              <a:buFont typeface="Arial" charset="0"/>
              <a:buChar char="•"/>
              <a:defRPr sz="2400">
                <a:solidFill>
                  <a:srgbClr val="FFFF00"/>
                </a:solidFill>
                <a:latin typeface="+mn-lt"/>
              </a:defRPr>
            </a:lvl3pPr>
            <a:lvl4pPr marL="1600200" indent="-228600" algn="l" rtl="0" eaLnBrk="1" fontAlgn="base" hangingPunct="1">
              <a:spcBef>
                <a:spcPct val="20000"/>
              </a:spcBef>
              <a:spcAft>
                <a:spcPct val="0"/>
              </a:spcAft>
              <a:buFont typeface="Arial" charset="0"/>
              <a:buChar char="–"/>
              <a:defRPr sz="2000">
                <a:solidFill>
                  <a:srgbClr val="FFFF00"/>
                </a:solidFill>
                <a:latin typeface="+mn-lt"/>
              </a:defRPr>
            </a:lvl4pPr>
            <a:lvl5pPr marL="2057400" indent="-228600" algn="l" rtl="0" eaLnBrk="1" fontAlgn="base" hangingPunct="1">
              <a:spcBef>
                <a:spcPct val="20000"/>
              </a:spcBef>
              <a:spcAft>
                <a:spcPct val="0"/>
              </a:spcAft>
              <a:buFont typeface="Arial" charset="0"/>
              <a:buChar char="»"/>
              <a:defRPr sz="2000">
                <a:solidFill>
                  <a:srgbClr val="FFFF00"/>
                </a:solidFill>
                <a:latin typeface="+mn-lt"/>
              </a:defRPr>
            </a:lvl5pPr>
            <a:lvl6pPr marL="2514600" indent="-228600" algn="l" rtl="0" eaLnBrk="1" fontAlgn="base" hangingPunct="1">
              <a:spcBef>
                <a:spcPct val="20000"/>
              </a:spcBef>
              <a:spcAft>
                <a:spcPct val="0"/>
              </a:spcAft>
              <a:buFont typeface="Arial" charset="0"/>
              <a:buChar char="»"/>
              <a:defRPr sz="2000">
                <a:solidFill>
                  <a:srgbClr val="FFFF00"/>
                </a:solidFill>
                <a:latin typeface="+mn-lt"/>
              </a:defRPr>
            </a:lvl6pPr>
            <a:lvl7pPr marL="2971800" indent="-228600" algn="l" rtl="0" eaLnBrk="1" fontAlgn="base" hangingPunct="1">
              <a:spcBef>
                <a:spcPct val="20000"/>
              </a:spcBef>
              <a:spcAft>
                <a:spcPct val="0"/>
              </a:spcAft>
              <a:buFont typeface="Arial" charset="0"/>
              <a:buChar char="»"/>
              <a:defRPr sz="2000">
                <a:solidFill>
                  <a:srgbClr val="FFFF00"/>
                </a:solidFill>
                <a:latin typeface="+mn-lt"/>
              </a:defRPr>
            </a:lvl7pPr>
            <a:lvl8pPr marL="3429000" indent="-228600" algn="l" rtl="0" eaLnBrk="1" fontAlgn="base" hangingPunct="1">
              <a:spcBef>
                <a:spcPct val="20000"/>
              </a:spcBef>
              <a:spcAft>
                <a:spcPct val="0"/>
              </a:spcAft>
              <a:buFont typeface="Arial" charset="0"/>
              <a:buChar char="»"/>
              <a:defRPr sz="2000">
                <a:solidFill>
                  <a:srgbClr val="FFFF00"/>
                </a:solidFill>
                <a:latin typeface="+mn-lt"/>
              </a:defRPr>
            </a:lvl8pPr>
            <a:lvl9pPr marL="3886200" indent="-228600" algn="l" rtl="0" eaLnBrk="1" fontAlgn="base" hangingPunct="1">
              <a:spcBef>
                <a:spcPct val="20000"/>
              </a:spcBef>
              <a:spcAft>
                <a:spcPct val="0"/>
              </a:spcAft>
              <a:buFont typeface="Arial" charset="0"/>
              <a:buChar char="»"/>
              <a:defRPr sz="2000">
                <a:solidFill>
                  <a:srgbClr val="FFFF00"/>
                </a:solidFill>
                <a:latin typeface="+mn-lt"/>
              </a:defRPr>
            </a:lvl9pPr>
          </a:lstStyle>
          <a:p>
            <a:pPr marL="0" indent="0" algn="ctr">
              <a:buNone/>
            </a:pPr>
            <a:r>
              <a:rPr lang="en-IE" sz="2000" kern="0" dirty="0">
                <a:solidFill>
                  <a:schemeClr val="bg1"/>
                </a:solidFill>
                <a:latin typeface="Times New Roman" panose="02020603050405020304" pitchFamily="18" charset="0"/>
                <a:cs typeface="Times New Roman" panose="02020603050405020304" pitchFamily="18" charset="0"/>
              </a:rPr>
              <a:t>COURSE</a:t>
            </a:r>
          </a:p>
          <a:p>
            <a:pPr marL="0" indent="0" algn="ctr">
              <a:buNone/>
            </a:pPr>
            <a:r>
              <a:rPr lang="en-IE" sz="2000" kern="0" dirty="0">
                <a:latin typeface="Times New Roman" panose="02020603050405020304" pitchFamily="18" charset="0"/>
                <a:cs typeface="Times New Roman" panose="02020603050405020304" pitchFamily="18" charset="0"/>
              </a:rPr>
              <a:t>Presenters: t</a:t>
            </a:r>
          </a:p>
          <a:p>
            <a:pPr marL="0" indent="0" algn="ctr">
              <a:buNone/>
            </a:pPr>
            <a:r>
              <a:rPr lang="en-IE" sz="2000" kern="0" dirty="0">
                <a:solidFill>
                  <a:schemeClr val="bg1"/>
                </a:solidFill>
                <a:latin typeface="Times New Roman" panose="02020603050405020304" pitchFamily="18" charset="0"/>
                <a:cs typeface="Times New Roman" panose="02020603050405020304" pitchFamily="18" charset="0"/>
              </a:rPr>
              <a:t>Date presented</a:t>
            </a:r>
          </a:p>
        </p:txBody>
      </p:sp>
      <p:sp>
        <p:nvSpPr>
          <p:cNvPr id="8" name="SECTION 1 · Section Title">
            <a:extLst>
              <a:ext uri="{FF2B5EF4-FFF2-40B4-BE49-F238E27FC236}">
                <a16:creationId xmlns:a16="http://schemas.microsoft.com/office/drawing/2014/main" id="{B9775088-2ED7-42B6-BC78-2C08323D27BB}"/>
              </a:ext>
            </a:extLst>
          </p:cNvPr>
          <p:cNvSpPr txBox="1"/>
          <p:nvPr/>
        </p:nvSpPr>
        <p:spPr>
          <a:xfrm>
            <a:off x="116253" y="2034163"/>
            <a:ext cx="3033369" cy="2595582"/>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p>
            <a:r>
              <a:rPr lang="en-IE" sz="1200">
                <a:solidFill>
                  <a:schemeClr val="bg1"/>
                </a:solidFill>
              </a:rPr>
              <a:t>“Quite simply, the Allies were unable to win </a:t>
            </a:r>
            <a:r>
              <a:rPr lang="en-IE" sz="1200">
                <a:solidFill>
                  <a:srgbClr val="FFFF00"/>
                </a:solidFill>
              </a:rPr>
              <a:t>the reinforcement race</a:t>
            </a:r>
            <a:r>
              <a:rPr lang="en-IE" sz="1200">
                <a:solidFill>
                  <a:schemeClr val="bg1"/>
                </a:solidFill>
                <a:cs typeface="Arial"/>
              </a:rPr>
              <a:t>" – </a:t>
            </a:r>
            <a:r>
              <a:rPr lang="en-IE" sz="1200">
                <a:solidFill>
                  <a:schemeClr val="tx2">
                    <a:lumMod val="40000"/>
                    <a:lumOff val="60000"/>
                  </a:schemeClr>
                </a:solidFill>
                <a:cs typeface="Arial"/>
              </a:rPr>
              <a:t> </a:t>
            </a:r>
            <a:r>
              <a:rPr lang="en-IE" sz="1200">
                <a:solidFill>
                  <a:schemeClr val="accent1">
                    <a:lumMod val="40000"/>
                    <a:lumOff val="60000"/>
                  </a:schemeClr>
                </a:solidFill>
                <a:cs typeface="Arial"/>
              </a:rPr>
              <a:t>(#8 p 392)</a:t>
            </a:r>
          </a:p>
          <a:p>
            <a:endParaRPr lang="en-IE" sz="1200">
              <a:solidFill>
                <a:schemeClr val="bg1"/>
              </a:solidFill>
              <a:cs typeface="Arial"/>
            </a:endParaRPr>
          </a:p>
          <a:p>
            <a:r>
              <a:rPr lang="en-IE" sz="1200">
                <a:solidFill>
                  <a:schemeClr val="bg1"/>
                </a:solidFill>
                <a:cs typeface="Arial"/>
              </a:rPr>
              <a:t>“But the Germans,</a:t>
            </a:r>
          </a:p>
          <a:p>
            <a:r>
              <a:rPr lang="en-IE" sz="1200">
                <a:solidFill>
                  <a:srgbClr val="FFFF00"/>
                </a:solidFill>
                <a:cs typeface="Arial"/>
              </a:rPr>
              <a:t>General … The Germans</a:t>
            </a:r>
            <a:r>
              <a:rPr lang="en-IE" sz="1200">
                <a:solidFill>
                  <a:schemeClr val="bg1"/>
                </a:solidFill>
                <a:cs typeface="Arial"/>
              </a:rPr>
              <a:t>” – General </a:t>
            </a:r>
            <a:r>
              <a:rPr lang="en-IE" sz="1200" err="1">
                <a:solidFill>
                  <a:schemeClr val="bg1"/>
                </a:solidFill>
                <a:cs typeface="Arial"/>
              </a:rPr>
              <a:t>Sosabowski</a:t>
            </a:r>
            <a:r>
              <a:rPr lang="en-IE" sz="1200">
                <a:solidFill>
                  <a:schemeClr val="bg1"/>
                </a:solidFill>
                <a:cs typeface="Arial"/>
              </a:rPr>
              <a:t> </a:t>
            </a:r>
            <a:r>
              <a:rPr lang="en-IE" sz="1200">
                <a:solidFill>
                  <a:schemeClr val="accent1">
                    <a:lumMod val="40000"/>
                    <a:lumOff val="60000"/>
                  </a:schemeClr>
                </a:solidFill>
                <a:cs typeface="Arial"/>
              </a:rPr>
              <a:t> (#5 p 27)</a:t>
            </a:r>
          </a:p>
          <a:p>
            <a:endParaRPr lang="en-IE" sz="1200">
              <a:solidFill>
                <a:schemeClr val="bg1"/>
              </a:solidFill>
              <a:cs typeface="Arial"/>
            </a:endParaRPr>
          </a:p>
          <a:p>
            <a:endParaRPr lang="en-IE" sz="1200">
              <a:solidFill>
                <a:schemeClr val="bg1"/>
              </a:solidFill>
              <a:cs typeface="Arial"/>
            </a:endParaRPr>
          </a:p>
          <a:p>
            <a:endParaRPr lang="en-IE" sz="1200">
              <a:solidFill>
                <a:schemeClr val="bg1"/>
              </a:solidFill>
              <a:cs typeface="Arial"/>
            </a:endParaRPr>
          </a:p>
          <a:p>
            <a:endParaRPr lang="en-IE" sz="1200">
              <a:solidFill>
                <a:schemeClr val="bg1"/>
              </a:solidFill>
              <a:cs typeface="Arial"/>
            </a:endParaRPr>
          </a:p>
          <a:p>
            <a:endParaRPr lang="en-IE" sz="1200">
              <a:solidFill>
                <a:schemeClr val="bg1"/>
              </a:solidFill>
              <a:cs typeface="Arial"/>
            </a:endParaRPr>
          </a:p>
          <a:p>
            <a:endParaRPr lang="en-IE" sz="1200">
              <a:solidFill>
                <a:schemeClr val="bg1"/>
              </a:solidFill>
              <a:cs typeface="Arial"/>
            </a:endParaRPr>
          </a:p>
          <a:p>
            <a:endParaRPr lang="en-US">
              <a:solidFill>
                <a:schemeClr val="bg1"/>
              </a:solidFill>
            </a:endParaRPr>
          </a:p>
        </p:txBody>
      </p:sp>
      <p:pic>
        <p:nvPicPr>
          <p:cNvPr id="3074" name="Picture 2" descr="Image result for 9th ss arnhem"/>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4972"/>
          <a:stretch/>
        </p:blipFill>
        <p:spPr bwMode="auto">
          <a:xfrm>
            <a:off x="3456886" y="1802849"/>
            <a:ext cx="5299930" cy="3397753"/>
          </a:xfrm>
          <a:prstGeom prst="rect">
            <a:avLst/>
          </a:prstGeom>
          <a:noFill/>
          <a:extLst>
            <a:ext uri="{909E8E84-426E-40DD-AFC4-6F175D3DCCD1}">
              <a14:hiddenFill xmlns:a14="http://schemas.microsoft.com/office/drawing/2010/main">
                <a:solidFill>
                  <a:srgbClr val="FFFFFF"/>
                </a:solidFill>
              </a14:hiddenFill>
            </a:ext>
          </a:extLst>
        </p:spPr>
      </p:pic>
      <p:sp>
        <p:nvSpPr>
          <p:cNvPr id="7" name="SECTION 1 · Section Title">
            <a:extLst>
              <a:ext uri="{FF2B5EF4-FFF2-40B4-BE49-F238E27FC236}">
                <a16:creationId xmlns:a16="http://schemas.microsoft.com/office/drawing/2014/main" id="{48FE9E06-2DC6-46C2-BFB3-6D095AE1A7A5}"/>
              </a:ext>
            </a:extLst>
          </p:cNvPr>
          <p:cNvSpPr txBox="1"/>
          <p:nvPr/>
        </p:nvSpPr>
        <p:spPr>
          <a:xfrm>
            <a:off x="9042378" y="2034163"/>
            <a:ext cx="3033369" cy="222625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p>
            <a:r>
              <a:rPr lang="en-IE" sz="1200" dirty="0">
                <a:solidFill>
                  <a:schemeClr val="bg1"/>
                </a:solidFill>
              </a:rPr>
              <a:t>“Model, wary of an airborne attack, had ordered the division’s fighting units [into </a:t>
            </a:r>
            <a:r>
              <a:rPr lang="en-IE" sz="1200" dirty="0">
                <a:solidFill>
                  <a:srgbClr val="FFFF00"/>
                </a:solidFill>
              </a:rPr>
              <a:t>quick reaction groups</a:t>
            </a:r>
            <a:r>
              <a:rPr lang="en-IE" sz="1200" dirty="0">
                <a:solidFill>
                  <a:schemeClr val="bg1"/>
                </a:solidFill>
              </a:rPr>
              <a:t>] to combat any such eventuality</a:t>
            </a:r>
            <a:r>
              <a:rPr lang="en-IE" sz="1200" dirty="0">
                <a:solidFill>
                  <a:schemeClr val="bg1"/>
                </a:solidFill>
                <a:cs typeface="Arial"/>
              </a:rPr>
              <a:t>" – </a:t>
            </a:r>
            <a:r>
              <a:rPr lang="en-IE" sz="1200" dirty="0">
                <a:solidFill>
                  <a:schemeClr val="accent1">
                    <a:lumMod val="40000"/>
                    <a:lumOff val="60000"/>
                  </a:schemeClr>
                </a:solidFill>
                <a:cs typeface="Arial"/>
              </a:rPr>
              <a:t>(#8 p 42)</a:t>
            </a:r>
          </a:p>
          <a:p>
            <a:endParaRPr lang="en-IE" sz="1200" dirty="0">
              <a:solidFill>
                <a:schemeClr val="bg1"/>
              </a:solidFill>
              <a:cs typeface="Arial"/>
            </a:endParaRPr>
          </a:p>
          <a:p>
            <a:endParaRPr lang="en-IE" sz="1200" dirty="0">
              <a:solidFill>
                <a:schemeClr val="bg1"/>
              </a:solidFill>
              <a:cs typeface="Arial"/>
            </a:endParaRPr>
          </a:p>
          <a:p>
            <a:endParaRPr lang="en-IE" sz="1200" dirty="0">
              <a:solidFill>
                <a:schemeClr val="bg1"/>
              </a:solidFill>
              <a:cs typeface="Arial"/>
            </a:endParaRPr>
          </a:p>
          <a:p>
            <a:endParaRPr lang="en-IE" sz="1200" dirty="0">
              <a:solidFill>
                <a:schemeClr val="bg1"/>
              </a:solidFill>
              <a:cs typeface="Arial"/>
            </a:endParaRPr>
          </a:p>
          <a:p>
            <a:endParaRPr lang="en-IE" sz="1200" dirty="0">
              <a:solidFill>
                <a:schemeClr val="bg1"/>
              </a:solidFill>
              <a:cs typeface="Arial"/>
            </a:endParaRPr>
          </a:p>
          <a:p>
            <a:endParaRPr lang="en-IE" sz="1200" dirty="0">
              <a:solidFill>
                <a:schemeClr val="bg1"/>
              </a:solidFill>
              <a:cs typeface="Arial"/>
            </a:endParaRPr>
          </a:p>
          <a:p>
            <a:endParaRPr lang="en-US" dirty="0">
              <a:solidFill>
                <a:schemeClr val="bg1"/>
              </a:solidFill>
            </a:endParaRPr>
          </a:p>
        </p:txBody>
      </p:sp>
    </p:spTree>
    <p:extLst>
      <p:ext uri="{BB962C8B-B14F-4D97-AF65-F5344CB8AC3E}">
        <p14:creationId xmlns:p14="http://schemas.microsoft.com/office/powerpoint/2010/main" val="976476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a:extLst>
              <a:ext uri="{FF2B5EF4-FFF2-40B4-BE49-F238E27FC236}">
                <a16:creationId xmlns:a16="http://schemas.microsoft.com/office/drawing/2014/main" id="{F53316D4-9DCC-4D4A-9BD9-36F914F7C791}"/>
              </a:ext>
            </a:extLst>
          </p:cNvPr>
          <p:cNvSpPr>
            <a:spLocks noGrp="1"/>
          </p:cNvSpPr>
          <p:nvPr>
            <p:ph sz="half" idx="1"/>
          </p:nvPr>
        </p:nvSpPr>
        <p:spPr>
          <a:xfrm>
            <a:off x="0" y="1406327"/>
            <a:ext cx="12192000" cy="5112568"/>
          </a:xfrm>
        </p:spPr>
        <p:txBody>
          <a:bodyPr anchor="t"/>
          <a:lstStyle/>
          <a:p>
            <a:r>
              <a:rPr lang="en-IE" sz="2400"/>
              <a:t>This presentation is </a:t>
            </a:r>
            <a:r>
              <a:rPr lang="en-IE" sz="2400">
                <a:solidFill>
                  <a:srgbClr val="FFFF00"/>
                </a:solidFill>
              </a:rPr>
              <a:t>free to use</a:t>
            </a:r>
          </a:p>
          <a:p>
            <a:endParaRPr lang="en-IE" sz="2400"/>
          </a:p>
          <a:p>
            <a:r>
              <a:rPr lang="en-IE" sz="2400"/>
              <a:t>Please </a:t>
            </a:r>
            <a:r>
              <a:rPr lang="en-IE" sz="2400">
                <a:solidFill>
                  <a:srgbClr val="FFFF00"/>
                </a:solidFill>
              </a:rPr>
              <a:t>acknowledge authorship</a:t>
            </a:r>
            <a:r>
              <a:rPr lang="en-IE" sz="2400"/>
              <a:t> of it and excerpts to Captains Beatty, Dicker, Egan, Hogan and Rockett</a:t>
            </a:r>
          </a:p>
        </p:txBody>
      </p:sp>
      <p:sp>
        <p:nvSpPr>
          <p:cNvPr id="28674" name="Rectangle 2">
            <a:extLst>
              <a:ext uri="{FF2B5EF4-FFF2-40B4-BE49-F238E27FC236}">
                <a16:creationId xmlns:a16="http://schemas.microsoft.com/office/drawing/2014/main" id="{B490286E-C3F4-4EAF-9421-BE65C675109E}"/>
              </a:ext>
            </a:extLst>
          </p:cNvPr>
          <p:cNvSpPr>
            <a:spLocks noGrp="1" noChangeArrowheads="1"/>
          </p:cNvSpPr>
          <p:nvPr>
            <p:ph type="title"/>
          </p:nvPr>
        </p:nvSpPr>
        <p:spPr>
          <a:xfrm>
            <a:off x="893118" y="-51196"/>
            <a:ext cx="10972800" cy="576064"/>
          </a:xfrm>
        </p:spPr>
        <p:txBody>
          <a:bodyPr/>
          <a:lstStyle/>
          <a:p>
            <a:r>
              <a:rPr lang="en-GB" altLang="en-US"/>
              <a:t>Declaration</a:t>
            </a:r>
          </a:p>
        </p:txBody>
      </p:sp>
    </p:spTree>
    <p:extLst>
      <p:ext uri="{BB962C8B-B14F-4D97-AF65-F5344CB8AC3E}">
        <p14:creationId xmlns:p14="http://schemas.microsoft.com/office/powerpoint/2010/main" val="1153890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a:extLst>
              <a:ext uri="{FF2B5EF4-FFF2-40B4-BE49-F238E27FC236}">
                <a16:creationId xmlns:a16="http://schemas.microsoft.com/office/drawing/2014/main" id="{F53316D4-9DCC-4D4A-9BD9-36F914F7C791}"/>
              </a:ext>
            </a:extLst>
          </p:cNvPr>
          <p:cNvSpPr>
            <a:spLocks noGrp="1"/>
          </p:cNvSpPr>
          <p:nvPr>
            <p:ph sz="half" idx="1"/>
          </p:nvPr>
        </p:nvSpPr>
        <p:spPr>
          <a:xfrm>
            <a:off x="0" y="1099791"/>
            <a:ext cx="6096000" cy="5112568"/>
          </a:xfrm>
        </p:spPr>
        <p:txBody>
          <a:bodyPr anchor="t"/>
          <a:lstStyle/>
          <a:p>
            <a:r>
              <a:rPr lang="en-IE" sz="2400" dirty="0">
                <a:hlinkClick r:id="" action="ppaction://noaction"/>
              </a:rPr>
              <a:t>Introduction &amp; Conclusion</a:t>
            </a:r>
            <a:endParaRPr lang="en-IE" sz="2400" dirty="0">
              <a:hlinkClick r:id="" action="ppaction://noaction">
                <a:extLst>
                  <a:ext uri="{A12FA001-AC4F-418D-AE19-62706E023703}">
                    <ahyp:hlinkClr xmlns:ahyp="http://schemas.microsoft.com/office/drawing/2018/hyperlinkcolor" val="tx"/>
                  </a:ext>
                </a:extLst>
              </a:hlinkClick>
            </a:endParaRPr>
          </a:p>
          <a:p>
            <a:pPr lvl="1"/>
            <a:r>
              <a:rPr lang="en-IE" sz="2000" dirty="0" err="1">
                <a:solidFill>
                  <a:srgbClr val="FFFF00"/>
                </a:solidFill>
              </a:rPr>
              <a:t>Capt</a:t>
            </a:r>
            <a:r>
              <a:rPr lang="en-IE" sz="2000" dirty="0">
                <a:solidFill>
                  <a:srgbClr val="FFFF00"/>
                </a:solidFill>
              </a:rPr>
              <a:t> Dicker</a:t>
            </a:r>
            <a:endParaRPr lang="en-IE" sz="2000" dirty="0">
              <a:solidFill>
                <a:srgbClr val="FFFF00"/>
              </a:solidFill>
              <a:hlinkClick r:id="" action="ppaction://noaction">
                <a:extLst>
                  <a:ext uri="{A12FA001-AC4F-418D-AE19-62706E023703}">
                    <ahyp:hlinkClr xmlns:ahyp="http://schemas.microsoft.com/office/drawing/2018/hyperlinkcolor" val="tx"/>
                  </a:ext>
                </a:extLst>
              </a:hlinkClick>
            </a:endParaRPr>
          </a:p>
          <a:p>
            <a:r>
              <a:rPr lang="en-IE" sz="2400" dirty="0">
                <a:hlinkClick r:id="rId3" action="ppaction://hlinksldjump"/>
              </a:rPr>
              <a:t>German Situation (September 1944)</a:t>
            </a:r>
            <a:endParaRPr lang="en-IE" sz="2400" dirty="0"/>
          </a:p>
          <a:p>
            <a:pPr lvl="1"/>
            <a:r>
              <a:rPr lang="en-IE" sz="2000" dirty="0" err="1">
                <a:solidFill>
                  <a:srgbClr val="FFFF00"/>
                </a:solidFill>
              </a:rPr>
              <a:t>Capt</a:t>
            </a:r>
            <a:r>
              <a:rPr lang="en-IE" sz="2000" dirty="0">
                <a:solidFill>
                  <a:srgbClr val="FFFF00"/>
                </a:solidFill>
              </a:rPr>
              <a:t> Dicker</a:t>
            </a:r>
          </a:p>
          <a:p>
            <a:r>
              <a:rPr lang="en-IE" sz="2400" dirty="0">
                <a:hlinkClick r:id="rId4" action="ppaction://hlinksldjump"/>
              </a:rPr>
              <a:t>XXX Corps Advance on Eindhoven &amp; “Hells Highway”</a:t>
            </a:r>
            <a:endParaRPr lang="en-IE" sz="2400" dirty="0"/>
          </a:p>
          <a:p>
            <a:pPr lvl="1"/>
            <a:r>
              <a:rPr lang="en-IE" sz="2000" dirty="0" err="1">
                <a:solidFill>
                  <a:srgbClr val="FFFF00"/>
                </a:solidFill>
              </a:rPr>
              <a:t>Capt</a:t>
            </a:r>
            <a:r>
              <a:rPr lang="en-IE" sz="2000" dirty="0">
                <a:solidFill>
                  <a:srgbClr val="FFFF00"/>
                </a:solidFill>
              </a:rPr>
              <a:t> </a:t>
            </a:r>
            <a:r>
              <a:rPr lang="en-IE" sz="2000" dirty="0" err="1">
                <a:solidFill>
                  <a:srgbClr val="FFFF00"/>
                </a:solidFill>
              </a:rPr>
              <a:t>Rockett</a:t>
            </a:r>
            <a:endParaRPr lang="en-IE" sz="2000" dirty="0">
              <a:solidFill>
                <a:srgbClr val="FFFF00"/>
              </a:solidFill>
            </a:endParaRPr>
          </a:p>
          <a:p>
            <a:r>
              <a:rPr lang="en-IE" sz="2400" dirty="0">
                <a:hlinkClick r:id="" action="ppaction://noaction"/>
              </a:rPr>
              <a:t>Nijmegen</a:t>
            </a:r>
            <a:endParaRPr lang="en-IE" sz="2400" dirty="0"/>
          </a:p>
          <a:p>
            <a:pPr lvl="1"/>
            <a:r>
              <a:rPr lang="en-IE" sz="2000" dirty="0" err="1">
                <a:solidFill>
                  <a:srgbClr val="FFFF00"/>
                </a:solidFill>
              </a:rPr>
              <a:t>Capt</a:t>
            </a:r>
            <a:r>
              <a:rPr lang="en-IE" sz="2000" dirty="0">
                <a:solidFill>
                  <a:srgbClr val="FFFF00"/>
                </a:solidFill>
              </a:rPr>
              <a:t> Egan</a:t>
            </a:r>
          </a:p>
          <a:p>
            <a:r>
              <a:rPr lang="en-IE" sz="2400" dirty="0" err="1">
                <a:hlinkClick r:id="" action="ppaction://noaction"/>
              </a:rPr>
              <a:t>Oosterbeek</a:t>
            </a:r>
            <a:r>
              <a:rPr lang="en-IE" sz="2400" dirty="0">
                <a:hlinkClick r:id="" action="ppaction://noaction"/>
              </a:rPr>
              <a:t> &amp; Initial Drop Zones</a:t>
            </a:r>
            <a:endParaRPr lang="en-IE" sz="2400" dirty="0"/>
          </a:p>
          <a:p>
            <a:pPr lvl="1"/>
            <a:r>
              <a:rPr lang="en-IE" sz="2000" dirty="0" err="1">
                <a:solidFill>
                  <a:srgbClr val="FFFF00"/>
                </a:solidFill>
              </a:rPr>
              <a:t>Capt</a:t>
            </a:r>
            <a:r>
              <a:rPr lang="en-IE" sz="2000" dirty="0">
                <a:solidFill>
                  <a:srgbClr val="FFFF00"/>
                </a:solidFill>
              </a:rPr>
              <a:t> Hogan</a:t>
            </a:r>
          </a:p>
          <a:p>
            <a:r>
              <a:rPr lang="en-IE" sz="2400" dirty="0">
                <a:hlinkClick r:id="rId3" action="ppaction://hlinksldjump"/>
              </a:rPr>
              <a:t>Arnhem</a:t>
            </a:r>
            <a:endParaRPr lang="en-IE" sz="2400" dirty="0"/>
          </a:p>
          <a:p>
            <a:pPr lvl="1"/>
            <a:r>
              <a:rPr lang="en-IE" sz="2000" dirty="0" err="1">
                <a:solidFill>
                  <a:srgbClr val="FFFF00"/>
                </a:solidFill>
              </a:rPr>
              <a:t>Capt</a:t>
            </a:r>
            <a:r>
              <a:rPr lang="en-IE" sz="2000" dirty="0">
                <a:solidFill>
                  <a:srgbClr val="FFFF00"/>
                </a:solidFill>
              </a:rPr>
              <a:t> Beatty</a:t>
            </a:r>
          </a:p>
          <a:p>
            <a:endParaRPr lang="en-IE" sz="2400" dirty="0"/>
          </a:p>
          <a:p>
            <a:endParaRPr lang="en-IE" sz="2400" dirty="0"/>
          </a:p>
        </p:txBody>
      </p:sp>
      <p:sp>
        <p:nvSpPr>
          <p:cNvPr id="28674" name="Rectangle 2">
            <a:extLst>
              <a:ext uri="{FF2B5EF4-FFF2-40B4-BE49-F238E27FC236}">
                <a16:creationId xmlns:a16="http://schemas.microsoft.com/office/drawing/2014/main" id="{B490286E-C3F4-4EAF-9421-BE65C675109E}"/>
              </a:ext>
            </a:extLst>
          </p:cNvPr>
          <p:cNvSpPr>
            <a:spLocks noGrp="1" noChangeArrowheads="1"/>
          </p:cNvSpPr>
          <p:nvPr>
            <p:ph type="title"/>
          </p:nvPr>
        </p:nvSpPr>
        <p:spPr>
          <a:xfrm>
            <a:off x="893118" y="-51196"/>
            <a:ext cx="10972800" cy="576064"/>
          </a:xfrm>
        </p:spPr>
        <p:txBody>
          <a:bodyPr/>
          <a:lstStyle/>
          <a:p>
            <a:r>
              <a:rPr lang="en-GB" altLang="en-US"/>
              <a:t>Contents</a:t>
            </a:r>
          </a:p>
        </p:txBody>
      </p:sp>
      <p:sp>
        <p:nvSpPr>
          <p:cNvPr id="11" name="Content Placeholder 3">
            <a:extLst>
              <a:ext uri="{FF2B5EF4-FFF2-40B4-BE49-F238E27FC236}">
                <a16:creationId xmlns:a16="http://schemas.microsoft.com/office/drawing/2014/main" id="{E7D25937-7AA1-4B7B-B110-60208BB8525B}"/>
              </a:ext>
            </a:extLst>
          </p:cNvPr>
          <p:cNvSpPr>
            <a:spLocks noGrp="1"/>
          </p:cNvSpPr>
          <p:nvPr>
            <p:ph sz="half" idx="2"/>
          </p:nvPr>
        </p:nvSpPr>
        <p:spPr>
          <a:xfrm>
            <a:off x="6379518" y="1099791"/>
            <a:ext cx="5693146" cy="5112567"/>
          </a:xfrm>
        </p:spPr>
        <p:txBody>
          <a:bodyPr/>
          <a:lstStyle/>
          <a:p>
            <a:r>
              <a:rPr lang="en-IE" sz="2400">
                <a:hlinkClick r:id="" action="ppaction://noaction"/>
              </a:rPr>
              <a:t>Supplementary Material</a:t>
            </a:r>
            <a:endParaRPr lang="en-IE" sz="2400"/>
          </a:p>
          <a:p>
            <a:pPr lvl="1"/>
            <a:endParaRPr lang="en-IE" sz="2000">
              <a:hlinkClick r:id="" action="ppaction://noaction"/>
            </a:endParaRPr>
          </a:p>
          <a:p>
            <a:pPr lvl="1"/>
            <a:r>
              <a:rPr lang="en-IE" sz="2000">
                <a:hlinkClick r:id="" action="ppaction://noaction"/>
              </a:rPr>
              <a:t>Order of Battle</a:t>
            </a:r>
            <a:endParaRPr lang="en-IE" sz="2000"/>
          </a:p>
          <a:p>
            <a:pPr lvl="2"/>
            <a:r>
              <a:rPr lang="en-IE" sz="1600">
                <a:hlinkClick r:id="" action="ppaction://noaction"/>
              </a:rPr>
              <a:t>2nd SS Panzer Corps (incl. von Tettau)</a:t>
            </a:r>
            <a:endParaRPr lang="en-IE" sz="1600"/>
          </a:p>
          <a:p>
            <a:pPr lvl="2"/>
            <a:r>
              <a:rPr lang="en-IE" sz="1600">
                <a:hlinkClick r:id="" action="ppaction://noaction"/>
              </a:rPr>
              <a:t>1st Parachute Army (incl. elements of 15th Army)</a:t>
            </a:r>
            <a:endParaRPr lang="en-IE" sz="1600"/>
          </a:p>
          <a:p>
            <a:pPr lvl="1"/>
            <a:endParaRPr lang="en-IE" sz="2000">
              <a:hlinkClick r:id="" action="ppaction://noaction"/>
            </a:endParaRPr>
          </a:p>
          <a:p>
            <a:pPr lvl="1"/>
            <a:r>
              <a:rPr lang="en-IE" sz="2000">
                <a:hlinkClick r:id="" action="ppaction://noaction"/>
              </a:rPr>
              <a:t>Major </a:t>
            </a:r>
            <a:r>
              <a:rPr lang="en-IE" sz="2000" err="1">
                <a:hlinkClick r:id="" action="ppaction://noaction"/>
              </a:rPr>
              <a:t>Kampfgruppen</a:t>
            </a:r>
            <a:r>
              <a:rPr lang="en-IE" sz="2000">
                <a:hlinkClick r:id="" action="ppaction://noaction"/>
              </a:rPr>
              <a:t> (KGs)</a:t>
            </a:r>
          </a:p>
          <a:p>
            <a:pPr lvl="1"/>
            <a:endParaRPr lang="en-IE" sz="2000">
              <a:hlinkClick r:id="" action="ppaction://noaction"/>
            </a:endParaRPr>
          </a:p>
          <a:p>
            <a:pPr lvl="1"/>
            <a:r>
              <a:rPr lang="en-IE" sz="2000">
                <a:hlinkClick r:id="" action="ppaction://noaction"/>
              </a:rPr>
              <a:t>Prolific Authors</a:t>
            </a:r>
            <a:r>
              <a:rPr lang="en-IE" sz="2000"/>
              <a:t>, </a:t>
            </a:r>
            <a:r>
              <a:rPr lang="en-IE" sz="2000">
                <a:hlinkClick r:id="" action="ppaction://noaction"/>
              </a:rPr>
              <a:t>Ranks</a:t>
            </a:r>
            <a:r>
              <a:rPr lang="en-IE" sz="2000"/>
              <a:t>, </a:t>
            </a:r>
            <a:r>
              <a:rPr lang="en-IE" sz="2000">
                <a:hlinkClick r:id="rId5" action="ppaction://hlinksldjump"/>
              </a:rPr>
              <a:t>References</a:t>
            </a:r>
            <a:r>
              <a:rPr lang="en-IE" sz="2000"/>
              <a:t>, </a:t>
            </a:r>
            <a:r>
              <a:rPr lang="en-IE" sz="2000">
                <a:hlinkClick r:id="" action="ppaction://noaction"/>
              </a:rPr>
              <a:t>Maps</a:t>
            </a:r>
            <a:endParaRPr lang="en-IE" sz="2000"/>
          </a:p>
          <a:p>
            <a:pPr lvl="1"/>
            <a:endParaRPr lang="en-IE" sz="2000">
              <a:hlinkClick r:id="" action="ppaction://noaction"/>
            </a:endParaRPr>
          </a:p>
          <a:p>
            <a:pPr lvl="1"/>
            <a:endParaRPr lang="en-IE" sz="2000"/>
          </a:p>
          <a:p>
            <a:endParaRPr lang="en-IE" sz="2400"/>
          </a:p>
        </p:txBody>
      </p:sp>
      <p:sp>
        <p:nvSpPr>
          <p:cNvPr id="5" name="Rectangle 4">
            <a:extLst>
              <a:ext uri="{FF2B5EF4-FFF2-40B4-BE49-F238E27FC236}">
                <a16:creationId xmlns:a16="http://schemas.microsoft.com/office/drawing/2014/main" id="{7B9E346D-A23B-4114-91BC-30F0E3FABE12}"/>
              </a:ext>
            </a:extLst>
          </p:cNvPr>
          <p:cNvSpPr/>
          <p:nvPr/>
        </p:nvSpPr>
        <p:spPr>
          <a:xfrm>
            <a:off x="25482" y="6518895"/>
            <a:ext cx="2476960" cy="276999"/>
          </a:xfrm>
          <a:prstGeom prst="rect">
            <a:avLst/>
          </a:prstGeom>
        </p:spPr>
        <p:txBody>
          <a:bodyPr wrap="none">
            <a:spAutoFit/>
          </a:bodyPr>
          <a:lstStyle/>
          <a:p>
            <a:r>
              <a:rPr lang="en-IE" sz="1200">
                <a:solidFill>
                  <a:schemeClr val="tx2">
                    <a:lumMod val="40000"/>
                    <a:lumOff val="60000"/>
                  </a:schemeClr>
                </a:solidFill>
              </a:rPr>
              <a:t>Section headings (Red) are URLs</a:t>
            </a:r>
          </a:p>
        </p:txBody>
      </p:sp>
      <p:sp>
        <p:nvSpPr>
          <p:cNvPr id="7" name="SECTION 1 · Section Title">
            <a:extLst>
              <a:ext uri="{FF2B5EF4-FFF2-40B4-BE49-F238E27FC236}">
                <a16:creationId xmlns:a16="http://schemas.microsoft.com/office/drawing/2014/main" id="{3530CDC7-74E3-4F1B-A7F6-DCDF64468176}"/>
              </a:ext>
            </a:extLst>
          </p:cNvPr>
          <p:cNvSpPr txBox="1"/>
          <p:nvPr/>
        </p:nvSpPr>
        <p:spPr>
          <a:xfrm>
            <a:off x="576" y="0"/>
            <a:ext cx="745397" cy="25648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defRPr sz="1700">
                <a:solidFill>
                  <a:srgbClr val="FFFFFF"/>
                </a:solidFill>
                <a:latin typeface="Arial"/>
                <a:ea typeface="Arial"/>
                <a:cs typeface="Arial"/>
                <a:sym typeface="Arial"/>
              </a:defRPr>
            </a:pPr>
            <a:r>
              <a:rPr lang="en-IE" sz="1000"/>
              <a:t>Intro: </a:t>
            </a:r>
            <a:r>
              <a:rPr lang="en-IE" sz="1000">
                <a:solidFill>
                  <a:srgbClr val="FFFF00"/>
                </a:solidFill>
              </a:rPr>
              <a:t>1 </a:t>
            </a:r>
            <a:r>
              <a:rPr lang="en-IE" sz="1000"/>
              <a:t>of</a:t>
            </a:r>
            <a:r>
              <a:rPr lang="en-IE" sz="1000">
                <a:solidFill>
                  <a:srgbClr val="FFFF00"/>
                </a:solidFill>
              </a:rPr>
              <a:t> 3</a:t>
            </a:r>
            <a:endParaRPr sz="1000">
              <a:solidFill>
                <a:srgbClr val="FFFF00"/>
              </a:solidFill>
            </a:endParaRPr>
          </a:p>
        </p:txBody>
      </p:sp>
      <p:sp>
        <p:nvSpPr>
          <p:cNvPr id="8" name="SECTION 1 · Section Title">
            <a:extLst>
              <a:ext uri="{FF2B5EF4-FFF2-40B4-BE49-F238E27FC236}">
                <a16:creationId xmlns:a16="http://schemas.microsoft.com/office/drawing/2014/main" id="{B9775088-2ED7-42B6-BC78-2C08323D27BB}"/>
              </a:ext>
            </a:extLst>
          </p:cNvPr>
          <p:cNvSpPr txBox="1"/>
          <p:nvPr/>
        </p:nvSpPr>
        <p:spPr>
          <a:xfrm>
            <a:off x="8516733" y="0"/>
            <a:ext cx="3798360" cy="65659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p>
            <a:r>
              <a:rPr lang="en-IE" sz="1200">
                <a:solidFill>
                  <a:schemeClr val="bg1"/>
                </a:solidFill>
              </a:rPr>
              <a:t>“The Allies were stopped in the south just north of Nijmegen – that is why Arnhem turned out as it did</a:t>
            </a:r>
            <a:r>
              <a:rPr lang="en-IE" sz="1200">
                <a:solidFill>
                  <a:schemeClr val="bg1"/>
                </a:solidFill>
                <a:cs typeface="Arial"/>
              </a:rPr>
              <a:t>" -  </a:t>
            </a:r>
            <a:r>
              <a:rPr lang="en-IE" sz="1200">
                <a:solidFill>
                  <a:schemeClr val="accent1">
                    <a:lumMod val="40000"/>
                    <a:lumOff val="60000"/>
                  </a:schemeClr>
                </a:solidFill>
                <a:cs typeface="Arial"/>
              </a:rPr>
              <a:t>(#8 p 392)</a:t>
            </a:r>
          </a:p>
        </p:txBody>
      </p:sp>
      <p:sp>
        <p:nvSpPr>
          <p:cNvPr id="9" name="SECTION 1 · Section Title">
            <a:extLst>
              <a:ext uri="{FF2B5EF4-FFF2-40B4-BE49-F238E27FC236}">
                <a16:creationId xmlns:a16="http://schemas.microsoft.com/office/drawing/2014/main" id="{781B293A-42D8-4745-889E-661B4C1A21FC}"/>
              </a:ext>
            </a:extLst>
          </p:cNvPr>
          <p:cNvSpPr txBox="1"/>
          <p:nvPr/>
        </p:nvSpPr>
        <p:spPr>
          <a:xfrm>
            <a:off x="10031106" y="6016744"/>
            <a:ext cx="2160894" cy="841256"/>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p>
            <a:r>
              <a:rPr lang="en-IE" sz="1200" dirty="0">
                <a:solidFill>
                  <a:schemeClr val="bg1"/>
                </a:solidFill>
              </a:rPr>
              <a:t>"Stand</a:t>
            </a:r>
            <a:r>
              <a:rPr lang="en-IE" sz="1200" dirty="0">
                <a:solidFill>
                  <a:schemeClr val="bg1"/>
                </a:solidFill>
                <a:cs typeface="Arial"/>
              </a:rPr>
              <a:t> still you sods </a:t>
            </a:r>
            <a:r>
              <a:rPr lang="en-IE" sz="1200" dirty="0">
                <a:solidFill>
                  <a:srgbClr val="FFFF00"/>
                </a:solidFill>
                <a:cs typeface="Arial"/>
              </a:rPr>
              <a:t>– those bullets cost money</a:t>
            </a:r>
            <a:r>
              <a:rPr lang="en-IE" sz="1200" dirty="0">
                <a:solidFill>
                  <a:schemeClr val="bg1"/>
                </a:solidFill>
                <a:cs typeface="Arial"/>
              </a:rPr>
              <a:t>" –</a:t>
            </a:r>
          </a:p>
          <a:p>
            <a:r>
              <a:rPr lang="en-IE" sz="1200" dirty="0">
                <a:solidFill>
                  <a:schemeClr val="bg1"/>
                </a:solidFill>
                <a:cs typeface="Arial"/>
              </a:rPr>
              <a:t> 2 Para </a:t>
            </a:r>
            <a:r>
              <a:rPr lang="en-IE" sz="1200" dirty="0" err="1">
                <a:solidFill>
                  <a:schemeClr val="bg1"/>
                </a:solidFill>
                <a:cs typeface="Arial"/>
              </a:rPr>
              <a:t>Bn</a:t>
            </a:r>
            <a:r>
              <a:rPr lang="en-IE" sz="1200" dirty="0">
                <a:solidFill>
                  <a:schemeClr val="bg1"/>
                </a:solidFill>
                <a:cs typeface="Arial"/>
              </a:rPr>
              <a:t> soldier in action at Arnhem Bridge </a:t>
            </a:r>
            <a:r>
              <a:rPr lang="en-IE" sz="1200" dirty="0">
                <a:solidFill>
                  <a:schemeClr val="accent1">
                    <a:lumMod val="40000"/>
                    <a:lumOff val="60000"/>
                  </a:schemeClr>
                </a:solidFill>
                <a:cs typeface="Arial"/>
              </a:rPr>
              <a:t>(#5 p 188)</a:t>
            </a:r>
          </a:p>
        </p:txBody>
      </p:sp>
    </p:spTree>
    <p:extLst>
      <p:ext uri="{BB962C8B-B14F-4D97-AF65-F5344CB8AC3E}">
        <p14:creationId xmlns:p14="http://schemas.microsoft.com/office/powerpoint/2010/main" val="2423003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490286E-C3F4-4EAF-9421-BE65C675109E}"/>
              </a:ext>
            </a:extLst>
          </p:cNvPr>
          <p:cNvSpPr>
            <a:spLocks noGrp="1" noChangeArrowheads="1"/>
          </p:cNvSpPr>
          <p:nvPr>
            <p:ph type="title"/>
          </p:nvPr>
        </p:nvSpPr>
        <p:spPr>
          <a:xfrm>
            <a:off x="893118" y="-51196"/>
            <a:ext cx="10972800" cy="576064"/>
          </a:xfrm>
        </p:spPr>
        <p:txBody>
          <a:bodyPr/>
          <a:lstStyle/>
          <a:p>
            <a:r>
              <a:rPr lang="en-GB" altLang="en-US"/>
              <a:t>Bottom Line</a:t>
            </a:r>
          </a:p>
        </p:txBody>
      </p:sp>
      <p:sp>
        <p:nvSpPr>
          <p:cNvPr id="6" name="SECTION 1 · Section Title">
            <a:extLst>
              <a:ext uri="{FF2B5EF4-FFF2-40B4-BE49-F238E27FC236}">
                <a16:creationId xmlns:a16="http://schemas.microsoft.com/office/drawing/2014/main" id="{3530CDC7-74E3-4F1B-A7F6-DCDF64468176}"/>
              </a:ext>
            </a:extLst>
          </p:cNvPr>
          <p:cNvSpPr txBox="1"/>
          <p:nvPr/>
        </p:nvSpPr>
        <p:spPr>
          <a:xfrm>
            <a:off x="576" y="0"/>
            <a:ext cx="745397" cy="25648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spAutoFit/>
          </a:bodyPr>
          <a:lstStyle/>
          <a:p>
            <a:pPr>
              <a:defRPr sz="1700">
                <a:solidFill>
                  <a:srgbClr val="FFFFFF"/>
                </a:solidFill>
                <a:latin typeface="Arial"/>
                <a:ea typeface="Arial"/>
                <a:cs typeface="Arial"/>
                <a:sym typeface="Arial"/>
              </a:defRPr>
            </a:pPr>
            <a:r>
              <a:rPr lang="en-IE" sz="1000" dirty="0"/>
              <a:t>Intro: </a:t>
            </a:r>
            <a:r>
              <a:rPr lang="en-IE" sz="1000" dirty="0">
                <a:solidFill>
                  <a:srgbClr val="FFFF00"/>
                </a:solidFill>
              </a:rPr>
              <a:t>2 </a:t>
            </a:r>
            <a:r>
              <a:rPr lang="en-IE" sz="1000" dirty="0"/>
              <a:t>of</a:t>
            </a:r>
            <a:r>
              <a:rPr lang="en-IE" sz="1000" dirty="0">
                <a:solidFill>
                  <a:srgbClr val="FFFF00"/>
                </a:solidFill>
              </a:rPr>
              <a:t> 3</a:t>
            </a:r>
            <a:endParaRPr sz="1000" dirty="0">
              <a:solidFill>
                <a:srgbClr val="FFFF00"/>
              </a:solidFill>
            </a:endParaRPr>
          </a:p>
        </p:txBody>
      </p:sp>
      <p:sp>
        <p:nvSpPr>
          <p:cNvPr id="7" name="SECTION 1 · Section Title">
            <a:extLst>
              <a:ext uri="{FF2B5EF4-FFF2-40B4-BE49-F238E27FC236}">
                <a16:creationId xmlns:a16="http://schemas.microsoft.com/office/drawing/2014/main" id="{B9775088-2ED7-42B6-BC78-2C08323D27BB}"/>
              </a:ext>
            </a:extLst>
          </p:cNvPr>
          <p:cNvSpPr txBox="1"/>
          <p:nvPr/>
        </p:nvSpPr>
        <p:spPr>
          <a:xfrm>
            <a:off x="9829800" y="0"/>
            <a:ext cx="2625393" cy="841256"/>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r>
              <a:rPr lang="en-IE" sz="1200" dirty="0">
                <a:solidFill>
                  <a:schemeClr val="bg1"/>
                </a:solidFill>
              </a:rPr>
              <a:t>“When the British captured the Nijmegen bridge, the Germans already had the Arnhem bridge in their grasp</a:t>
            </a:r>
            <a:r>
              <a:rPr lang="en-IE" sz="1200" dirty="0">
                <a:solidFill>
                  <a:schemeClr val="bg1"/>
                </a:solidFill>
                <a:cs typeface="Arial"/>
              </a:rPr>
              <a:t>" –   </a:t>
            </a:r>
            <a:r>
              <a:rPr lang="en-IE" sz="1200" dirty="0">
                <a:solidFill>
                  <a:schemeClr val="accent1">
                    <a:lumMod val="40000"/>
                    <a:lumOff val="60000"/>
                  </a:schemeClr>
                </a:solidFill>
                <a:cs typeface="Arial"/>
              </a:rPr>
              <a:t>(#8 p 392)</a:t>
            </a:r>
          </a:p>
        </p:txBody>
      </p:sp>
      <p:sp>
        <p:nvSpPr>
          <p:cNvPr id="12" name="Content Placeholder 1">
            <a:extLst>
              <a:ext uri="{FF2B5EF4-FFF2-40B4-BE49-F238E27FC236}">
                <a16:creationId xmlns:a16="http://schemas.microsoft.com/office/drawing/2014/main" id="{A981CB7D-146C-4839-8EB0-744E00294EC1}"/>
              </a:ext>
            </a:extLst>
          </p:cNvPr>
          <p:cNvSpPr>
            <a:spLocks noGrp="1"/>
          </p:cNvSpPr>
          <p:nvPr>
            <p:ph sz="half" idx="1"/>
          </p:nvPr>
        </p:nvSpPr>
        <p:spPr>
          <a:xfrm>
            <a:off x="0" y="1089938"/>
            <a:ext cx="6096000" cy="5112568"/>
          </a:xfrm>
        </p:spPr>
        <p:txBody>
          <a:bodyPr anchor="t"/>
          <a:lstStyle/>
          <a:p>
            <a:r>
              <a:rPr lang="en-IE" dirty="0" err="1"/>
              <a:t>Kampfgruppe</a:t>
            </a:r>
            <a:r>
              <a:rPr lang="en-IE" dirty="0"/>
              <a:t> </a:t>
            </a:r>
            <a:endParaRPr lang="en-IE" sz="1500" dirty="0">
              <a:solidFill>
                <a:schemeClr val="accent1">
                  <a:lumMod val="40000"/>
                  <a:lumOff val="60000"/>
                </a:schemeClr>
              </a:solidFill>
            </a:endParaRPr>
          </a:p>
          <a:p>
            <a:pPr lvl="1"/>
            <a:r>
              <a:rPr lang="en-IE" dirty="0"/>
              <a:t>Ad hoc of many different corps and units generally to suit the mission </a:t>
            </a:r>
          </a:p>
          <a:p>
            <a:pPr lvl="1"/>
            <a:endParaRPr lang="en-IE" dirty="0"/>
          </a:p>
          <a:p>
            <a:r>
              <a:rPr lang="en-IE" dirty="0"/>
              <a:t>Mission Command</a:t>
            </a:r>
          </a:p>
          <a:p>
            <a:pPr lvl="1"/>
            <a:r>
              <a:rPr lang="en-IE" dirty="0"/>
              <a:t>Critical on the ground and lead to the success of </a:t>
            </a:r>
            <a:r>
              <a:rPr lang="en-IE" dirty="0" err="1"/>
              <a:t>Kampfgruppe</a:t>
            </a:r>
            <a:endParaRPr lang="en-IE" dirty="0"/>
          </a:p>
          <a:p>
            <a:pPr marL="457200" lvl="1" indent="0">
              <a:buNone/>
            </a:pPr>
            <a:endParaRPr lang="en-IE" dirty="0"/>
          </a:p>
          <a:p>
            <a:r>
              <a:rPr lang="en-IE" dirty="0"/>
              <a:t>German defence collapses, can they hold out?</a:t>
            </a:r>
          </a:p>
          <a:p>
            <a:pPr marL="457200" lvl="1" indent="0">
              <a:buNone/>
            </a:pPr>
            <a:endParaRPr lang="en-IE" dirty="0"/>
          </a:p>
        </p:txBody>
      </p:sp>
      <p:pic>
        <p:nvPicPr>
          <p:cNvPr id="2" name="Picture 1">
            <a:extLst>
              <a:ext uri="{FF2B5EF4-FFF2-40B4-BE49-F238E27FC236}">
                <a16:creationId xmlns:a16="http://schemas.microsoft.com/office/drawing/2014/main" id="{53A3A3CE-E853-4116-85F7-4561F08D612D}"/>
              </a:ext>
            </a:extLst>
          </p:cNvPr>
          <p:cNvPicPr>
            <a:picLocks noChangeAspect="1"/>
          </p:cNvPicPr>
          <p:nvPr/>
        </p:nvPicPr>
        <p:blipFill>
          <a:blip r:embed="rId3"/>
          <a:stretch>
            <a:fillRect/>
          </a:stretch>
        </p:blipFill>
        <p:spPr>
          <a:xfrm>
            <a:off x="6096000" y="2741247"/>
            <a:ext cx="6035637" cy="2715172"/>
          </a:xfrm>
          <a:prstGeom prst="rect">
            <a:avLst/>
          </a:prstGeom>
        </p:spPr>
      </p:pic>
      <p:sp>
        <p:nvSpPr>
          <p:cNvPr id="8" name="SECTION 1 · Section Title">
            <a:extLst>
              <a:ext uri="{FF2B5EF4-FFF2-40B4-BE49-F238E27FC236}">
                <a16:creationId xmlns:a16="http://schemas.microsoft.com/office/drawing/2014/main" id="{8B92B2E9-4AC5-4CE2-9B25-C866C42EB67D}"/>
              </a:ext>
            </a:extLst>
          </p:cNvPr>
          <p:cNvSpPr txBox="1"/>
          <p:nvPr/>
        </p:nvSpPr>
        <p:spPr>
          <a:xfrm>
            <a:off x="10127411" y="5832078"/>
            <a:ext cx="2064589" cy="1025922"/>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r>
              <a:rPr lang="en-IE" sz="1200" dirty="0">
                <a:solidFill>
                  <a:schemeClr val="bg1"/>
                </a:solidFill>
              </a:rPr>
              <a:t>“</a:t>
            </a:r>
            <a:r>
              <a:rPr lang="en-IE" sz="1200" dirty="0">
                <a:solidFill>
                  <a:srgbClr val="FFFF00"/>
                </a:solidFill>
              </a:rPr>
              <a:t>Although badly mauled in the Normandy fighting</a:t>
            </a:r>
            <a:r>
              <a:rPr lang="en-IE" sz="1200" dirty="0">
                <a:solidFill>
                  <a:schemeClr val="bg1"/>
                </a:solidFill>
              </a:rPr>
              <a:t>, the regiment had already been reconstituted and reinserted into combat</a:t>
            </a:r>
            <a:r>
              <a:rPr lang="en-IE" sz="1200" dirty="0">
                <a:solidFill>
                  <a:schemeClr val="bg1"/>
                </a:solidFill>
                <a:cs typeface="Arial"/>
              </a:rPr>
              <a:t>" –  </a:t>
            </a:r>
            <a:r>
              <a:rPr lang="en-IE" sz="1200" dirty="0">
                <a:solidFill>
                  <a:schemeClr val="accent1">
                    <a:lumMod val="40000"/>
                    <a:lumOff val="60000"/>
                  </a:schemeClr>
                </a:solidFill>
                <a:cs typeface="Arial"/>
              </a:rPr>
              <a:t>(#8 p 24)</a:t>
            </a:r>
          </a:p>
        </p:txBody>
      </p:sp>
    </p:spTree>
    <p:extLst>
      <p:ext uri="{BB962C8B-B14F-4D97-AF65-F5344CB8AC3E}">
        <p14:creationId xmlns:p14="http://schemas.microsoft.com/office/powerpoint/2010/main" val="482488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490286E-C3F4-4EAF-9421-BE65C675109E}"/>
              </a:ext>
            </a:extLst>
          </p:cNvPr>
          <p:cNvSpPr>
            <a:spLocks noGrp="1" noChangeArrowheads="1"/>
          </p:cNvSpPr>
          <p:nvPr>
            <p:ph type="title"/>
          </p:nvPr>
        </p:nvSpPr>
        <p:spPr>
          <a:xfrm>
            <a:off x="1726435" y="833320"/>
            <a:ext cx="8892480" cy="576064"/>
          </a:xfrm>
        </p:spPr>
        <p:txBody>
          <a:bodyPr anchor="t"/>
          <a:lstStyle/>
          <a:p>
            <a:r>
              <a:rPr lang="en-GB" altLang="en-US"/>
              <a:t>Arnhem</a:t>
            </a:r>
          </a:p>
        </p:txBody>
      </p:sp>
      <p:sp>
        <p:nvSpPr>
          <p:cNvPr id="28676" name="Date Placeholder 1">
            <a:extLst>
              <a:ext uri="{FF2B5EF4-FFF2-40B4-BE49-F238E27FC236}">
                <a16:creationId xmlns:a16="http://schemas.microsoft.com/office/drawing/2014/main" id="{B3C342B1-46BA-4050-BD6B-0DA16E4362A6}"/>
              </a:ext>
            </a:extLst>
          </p:cNvPr>
          <p:cNvSpPr>
            <a:spLocks noGrp="1"/>
          </p:cNvSpPr>
          <p:nvPr>
            <p:ph type="dt" sz="quarter" idx="4294967295"/>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GB" altLang="en-US" sz="1100">
              <a:solidFill>
                <a:srgbClr val="D3BF96"/>
              </a:solidFill>
            </a:endParaRPr>
          </a:p>
        </p:txBody>
      </p:sp>
      <p:sp>
        <p:nvSpPr>
          <p:cNvPr id="3" name="Footer Placeholder 2">
            <a:extLst>
              <a:ext uri="{FF2B5EF4-FFF2-40B4-BE49-F238E27FC236}">
                <a16:creationId xmlns:a16="http://schemas.microsoft.com/office/drawing/2014/main" id="{CC4B0D94-493E-49DC-96A8-2A26D3756288}"/>
              </a:ext>
            </a:extLst>
          </p:cNvPr>
          <p:cNvSpPr>
            <a:spLocks noGrp="1"/>
          </p:cNvSpPr>
          <p:nvPr>
            <p:ph type="ftr" sz="quarter" idx="4294967295"/>
          </p:nvPr>
        </p:nvSpPr>
        <p:spPr/>
        <p:txBody>
          <a:bodyPr/>
          <a:lstStyle/>
          <a:p>
            <a:pPr>
              <a:defRPr/>
            </a:pPr>
            <a:endParaRPr lang="en-GB" altLang="en-US"/>
          </a:p>
        </p:txBody>
      </p:sp>
      <p:sp>
        <p:nvSpPr>
          <p:cNvPr id="9" name="Rectangle 3">
            <a:extLst>
              <a:ext uri="{FF2B5EF4-FFF2-40B4-BE49-F238E27FC236}">
                <a16:creationId xmlns:a16="http://schemas.microsoft.com/office/drawing/2014/main" id="{0F527E2F-F715-4437-97D4-0ECF89D9A204}"/>
              </a:ext>
            </a:extLst>
          </p:cNvPr>
          <p:cNvSpPr txBox="1">
            <a:spLocks noChangeArrowheads="1"/>
          </p:cNvSpPr>
          <p:nvPr/>
        </p:nvSpPr>
        <p:spPr>
          <a:xfrm>
            <a:off x="2207568" y="1412776"/>
            <a:ext cx="8208962" cy="5040560"/>
          </a:xfrm>
          <a:prstGeom prst="rect">
            <a:avLst/>
          </a:prstGeom>
        </p:spPr>
        <p:txBody>
          <a:bodyPr/>
          <a:lstStyle>
            <a:lvl1pPr marL="342900" indent="-342900" algn="l" rtl="0" eaLnBrk="1" fontAlgn="base" hangingPunct="1">
              <a:spcBef>
                <a:spcPct val="20000"/>
              </a:spcBef>
              <a:spcAft>
                <a:spcPct val="0"/>
              </a:spcAft>
              <a:buFont typeface="Arial" charset="0"/>
              <a:buChar char="•"/>
              <a:defRPr sz="3200">
                <a:solidFill>
                  <a:schemeClr val="bg1"/>
                </a:solidFill>
                <a:latin typeface="Times New Roman" panose="02020603050405020304" pitchFamily="18" charset="0"/>
                <a:ea typeface="+mn-ea"/>
                <a:cs typeface="Times New Roman" panose="02020603050405020304" pitchFamily="18" charset="0"/>
              </a:defRPr>
            </a:lvl1pPr>
            <a:lvl2pPr marL="742950" indent="-285750" algn="l" rtl="0" eaLnBrk="1" fontAlgn="base" hangingPunct="1">
              <a:spcBef>
                <a:spcPct val="20000"/>
              </a:spcBef>
              <a:spcAft>
                <a:spcPct val="0"/>
              </a:spcAft>
              <a:buFont typeface="Arial" charset="0"/>
              <a:buChar char="–"/>
              <a:defRPr sz="2800">
                <a:solidFill>
                  <a:schemeClr val="bg1"/>
                </a:solidFill>
                <a:latin typeface="Times New Roman" panose="02020603050405020304" pitchFamily="18" charset="0"/>
                <a:cs typeface="Times New Roman" panose="02020603050405020304" pitchFamily="18" charset="0"/>
              </a:defRPr>
            </a:lvl2pPr>
            <a:lvl3pPr marL="1143000" indent="-228600" algn="l" rtl="0" eaLnBrk="1" fontAlgn="base" hangingPunct="1">
              <a:spcBef>
                <a:spcPct val="20000"/>
              </a:spcBef>
              <a:spcAft>
                <a:spcPct val="0"/>
              </a:spcAft>
              <a:buFont typeface="Arial" charset="0"/>
              <a:buChar char="•"/>
              <a:defRPr sz="2400">
                <a:solidFill>
                  <a:schemeClr val="bg1"/>
                </a:solidFill>
                <a:latin typeface="Times New Roman" panose="02020603050405020304" pitchFamily="18" charset="0"/>
                <a:cs typeface="Times New Roman" panose="02020603050405020304" pitchFamily="18" charset="0"/>
              </a:defRPr>
            </a:lvl3pPr>
            <a:lvl4pPr marL="1600200" indent="-228600" algn="l" rtl="0" eaLnBrk="1" fontAlgn="base" hangingPunct="1">
              <a:spcBef>
                <a:spcPct val="20000"/>
              </a:spcBef>
              <a:spcAft>
                <a:spcPct val="0"/>
              </a:spcAft>
              <a:buFont typeface="Arial" charset="0"/>
              <a:buChar char="–"/>
              <a:defRPr sz="2000">
                <a:solidFill>
                  <a:schemeClr val="bg1"/>
                </a:solidFill>
                <a:latin typeface="Times New Roman" panose="02020603050405020304" pitchFamily="18" charset="0"/>
                <a:cs typeface="Times New Roman" panose="02020603050405020304" pitchFamily="18" charset="0"/>
              </a:defRPr>
            </a:lvl4pPr>
            <a:lvl5pPr marL="2057400" indent="-228600" algn="l" rtl="0" eaLnBrk="1" fontAlgn="base" hangingPunct="1">
              <a:spcBef>
                <a:spcPct val="20000"/>
              </a:spcBef>
              <a:spcAft>
                <a:spcPct val="0"/>
              </a:spcAft>
              <a:buFont typeface="Arial" charset="0"/>
              <a:buChar char="»"/>
              <a:defRPr sz="2000">
                <a:solidFill>
                  <a:schemeClr val="bg1"/>
                </a:solidFill>
                <a:latin typeface="Times New Roman" panose="02020603050405020304" pitchFamily="18" charset="0"/>
                <a:cs typeface="Times New Roman" panose="02020603050405020304" pitchFamily="18" charset="0"/>
              </a:defRPr>
            </a:lvl5pPr>
            <a:lvl6pPr marL="2514600" indent="-228600" algn="l" rtl="0" eaLnBrk="1" fontAlgn="base" hangingPunct="1">
              <a:spcBef>
                <a:spcPct val="20000"/>
              </a:spcBef>
              <a:spcAft>
                <a:spcPct val="0"/>
              </a:spcAft>
              <a:buFont typeface="Arial" charset="0"/>
              <a:buChar char="»"/>
              <a:defRPr sz="2000">
                <a:solidFill>
                  <a:srgbClr val="FFFF00"/>
                </a:solidFill>
                <a:latin typeface="+mn-lt"/>
              </a:defRPr>
            </a:lvl6pPr>
            <a:lvl7pPr marL="2971800" indent="-228600" algn="l" rtl="0" eaLnBrk="1" fontAlgn="base" hangingPunct="1">
              <a:spcBef>
                <a:spcPct val="20000"/>
              </a:spcBef>
              <a:spcAft>
                <a:spcPct val="0"/>
              </a:spcAft>
              <a:buFont typeface="Arial" charset="0"/>
              <a:buChar char="»"/>
              <a:defRPr sz="2000">
                <a:solidFill>
                  <a:srgbClr val="FFFF00"/>
                </a:solidFill>
                <a:latin typeface="+mn-lt"/>
              </a:defRPr>
            </a:lvl7pPr>
            <a:lvl8pPr marL="3429000" indent="-228600" algn="l" rtl="0" eaLnBrk="1" fontAlgn="base" hangingPunct="1">
              <a:spcBef>
                <a:spcPct val="20000"/>
              </a:spcBef>
              <a:spcAft>
                <a:spcPct val="0"/>
              </a:spcAft>
              <a:buFont typeface="Arial" charset="0"/>
              <a:buChar char="»"/>
              <a:defRPr sz="2000">
                <a:solidFill>
                  <a:srgbClr val="FFFF00"/>
                </a:solidFill>
                <a:latin typeface="+mn-lt"/>
              </a:defRPr>
            </a:lvl8pPr>
            <a:lvl9pPr marL="3886200" indent="-228600" algn="l" rtl="0" eaLnBrk="1" fontAlgn="base" hangingPunct="1">
              <a:spcBef>
                <a:spcPct val="20000"/>
              </a:spcBef>
              <a:spcAft>
                <a:spcPct val="0"/>
              </a:spcAft>
              <a:buFont typeface="Arial" charset="0"/>
              <a:buChar char="»"/>
              <a:defRPr sz="2000">
                <a:solidFill>
                  <a:srgbClr val="FFFF00"/>
                </a:solidFill>
                <a:latin typeface="+mn-lt"/>
              </a:defRPr>
            </a:lvl9pPr>
          </a:lstStyle>
          <a:p>
            <a:pPr marL="0" indent="0">
              <a:buNone/>
            </a:pPr>
            <a:endParaRPr lang="en-GB" altLang="en-US" sz="2500" kern="0"/>
          </a:p>
        </p:txBody>
      </p:sp>
      <p:sp>
        <p:nvSpPr>
          <p:cNvPr id="8" name="TextBox 7">
            <a:extLst>
              <a:ext uri="{FF2B5EF4-FFF2-40B4-BE49-F238E27FC236}">
                <a16:creationId xmlns:a16="http://schemas.microsoft.com/office/drawing/2014/main" id="{D66996D3-F41B-4DC6-A68F-F26B3599936A}"/>
              </a:ext>
            </a:extLst>
          </p:cNvPr>
          <p:cNvSpPr txBox="1"/>
          <p:nvPr/>
        </p:nvSpPr>
        <p:spPr>
          <a:xfrm>
            <a:off x="5375920" y="6268670"/>
            <a:ext cx="2232248" cy="369332"/>
          </a:xfrm>
          <a:prstGeom prst="rect">
            <a:avLst/>
          </a:prstGeom>
          <a:noFill/>
        </p:spPr>
        <p:txBody>
          <a:bodyPr wrap="square" rtlCol="0">
            <a:spAutoFit/>
          </a:bodyPr>
          <a:lstStyle/>
          <a:p>
            <a:r>
              <a:rPr lang="en-IE">
                <a:solidFill>
                  <a:srgbClr val="FFFF00"/>
                </a:solidFill>
                <a:hlinkClick r:id="rId3" action="ppaction://hlinksldjump"/>
              </a:rPr>
              <a:t>Return to Contents</a:t>
            </a:r>
            <a:endParaRPr lang="en-IE">
              <a:solidFill>
                <a:srgbClr val="FFFF00"/>
              </a:solidFill>
            </a:endParaRPr>
          </a:p>
        </p:txBody>
      </p:sp>
      <p:sp>
        <p:nvSpPr>
          <p:cNvPr id="10" name="SECTION 1 · Section Title">
            <a:extLst>
              <a:ext uri="{FF2B5EF4-FFF2-40B4-BE49-F238E27FC236}">
                <a16:creationId xmlns:a16="http://schemas.microsoft.com/office/drawing/2014/main" id="{3530CDC7-74E3-4F1B-A7F6-DCDF64468176}"/>
              </a:ext>
            </a:extLst>
          </p:cNvPr>
          <p:cNvSpPr txBox="1"/>
          <p:nvPr/>
        </p:nvSpPr>
        <p:spPr>
          <a:xfrm>
            <a:off x="0" y="0"/>
            <a:ext cx="1043555" cy="25648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p>
            <a:pPr>
              <a:defRPr sz="1700">
                <a:solidFill>
                  <a:srgbClr val="FFFFFF"/>
                </a:solidFill>
                <a:latin typeface="Arial"/>
                <a:ea typeface="Arial"/>
                <a:cs typeface="Arial"/>
                <a:sym typeface="Arial"/>
              </a:defRPr>
            </a:pPr>
            <a:r>
              <a:rPr lang="en-IE" sz="1000"/>
              <a:t>Arnhem: </a:t>
            </a:r>
            <a:r>
              <a:rPr lang="en-IE" sz="1000">
                <a:solidFill>
                  <a:srgbClr val="FFFF00"/>
                </a:solidFill>
              </a:rPr>
              <a:t>1 </a:t>
            </a:r>
            <a:r>
              <a:rPr lang="en-IE" sz="1000"/>
              <a:t>of</a:t>
            </a:r>
            <a:r>
              <a:rPr lang="en-IE" sz="1000">
                <a:solidFill>
                  <a:srgbClr val="FFFF00"/>
                </a:solidFill>
              </a:rPr>
              <a:t> 11</a:t>
            </a:r>
            <a:r>
              <a:rPr lang="en-IE" sz="1000"/>
              <a:t> </a:t>
            </a:r>
            <a:endParaRPr sz="1000"/>
          </a:p>
        </p:txBody>
      </p:sp>
      <p:sp>
        <p:nvSpPr>
          <p:cNvPr id="12" name="SECTION 1 · Section Title">
            <a:extLst>
              <a:ext uri="{FF2B5EF4-FFF2-40B4-BE49-F238E27FC236}">
                <a16:creationId xmlns:a16="http://schemas.microsoft.com/office/drawing/2014/main" id="{3530CDC7-74E3-4F1B-A7F6-DCDF64468176}"/>
              </a:ext>
            </a:extLst>
          </p:cNvPr>
          <p:cNvSpPr txBox="1"/>
          <p:nvPr/>
        </p:nvSpPr>
        <p:spPr>
          <a:xfrm>
            <a:off x="8091559" y="-7936"/>
            <a:ext cx="4100441" cy="656590"/>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r>
              <a:rPr lang="en-IE" sz="1200">
                <a:solidFill>
                  <a:schemeClr val="bg1"/>
                </a:solidFill>
              </a:rPr>
              <a:t>“My mission was to block the threat in the south long enough to enable 9SS to settle with the British Division in Oosterbeek-Arnhem</a:t>
            </a:r>
            <a:r>
              <a:rPr lang="en-IE" sz="1200">
                <a:solidFill>
                  <a:schemeClr val="bg1"/>
                </a:solidFill>
                <a:cs typeface="Arial"/>
              </a:rPr>
              <a:t>" – </a:t>
            </a:r>
            <a:r>
              <a:rPr lang="en-IE" sz="1200">
                <a:solidFill>
                  <a:schemeClr val="accent1">
                    <a:lumMod val="40000"/>
                    <a:lumOff val="60000"/>
                  </a:schemeClr>
                </a:solidFill>
                <a:cs typeface="Arial"/>
              </a:rPr>
              <a:t>(#8 p 162)</a:t>
            </a:r>
          </a:p>
        </p:txBody>
      </p:sp>
      <p:sp>
        <p:nvSpPr>
          <p:cNvPr id="11" name="SECTION 1 · Section Title">
            <a:extLst>
              <a:ext uri="{FF2B5EF4-FFF2-40B4-BE49-F238E27FC236}">
                <a16:creationId xmlns:a16="http://schemas.microsoft.com/office/drawing/2014/main" id="{41DA9A4B-F84A-4799-82E6-040D06E14C9D}"/>
              </a:ext>
            </a:extLst>
          </p:cNvPr>
          <p:cNvSpPr txBox="1"/>
          <p:nvPr/>
        </p:nvSpPr>
        <p:spPr>
          <a:xfrm>
            <a:off x="8793104" y="6386076"/>
            <a:ext cx="3651622" cy="47192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r>
              <a:rPr lang="en-IE" sz="1200">
                <a:solidFill>
                  <a:schemeClr val="bg1"/>
                </a:solidFill>
              </a:rPr>
              <a:t>II SS Corps “had been </a:t>
            </a:r>
            <a:r>
              <a:rPr lang="en-IE" sz="1200">
                <a:solidFill>
                  <a:srgbClr val="FFFF00"/>
                </a:solidFill>
              </a:rPr>
              <a:t>specifically trained for an anti-airborne role</a:t>
            </a:r>
            <a:r>
              <a:rPr lang="en-IE" sz="1200">
                <a:solidFill>
                  <a:schemeClr val="bg1"/>
                </a:solidFill>
                <a:cs typeface="Arial"/>
              </a:rPr>
              <a:t>" – </a:t>
            </a:r>
            <a:r>
              <a:rPr lang="en-IE" sz="1200">
                <a:solidFill>
                  <a:schemeClr val="accent1">
                    <a:lumMod val="40000"/>
                    <a:lumOff val="60000"/>
                  </a:schemeClr>
                </a:solidFill>
                <a:cs typeface="Arial"/>
              </a:rPr>
              <a:t>(8 p 42)</a:t>
            </a:r>
          </a:p>
        </p:txBody>
      </p:sp>
      <p:sp>
        <p:nvSpPr>
          <p:cNvPr id="14" name="SECTION 1 · Section Title">
            <a:extLst>
              <a:ext uri="{FF2B5EF4-FFF2-40B4-BE49-F238E27FC236}">
                <a16:creationId xmlns:a16="http://schemas.microsoft.com/office/drawing/2014/main" id="{AE1B537D-852F-4E2C-8CFA-DADA1154995A}"/>
              </a:ext>
            </a:extLst>
          </p:cNvPr>
          <p:cNvSpPr txBox="1"/>
          <p:nvPr/>
        </p:nvSpPr>
        <p:spPr>
          <a:xfrm>
            <a:off x="0" y="6365596"/>
            <a:ext cx="3215680" cy="47192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t">
            <a:spAutoFit/>
          </a:bodyPr>
          <a:lstStyle/>
          <a:p>
            <a:r>
              <a:rPr lang="en-IE" sz="1200">
                <a:solidFill>
                  <a:schemeClr val="bg1"/>
                </a:solidFill>
              </a:rPr>
              <a:t>“First British Airborne was about to leap into a </a:t>
            </a:r>
            <a:r>
              <a:rPr lang="en-IE" sz="1200">
                <a:solidFill>
                  <a:srgbClr val="FFFF00"/>
                </a:solidFill>
              </a:rPr>
              <a:t>hornets’ nest </a:t>
            </a:r>
            <a:r>
              <a:rPr lang="en-IE" sz="1200">
                <a:solidFill>
                  <a:schemeClr val="bg1"/>
                </a:solidFill>
              </a:rPr>
              <a:t>“</a:t>
            </a:r>
            <a:r>
              <a:rPr lang="en-IE" sz="1200">
                <a:solidFill>
                  <a:schemeClr val="bg1"/>
                </a:solidFill>
                <a:cs typeface="Arial"/>
              </a:rPr>
              <a:t>– </a:t>
            </a:r>
            <a:r>
              <a:rPr lang="en-IE" sz="1200">
                <a:solidFill>
                  <a:schemeClr val="accent1">
                    <a:lumMod val="40000"/>
                    <a:lumOff val="60000"/>
                  </a:schemeClr>
                </a:solidFill>
                <a:cs typeface="Arial"/>
              </a:rPr>
              <a:t>(#8 p 44)</a:t>
            </a:r>
          </a:p>
        </p:txBody>
      </p:sp>
      <p:sp>
        <p:nvSpPr>
          <p:cNvPr id="4" name="TextBox 3"/>
          <p:cNvSpPr txBox="1"/>
          <p:nvPr/>
        </p:nvSpPr>
        <p:spPr>
          <a:xfrm>
            <a:off x="5375920" y="2934139"/>
            <a:ext cx="2991012" cy="369332"/>
          </a:xfrm>
          <a:prstGeom prst="rect">
            <a:avLst/>
          </a:prstGeom>
          <a:noFill/>
        </p:spPr>
        <p:txBody>
          <a:bodyPr wrap="square" rtlCol="0">
            <a:spAutoFit/>
          </a:bodyPr>
          <a:lstStyle/>
          <a:p>
            <a:r>
              <a:rPr lang="en-IE"/>
              <a:t>IMAGE</a:t>
            </a:r>
          </a:p>
        </p:txBody>
      </p:sp>
      <p:sp>
        <p:nvSpPr>
          <p:cNvPr id="13" name="SECTION 1 · Section Title">
            <a:extLst>
              <a:ext uri="{FF2B5EF4-FFF2-40B4-BE49-F238E27FC236}">
                <a16:creationId xmlns:a16="http://schemas.microsoft.com/office/drawing/2014/main" id="{A83056C6-0BAD-49D6-88A7-B6051B1D45C0}"/>
              </a:ext>
            </a:extLst>
          </p:cNvPr>
          <p:cNvSpPr txBox="1"/>
          <p:nvPr/>
        </p:nvSpPr>
        <p:spPr>
          <a:xfrm>
            <a:off x="8774029" y="5802832"/>
            <a:ext cx="3487387" cy="47192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p>
            <a:r>
              <a:rPr lang="en-IE" sz="1200">
                <a:solidFill>
                  <a:schemeClr val="bg1"/>
                </a:solidFill>
              </a:rPr>
              <a:t>“The taking and securing of </a:t>
            </a:r>
            <a:r>
              <a:rPr lang="en-IE" sz="1200">
                <a:solidFill>
                  <a:srgbClr val="FFFF00"/>
                </a:solidFill>
              </a:rPr>
              <a:t>Arnhem bridge is of decisive importance</a:t>
            </a:r>
            <a:r>
              <a:rPr lang="en-IE" sz="1200">
                <a:solidFill>
                  <a:schemeClr val="bg1"/>
                </a:solidFill>
                <a:cs typeface="Arial"/>
              </a:rPr>
              <a:t>" –</a:t>
            </a:r>
            <a:r>
              <a:rPr lang="en-IE" sz="1200">
                <a:solidFill>
                  <a:schemeClr val="accent1">
                    <a:lumMod val="40000"/>
                    <a:lumOff val="60000"/>
                  </a:schemeClr>
                </a:solidFill>
                <a:cs typeface="Arial"/>
              </a:rPr>
              <a:t> (#5 p107)</a:t>
            </a:r>
          </a:p>
        </p:txBody>
      </p:sp>
      <p:pic>
        <p:nvPicPr>
          <p:cNvPr id="1026" name="Picture 2" descr="Generalfeldmarschall Walter Model, Generaloberst Kurt Student, Generalmajor der Waffen-SS Wilhelm Bittrich, Major Hans Peter Knaust, Generalmajor der Waffen-SS Heinz Harmel.jpg">
            <a:extLst>
              <a:ext uri="{FF2B5EF4-FFF2-40B4-BE49-F238E27FC236}">
                <a16:creationId xmlns:a16="http://schemas.microsoft.com/office/drawing/2014/main" id="{1C41E4C5-8D94-4EFF-BC28-E08333569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8422" y="1437031"/>
            <a:ext cx="6801012" cy="4310141"/>
          </a:xfrm>
          <a:prstGeom prst="rect">
            <a:avLst/>
          </a:prstGeom>
          <a:noFill/>
          <a:extLst>
            <a:ext uri="{909E8E84-426E-40DD-AFC4-6F175D3DCCD1}">
              <a14:hiddenFill xmlns:a14="http://schemas.microsoft.com/office/drawing/2010/main">
                <a:solidFill>
                  <a:srgbClr val="FFFFFF"/>
                </a:solidFill>
              </a14:hiddenFill>
            </a:ext>
          </a:extLst>
        </p:spPr>
      </p:pic>
      <p:sp>
        <p:nvSpPr>
          <p:cNvPr id="15" name="SECTION 1 · Section Title">
            <a:extLst>
              <a:ext uri="{FF2B5EF4-FFF2-40B4-BE49-F238E27FC236}">
                <a16:creationId xmlns:a16="http://schemas.microsoft.com/office/drawing/2014/main" id="{520AABD8-8245-47E0-B591-B25FCB5FBAEB}"/>
              </a:ext>
            </a:extLst>
          </p:cNvPr>
          <p:cNvSpPr txBox="1"/>
          <p:nvPr/>
        </p:nvSpPr>
        <p:spPr>
          <a:xfrm>
            <a:off x="6818834" y="3058387"/>
            <a:ext cx="608661" cy="471924"/>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p>
            <a:r>
              <a:rPr lang="en-IE" sz="1200">
                <a:solidFill>
                  <a:schemeClr val="bg1"/>
                </a:solidFill>
              </a:rPr>
              <a:t>OF 3</a:t>
            </a:r>
          </a:p>
          <a:p>
            <a:r>
              <a:rPr lang="en-IE" sz="1200">
                <a:solidFill>
                  <a:schemeClr val="bg1"/>
                </a:solidFill>
              </a:rPr>
              <a:t>Knaust</a:t>
            </a:r>
            <a:endParaRPr lang="en-IE" sz="1200">
              <a:solidFill>
                <a:schemeClr val="bg1"/>
              </a:solidFill>
              <a:cs typeface="Arial"/>
            </a:endParaRPr>
          </a:p>
        </p:txBody>
      </p:sp>
      <p:sp>
        <p:nvSpPr>
          <p:cNvPr id="16" name="SECTION 1 · Section Title">
            <a:extLst>
              <a:ext uri="{FF2B5EF4-FFF2-40B4-BE49-F238E27FC236}">
                <a16:creationId xmlns:a16="http://schemas.microsoft.com/office/drawing/2014/main" id="{836849B9-9FFB-4E19-A521-FBE00C81120C}"/>
              </a:ext>
            </a:extLst>
          </p:cNvPr>
          <p:cNvSpPr txBox="1"/>
          <p:nvPr/>
        </p:nvSpPr>
        <p:spPr>
          <a:xfrm>
            <a:off x="3012285" y="3672593"/>
            <a:ext cx="599295" cy="471924"/>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p>
            <a:r>
              <a:rPr lang="en-IE" sz="1200">
                <a:solidFill>
                  <a:schemeClr val="bg1"/>
                </a:solidFill>
              </a:rPr>
              <a:t>OF 10</a:t>
            </a:r>
            <a:endParaRPr lang="en-IE" sz="1200">
              <a:solidFill>
                <a:schemeClr val="bg1"/>
              </a:solidFill>
              <a:cs typeface="Arial"/>
            </a:endParaRPr>
          </a:p>
          <a:p>
            <a:r>
              <a:rPr lang="en-IE" sz="1200">
                <a:solidFill>
                  <a:schemeClr val="bg1"/>
                </a:solidFill>
              </a:rPr>
              <a:t>Model</a:t>
            </a:r>
            <a:endParaRPr lang="en-IE" sz="1200">
              <a:solidFill>
                <a:schemeClr val="bg1"/>
              </a:solidFill>
              <a:cs typeface="Arial"/>
            </a:endParaRPr>
          </a:p>
        </p:txBody>
      </p:sp>
      <p:sp>
        <p:nvSpPr>
          <p:cNvPr id="17" name="SECTION 1 · Section Title">
            <a:extLst>
              <a:ext uri="{FF2B5EF4-FFF2-40B4-BE49-F238E27FC236}">
                <a16:creationId xmlns:a16="http://schemas.microsoft.com/office/drawing/2014/main" id="{0C7DE62E-655D-401E-BDAA-9857159DA88B}"/>
              </a:ext>
            </a:extLst>
          </p:cNvPr>
          <p:cNvSpPr txBox="1"/>
          <p:nvPr/>
        </p:nvSpPr>
        <p:spPr>
          <a:xfrm>
            <a:off x="8095021" y="4179646"/>
            <a:ext cx="592618" cy="471924"/>
          </a:xfrm>
          <a:prstGeom prst="rect">
            <a:avLst/>
          </a:prstGeom>
          <a:solidFill>
            <a:schemeClr val="bg1"/>
          </a:solidFill>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p>
            <a:r>
              <a:rPr lang="en-IE" sz="1200"/>
              <a:t>OF 6</a:t>
            </a:r>
          </a:p>
          <a:p>
            <a:r>
              <a:rPr lang="en-IE" sz="1200" err="1"/>
              <a:t>Harmel</a:t>
            </a:r>
            <a:endParaRPr lang="en-IE" sz="1200" err="1">
              <a:cs typeface="Arial"/>
            </a:endParaRPr>
          </a:p>
        </p:txBody>
      </p:sp>
      <p:sp>
        <p:nvSpPr>
          <p:cNvPr id="18" name="SECTION 1 · Section Title">
            <a:extLst>
              <a:ext uri="{FF2B5EF4-FFF2-40B4-BE49-F238E27FC236}">
                <a16:creationId xmlns:a16="http://schemas.microsoft.com/office/drawing/2014/main" id="{4C28A9C8-F3A5-4358-BB9F-CCD735D06CED}"/>
              </a:ext>
            </a:extLst>
          </p:cNvPr>
          <p:cNvSpPr txBox="1"/>
          <p:nvPr/>
        </p:nvSpPr>
        <p:spPr>
          <a:xfrm>
            <a:off x="5329608" y="4549504"/>
            <a:ext cx="599295" cy="471924"/>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p>
            <a:r>
              <a:rPr lang="en-IE" sz="1200">
                <a:solidFill>
                  <a:schemeClr val="bg1"/>
                </a:solidFill>
              </a:rPr>
              <a:t>OF 8</a:t>
            </a:r>
          </a:p>
          <a:p>
            <a:r>
              <a:rPr lang="en-IE" sz="1200" err="1">
                <a:solidFill>
                  <a:schemeClr val="bg1"/>
                </a:solidFill>
              </a:rPr>
              <a:t>Bittrich</a:t>
            </a:r>
            <a:endParaRPr lang="en-IE" sz="1200" err="1">
              <a:solidFill>
                <a:schemeClr val="bg1"/>
              </a:solidFill>
              <a:cs typeface="Arial"/>
            </a:endParaRPr>
          </a:p>
        </p:txBody>
      </p:sp>
      <p:sp>
        <p:nvSpPr>
          <p:cNvPr id="19" name="SECTION 1 · Section Title">
            <a:extLst>
              <a:ext uri="{FF2B5EF4-FFF2-40B4-BE49-F238E27FC236}">
                <a16:creationId xmlns:a16="http://schemas.microsoft.com/office/drawing/2014/main" id="{A595D5A9-686C-4189-916A-E5BE6A27E40F}"/>
              </a:ext>
            </a:extLst>
          </p:cNvPr>
          <p:cNvSpPr txBox="1"/>
          <p:nvPr/>
        </p:nvSpPr>
        <p:spPr>
          <a:xfrm>
            <a:off x="4036696" y="1633716"/>
            <a:ext cx="775936" cy="471924"/>
          </a:xfrm>
          <a:prstGeom prst="rect">
            <a:avLst/>
          </a:prstGeom>
          <a:noFill/>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p>
            <a:r>
              <a:rPr lang="en-IE" sz="1200">
                <a:solidFill>
                  <a:schemeClr val="bg1"/>
                </a:solidFill>
              </a:rPr>
              <a:t>OF 9 Student</a:t>
            </a:r>
            <a:endParaRPr lang="en-IE" sz="1200">
              <a:solidFill>
                <a:schemeClr val="bg1"/>
              </a:solidFill>
              <a:cs typeface="Arial"/>
            </a:endParaRPr>
          </a:p>
        </p:txBody>
      </p:sp>
    </p:spTree>
    <p:extLst>
      <p:ext uri="{BB962C8B-B14F-4D97-AF65-F5344CB8AC3E}">
        <p14:creationId xmlns:p14="http://schemas.microsoft.com/office/powerpoint/2010/main" val="2384481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490286E-C3F4-4EAF-9421-BE65C675109E}"/>
              </a:ext>
            </a:extLst>
          </p:cNvPr>
          <p:cNvSpPr>
            <a:spLocks noGrp="1" noChangeArrowheads="1"/>
          </p:cNvSpPr>
          <p:nvPr>
            <p:ph type="title"/>
          </p:nvPr>
        </p:nvSpPr>
        <p:spPr>
          <a:xfrm>
            <a:off x="979150" y="-88067"/>
            <a:ext cx="10972800" cy="576064"/>
          </a:xfrm>
        </p:spPr>
        <p:txBody>
          <a:bodyPr anchor="t"/>
          <a:lstStyle/>
          <a:p>
            <a:r>
              <a:rPr lang="en-GB" altLang="en-US"/>
              <a:t>Forces IVO Arnhem</a:t>
            </a:r>
          </a:p>
        </p:txBody>
      </p:sp>
      <p:sp>
        <p:nvSpPr>
          <p:cNvPr id="18" name="Content Placeholder 1">
            <a:extLst>
              <a:ext uri="{FF2B5EF4-FFF2-40B4-BE49-F238E27FC236}">
                <a16:creationId xmlns:a16="http://schemas.microsoft.com/office/drawing/2014/main" id="{BAD28F89-0C2F-4573-A00A-624A377C2CA0}"/>
              </a:ext>
            </a:extLst>
          </p:cNvPr>
          <p:cNvSpPr>
            <a:spLocks noGrp="1"/>
          </p:cNvSpPr>
          <p:nvPr>
            <p:ph sz="half" idx="1"/>
          </p:nvPr>
        </p:nvSpPr>
        <p:spPr>
          <a:xfrm>
            <a:off x="0" y="1114518"/>
            <a:ext cx="6182032" cy="5112568"/>
          </a:xfrm>
        </p:spPr>
        <p:txBody>
          <a:bodyPr anchor="t"/>
          <a:lstStyle/>
          <a:p>
            <a:r>
              <a:rPr lang="en-IE" err="1"/>
              <a:t>Bittrich’s</a:t>
            </a:r>
            <a:r>
              <a:rPr lang="en-IE"/>
              <a:t> </a:t>
            </a:r>
            <a:r>
              <a:rPr lang="en-IE">
                <a:solidFill>
                  <a:srgbClr val="FFFF00"/>
                </a:solidFill>
              </a:rPr>
              <a:t>2</a:t>
            </a:r>
            <a:r>
              <a:rPr lang="en-IE" baseline="30000">
                <a:solidFill>
                  <a:srgbClr val="FFFF00"/>
                </a:solidFill>
              </a:rPr>
              <a:t>nd</a:t>
            </a:r>
            <a:r>
              <a:rPr lang="en-IE">
                <a:solidFill>
                  <a:srgbClr val="FFFF00"/>
                </a:solidFill>
              </a:rPr>
              <a:t> SS Panzer Corps </a:t>
            </a:r>
            <a:r>
              <a:rPr lang="en-IE" sz="1500">
                <a:solidFill>
                  <a:schemeClr val="accent1">
                    <a:lumMod val="40000"/>
                    <a:lumOff val="60000"/>
                  </a:schemeClr>
                </a:solidFill>
              </a:rPr>
              <a:t>(#14; #5 pp 49-50; #8 pp 38-44)</a:t>
            </a:r>
          </a:p>
          <a:p>
            <a:pPr lvl="1"/>
            <a:r>
              <a:rPr lang="en-IE">
                <a:solidFill>
                  <a:srgbClr val="FFFF00"/>
                </a:solidFill>
              </a:rPr>
              <a:t>Hohenstaufen &amp; </a:t>
            </a:r>
            <a:r>
              <a:rPr lang="en-IE" err="1">
                <a:solidFill>
                  <a:srgbClr val="FFFF00"/>
                </a:solidFill>
              </a:rPr>
              <a:t>Frundsberg</a:t>
            </a:r>
            <a:r>
              <a:rPr lang="en-IE">
                <a:solidFill>
                  <a:srgbClr val="FFFF00"/>
                </a:solidFill>
              </a:rPr>
              <a:t> </a:t>
            </a:r>
            <a:r>
              <a:rPr lang="en-IE"/>
              <a:t>divisions</a:t>
            </a:r>
          </a:p>
          <a:p>
            <a:pPr lvl="1"/>
            <a:r>
              <a:rPr lang="en-IE"/>
              <a:t>7000 all ranks </a:t>
            </a:r>
            <a:r>
              <a:rPr lang="en-IE" sz="1500">
                <a:solidFill>
                  <a:schemeClr val="accent1">
                    <a:lumMod val="40000"/>
                    <a:lumOff val="60000"/>
                  </a:schemeClr>
                </a:solidFill>
              </a:rPr>
              <a:t>(#8 p 44)</a:t>
            </a:r>
          </a:p>
          <a:p>
            <a:pPr lvl="1"/>
            <a:r>
              <a:rPr lang="en-IE"/>
              <a:t>Panzer grenadier &amp; recce battalions were a “significant” force</a:t>
            </a:r>
          </a:p>
          <a:p>
            <a:pPr lvl="1"/>
            <a:r>
              <a:rPr lang="en-IE"/>
              <a:t>DESTROYED during rear-guard actions from Normandy (</a:t>
            </a:r>
            <a:r>
              <a:rPr lang="en-IE">
                <a:solidFill>
                  <a:srgbClr val="FFFF00"/>
                </a:solidFill>
              </a:rPr>
              <a:t>20%-30% of original strength</a:t>
            </a:r>
            <a:r>
              <a:rPr lang="en-IE"/>
              <a:t>)</a:t>
            </a:r>
          </a:p>
          <a:p>
            <a:pPr lvl="1"/>
            <a:r>
              <a:rPr lang="en-IE"/>
              <a:t>No modern tanks</a:t>
            </a:r>
          </a:p>
          <a:p>
            <a:pPr lvl="1"/>
            <a:endParaRPr lang="en-IE"/>
          </a:p>
          <a:p>
            <a:r>
              <a:rPr lang="en-IE"/>
              <a:t>Christiansen’s</a:t>
            </a:r>
            <a:r>
              <a:rPr lang="en-IE">
                <a:solidFill>
                  <a:srgbClr val="FFFF00"/>
                </a:solidFill>
              </a:rPr>
              <a:t> Wehrmacht Netherlands </a:t>
            </a:r>
            <a:r>
              <a:rPr lang="en-IE"/>
              <a:t>comprised logistical and training depots </a:t>
            </a:r>
            <a:endParaRPr lang="en-IE" sz="1500">
              <a:solidFill>
                <a:schemeClr val="accent1">
                  <a:lumMod val="40000"/>
                  <a:lumOff val="60000"/>
                </a:schemeClr>
              </a:solidFill>
            </a:endParaRPr>
          </a:p>
          <a:p>
            <a:r>
              <a:rPr lang="en-IE"/>
              <a:t>Constituted ‘Division’ </a:t>
            </a:r>
            <a:r>
              <a:rPr lang="en-IE">
                <a:solidFill>
                  <a:srgbClr val="FFFF00"/>
                </a:solidFill>
              </a:rPr>
              <a:t>(KG) von </a:t>
            </a:r>
            <a:r>
              <a:rPr lang="en-IE" err="1">
                <a:solidFill>
                  <a:srgbClr val="FFFF00"/>
                </a:solidFill>
              </a:rPr>
              <a:t>Tettau</a:t>
            </a:r>
          </a:p>
          <a:p>
            <a:pPr lvl="1"/>
            <a:r>
              <a:rPr lang="en-IE"/>
              <a:t>Included SS guard,  Luftwaffe, Kriegsmarine, &amp; V2 rocket </a:t>
            </a:r>
            <a:r>
              <a:rPr lang="en-IE">
                <a:solidFill>
                  <a:srgbClr val="FFFF00"/>
                </a:solidFill>
              </a:rPr>
              <a:t>‘soldiers’</a:t>
            </a:r>
          </a:p>
          <a:p>
            <a:pPr lvl="1"/>
            <a:r>
              <a:rPr lang="en-IE"/>
              <a:t>Perhaps had a strength of 5000 </a:t>
            </a:r>
            <a:r>
              <a:rPr lang="en-IE" sz="1500">
                <a:solidFill>
                  <a:schemeClr val="accent1">
                    <a:lumMod val="40000"/>
                    <a:lumOff val="60000"/>
                  </a:schemeClr>
                </a:solidFill>
              </a:rPr>
              <a:t>(#5; #8; #9; #12; #14; #20)</a:t>
            </a:r>
          </a:p>
          <a:p>
            <a:pPr lvl="2"/>
            <a:endParaRPr lang="en-IE" sz="1600"/>
          </a:p>
        </p:txBody>
      </p:sp>
      <p:sp>
        <p:nvSpPr>
          <p:cNvPr id="19" name="Content Placeholder 3">
            <a:extLst>
              <a:ext uri="{FF2B5EF4-FFF2-40B4-BE49-F238E27FC236}">
                <a16:creationId xmlns:a16="http://schemas.microsoft.com/office/drawing/2014/main" id="{65281B0E-A98B-4120-8A05-5223F30922CD}"/>
              </a:ext>
            </a:extLst>
          </p:cNvPr>
          <p:cNvSpPr>
            <a:spLocks noGrp="1"/>
          </p:cNvSpPr>
          <p:nvPr>
            <p:ph sz="half" idx="2"/>
          </p:nvPr>
        </p:nvSpPr>
        <p:spPr>
          <a:xfrm>
            <a:off x="6096000" y="1114765"/>
            <a:ext cx="5976664" cy="5112567"/>
          </a:xfrm>
        </p:spPr>
        <p:txBody>
          <a:bodyPr anchor="t"/>
          <a:lstStyle/>
          <a:p>
            <a:r>
              <a:rPr lang="en-IE"/>
              <a:t>No formal preparations for a para invasion</a:t>
            </a:r>
          </a:p>
          <a:p>
            <a:pPr lvl="1"/>
            <a:r>
              <a:rPr lang="en-IE">
                <a:solidFill>
                  <a:srgbClr val="FFFF00"/>
                </a:solidFill>
              </a:rPr>
              <a:t>2 SS </a:t>
            </a:r>
            <a:r>
              <a:rPr lang="en-IE" err="1">
                <a:solidFill>
                  <a:srgbClr val="FFFF00"/>
                </a:solidFill>
              </a:rPr>
              <a:t>Pz</a:t>
            </a:r>
            <a:r>
              <a:rPr lang="en-IE">
                <a:solidFill>
                  <a:srgbClr val="FFFF00"/>
                </a:solidFill>
              </a:rPr>
              <a:t> Corps  trained for an anti-airborne role</a:t>
            </a:r>
          </a:p>
          <a:p>
            <a:pPr lvl="1"/>
            <a:r>
              <a:rPr lang="en-IE"/>
              <a:t>9</a:t>
            </a:r>
            <a:r>
              <a:rPr lang="en-IE" baseline="30000"/>
              <a:t>th</a:t>
            </a:r>
            <a:r>
              <a:rPr lang="en-IE"/>
              <a:t> SS Hohenstaufen was closest div to Arnhem</a:t>
            </a:r>
          </a:p>
          <a:p>
            <a:pPr lvl="1"/>
            <a:r>
              <a:rPr lang="en-IE"/>
              <a:t>Formed quick reaction companies in anticipation of an Allied attack</a:t>
            </a:r>
          </a:p>
          <a:p>
            <a:pPr lvl="1"/>
            <a:r>
              <a:rPr lang="en-IE">
                <a:solidFill>
                  <a:srgbClr val="FFFF00"/>
                </a:solidFill>
              </a:rPr>
              <a:t>19 “</a:t>
            </a:r>
            <a:r>
              <a:rPr lang="en-IE" err="1">
                <a:solidFill>
                  <a:srgbClr val="FFFF00"/>
                </a:solidFill>
              </a:rPr>
              <a:t>Alarmenheiten</a:t>
            </a:r>
            <a:r>
              <a:rPr lang="en-IE">
                <a:solidFill>
                  <a:srgbClr val="FFFF00"/>
                </a:solidFill>
              </a:rPr>
              <a:t>” </a:t>
            </a:r>
            <a:r>
              <a:rPr lang="en-IE"/>
              <a:t>in 12 locations  (max 15km or 2 hours from any Allied LZ) </a:t>
            </a:r>
            <a:r>
              <a:rPr lang="en-IE" sz="1500">
                <a:solidFill>
                  <a:schemeClr val="accent1">
                    <a:lumMod val="40000"/>
                    <a:lumOff val="60000"/>
                  </a:schemeClr>
                </a:solidFill>
              </a:rPr>
              <a:t>(#8 p 42)</a:t>
            </a:r>
          </a:p>
          <a:p>
            <a:pPr lvl="1"/>
            <a:endParaRPr lang="en-IE">
              <a:solidFill>
                <a:srgbClr val="FFFF00"/>
              </a:solidFill>
            </a:endParaRPr>
          </a:p>
          <a:p>
            <a:pPr lvl="1"/>
            <a:endParaRPr lang="en-IE"/>
          </a:p>
          <a:p>
            <a:r>
              <a:rPr lang="en-IE">
                <a:solidFill>
                  <a:srgbClr val="FFFF00"/>
                </a:solidFill>
              </a:rPr>
              <a:t>Total force </a:t>
            </a:r>
            <a:r>
              <a:rPr lang="en-IE"/>
              <a:t>IVO Arnhem &amp; Oosterbeek perhaps </a:t>
            </a:r>
            <a:r>
              <a:rPr lang="en-IE">
                <a:solidFill>
                  <a:srgbClr val="FFFF00"/>
                </a:solidFill>
              </a:rPr>
              <a:t>10000 </a:t>
            </a:r>
            <a:r>
              <a:rPr lang="en-IE" sz="1500">
                <a:solidFill>
                  <a:schemeClr val="accent1">
                    <a:lumMod val="40000"/>
                    <a:lumOff val="60000"/>
                  </a:schemeClr>
                </a:solidFill>
              </a:rPr>
              <a:t>(#8 pp 57-64)</a:t>
            </a:r>
            <a:endParaRPr lang="en-IE">
              <a:solidFill>
                <a:schemeClr val="accent1">
                  <a:lumMod val="40000"/>
                  <a:lumOff val="60000"/>
                </a:schemeClr>
              </a:solidFill>
            </a:endParaRPr>
          </a:p>
          <a:p>
            <a:pPr lvl="1"/>
            <a:r>
              <a:rPr lang="en-IE"/>
              <a:t>40% of this force were genuine combat soldiers</a:t>
            </a:r>
          </a:p>
          <a:p>
            <a:pPr lvl="1"/>
            <a:r>
              <a:rPr lang="en-IE"/>
              <a:t>Beginning to defend the Fatherland</a:t>
            </a:r>
          </a:p>
          <a:p>
            <a:pPr lvl="1"/>
            <a:r>
              <a:rPr lang="en-IE">
                <a:solidFill>
                  <a:srgbClr val="FFFF00"/>
                </a:solidFill>
              </a:rPr>
              <a:t>Mission Command &amp; strict discipline</a:t>
            </a:r>
          </a:p>
          <a:p>
            <a:pPr lvl="1"/>
            <a:r>
              <a:rPr lang="en-IE"/>
              <a:t>Germans knew the 3</a:t>
            </a:r>
            <a:r>
              <a:rPr lang="en-IE" baseline="30000"/>
              <a:t>rd</a:t>
            </a:r>
            <a:r>
              <a:rPr lang="en-IE"/>
              <a:t> Reich had ‘burned its bridges’ &amp; </a:t>
            </a:r>
            <a:r>
              <a:rPr lang="en-IE">
                <a:solidFill>
                  <a:srgbClr val="FFFF00"/>
                </a:solidFill>
              </a:rPr>
              <a:t>had to fight</a:t>
            </a:r>
          </a:p>
        </p:txBody>
      </p:sp>
      <p:sp>
        <p:nvSpPr>
          <p:cNvPr id="9" name="SECTION 1 · Section Title">
            <a:extLst>
              <a:ext uri="{FF2B5EF4-FFF2-40B4-BE49-F238E27FC236}">
                <a16:creationId xmlns:a16="http://schemas.microsoft.com/office/drawing/2014/main" id="{ECC0EAD0-AE0F-48A8-B0AD-BB446BB87D73}"/>
              </a:ext>
            </a:extLst>
          </p:cNvPr>
          <p:cNvSpPr txBox="1"/>
          <p:nvPr/>
        </p:nvSpPr>
        <p:spPr>
          <a:xfrm>
            <a:off x="9249736" y="10812"/>
            <a:ext cx="3487387" cy="656590"/>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p>
            <a:r>
              <a:rPr lang="en-IE" sz="1200">
                <a:solidFill>
                  <a:schemeClr val="bg1"/>
                </a:solidFill>
              </a:rPr>
              <a:t>“were reluctant to hand over weapons and equipment when the situation could still unpredictably change</a:t>
            </a:r>
            <a:r>
              <a:rPr lang="en-IE" sz="1200">
                <a:solidFill>
                  <a:schemeClr val="bg1"/>
                </a:solidFill>
                <a:cs typeface="Arial"/>
              </a:rPr>
              <a:t>" – </a:t>
            </a:r>
            <a:r>
              <a:rPr lang="en-IE" sz="1200">
                <a:solidFill>
                  <a:schemeClr val="accent1">
                    <a:lumMod val="40000"/>
                    <a:lumOff val="60000"/>
                  </a:schemeClr>
                </a:solidFill>
                <a:cs typeface="Arial"/>
              </a:rPr>
              <a:t>(#8 p 41)</a:t>
            </a:r>
          </a:p>
        </p:txBody>
      </p:sp>
      <p:sp>
        <p:nvSpPr>
          <p:cNvPr id="10" name="SECTION 1 · Section Title">
            <a:extLst>
              <a:ext uri="{FF2B5EF4-FFF2-40B4-BE49-F238E27FC236}">
                <a16:creationId xmlns:a16="http://schemas.microsoft.com/office/drawing/2014/main" id="{C88D1BD7-B897-4292-AFE7-B89C4D951DEC}"/>
              </a:ext>
            </a:extLst>
          </p:cNvPr>
          <p:cNvSpPr txBox="1"/>
          <p:nvPr/>
        </p:nvSpPr>
        <p:spPr>
          <a:xfrm>
            <a:off x="576" y="0"/>
            <a:ext cx="1008289" cy="25648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nchor="t">
            <a:spAutoFit/>
          </a:bodyPr>
          <a:lstStyle/>
          <a:p>
            <a:pPr>
              <a:defRPr sz="1700">
                <a:solidFill>
                  <a:srgbClr val="FFFFFF"/>
                </a:solidFill>
                <a:latin typeface="Arial"/>
                <a:ea typeface="Arial"/>
                <a:cs typeface="Arial"/>
                <a:sym typeface="Arial"/>
              </a:defRPr>
            </a:pPr>
            <a:r>
              <a:rPr lang="en-IE" sz="1000"/>
              <a:t>Arnhem: </a:t>
            </a:r>
            <a:r>
              <a:rPr lang="en-IE" sz="1000">
                <a:solidFill>
                  <a:srgbClr val="FFFF00"/>
                </a:solidFill>
              </a:rPr>
              <a:t>4 </a:t>
            </a:r>
            <a:r>
              <a:rPr lang="en-IE" sz="1000"/>
              <a:t>of</a:t>
            </a:r>
            <a:r>
              <a:rPr lang="en-IE" sz="1000">
                <a:solidFill>
                  <a:srgbClr val="FFFF00"/>
                </a:solidFill>
              </a:rPr>
              <a:t> 11</a:t>
            </a:r>
            <a:endParaRPr lang="en-IE" sz="1000"/>
          </a:p>
        </p:txBody>
      </p:sp>
    </p:spTree>
    <p:extLst>
      <p:ext uri="{BB962C8B-B14F-4D97-AF65-F5344CB8AC3E}">
        <p14:creationId xmlns:p14="http://schemas.microsoft.com/office/powerpoint/2010/main" val="3789172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490286E-C3F4-4EAF-9421-BE65C675109E}"/>
              </a:ext>
            </a:extLst>
          </p:cNvPr>
          <p:cNvSpPr>
            <a:spLocks noGrp="1" noChangeArrowheads="1"/>
          </p:cNvSpPr>
          <p:nvPr>
            <p:ph type="title"/>
          </p:nvPr>
        </p:nvSpPr>
        <p:spPr>
          <a:xfrm>
            <a:off x="1726435" y="833320"/>
            <a:ext cx="8892480" cy="576064"/>
          </a:xfrm>
        </p:spPr>
        <p:txBody>
          <a:bodyPr anchor="t"/>
          <a:lstStyle/>
          <a:p>
            <a:r>
              <a:rPr lang="en-GB" altLang="en-US"/>
              <a:t>Conclusion</a:t>
            </a:r>
          </a:p>
        </p:txBody>
      </p:sp>
      <p:sp>
        <p:nvSpPr>
          <p:cNvPr id="28676" name="Date Placeholder 1">
            <a:extLst>
              <a:ext uri="{FF2B5EF4-FFF2-40B4-BE49-F238E27FC236}">
                <a16:creationId xmlns:a16="http://schemas.microsoft.com/office/drawing/2014/main" id="{B3C342B1-46BA-4050-BD6B-0DA16E4362A6}"/>
              </a:ext>
            </a:extLst>
          </p:cNvPr>
          <p:cNvSpPr>
            <a:spLocks noGrp="1"/>
          </p:cNvSpPr>
          <p:nvPr>
            <p:ph type="dt" sz="quarter" idx="4294967295"/>
          </p:nvPr>
        </p:nvSpPr>
        <p:spPr>
          <a:noFill/>
        </p:spPr>
        <p:txBody>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GB" altLang="en-US" sz="1100">
              <a:solidFill>
                <a:srgbClr val="D3BF96"/>
              </a:solidFill>
            </a:endParaRPr>
          </a:p>
        </p:txBody>
      </p:sp>
      <p:sp>
        <p:nvSpPr>
          <p:cNvPr id="3" name="Footer Placeholder 2">
            <a:extLst>
              <a:ext uri="{FF2B5EF4-FFF2-40B4-BE49-F238E27FC236}">
                <a16:creationId xmlns:a16="http://schemas.microsoft.com/office/drawing/2014/main" id="{CC4B0D94-493E-49DC-96A8-2A26D3756288}"/>
              </a:ext>
            </a:extLst>
          </p:cNvPr>
          <p:cNvSpPr>
            <a:spLocks noGrp="1"/>
          </p:cNvSpPr>
          <p:nvPr>
            <p:ph type="ftr" sz="quarter" idx="4294967295"/>
          </p:nvPr>
        </p:nvSpPr>
        <p:spPr/>
        <p:txBody>
          <a:bodyPr/>
          <a:lstStyle/>
          <a:p>
            <a:pPr>
              <a:defRPr/>
            </a:pPr>
            <a:endParaRPr lang="en-GB" altLang="en-US"/>
          </a:p>
        </p:txBody>
      </p:sp>
      <p:sp>
        <p:nvSpPr>
          <p:cNvPr id="10" name="SECTION 1 · Section Title">
            <a:extLst>
              <a:ext uri="{FF2B5EF4-FFF2-40B4-BE49-F238E27FC236}">
                <a16:creationId xmlns:a16="http://schemas.microsoft.com/office/drawing/2014/main" id="{3530CDC7-74E3-4F1B-A7F6-DCDF64468176}"/>
              </a:ext>
            </a:extLst>
          </p:cNvPr>
          <p:cNvSpPr txBox="1"/>
          <p:nvPr/>
        </p:nvSpPr>
        <p:spPr>
          <a:xfrm>
            <a:off x="0" y="0"/>
            <a:ext cx="1136530" cy="256480"/>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t">
            <a:spAutoFit/>
          </a:bodyPr>
          <a:lstStyle/>
          <a:p>
            <a:pPr>
              <a:defRPr sz="1700">
                <a:solidFill>
                  <a:srgbClr val="FFFFFF"/>
                </a:solidFill>
                <a:latin typeface="Arial"/>
                <a:ea typeface="Arial"/>
                <a:cs typeface="Arial"/>
                <a:sym typeface="Arial"/>
              </a:defRPr>
            </a:pPr>
            <a:r>
              <a:rPr lang="en-IE" sz="1000"/>
              <a:t>Eastwards: </a:t>
            </a:r>
            <a:r>
              <a:rPr lang="en-IE" sz="1000">
                <a:solidFill>
                  <a:srgbClr val="FFFF00"/>
                </a:solidFill>
              </a:rPr>
              <a:t>1 </a:t>
            </a:r>
            <a:r>
              <a:rPr lang="en-IE" sz="1000"/>
              <a:t>of X </a:t>
            </a:r>
            <a:endParaRPr sz="1000"/>
          </a:p>
        </p:txBody>
      </p:sp>
      <p:sp>
        <p:nvSpPr>
          <p:cNvPr id="12" name="SECTION 1 · Section Title">
            <a:extLst>
              <a:ext uri="{FF2B5EF4-FFF2-40B4-BE49-F238E27FC236}">
                <a16:creationId xmlns:a16="http://schemas.microsoft.com/office/drawing/2014/main" id="{3530CDC7-74E3-4F1B-A7F6-DCDF64468176}"/>
              </a:ext>
            </a:extLst>
          </p:cNvPr>
          <p:cNvSpPr txBox="1"/>
          <p:nvPr/>
        </p:nvSpPr>
        <p:spPr>
          <a:xfrm>
            <a:off x="8091559" y="-7936"/>
            <a:ext cx="4100441" cy="47192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r>
              <a:rPr lang="en-IE" sz="1200">
                <a:solidFill>
                  <a:schemeClr val="bg1"/>
                </a:solidFill>
              </a:rPr>
              <a:t>“The retreat from France was the first time I had ever seen demoralised German units</a:t>
            </a:r>
            <a:r>
              <a:rPr lang="en-IE" sz="1200">
                <a:solidFill>
                  <a:schemeClr val="bg1"/>
                </a:solidFill>
                <a:cs typeface="Arial"/>
              </a:rPr>
              <a:t>" –  </a:t>
            </a:r>
            <a:r>
              <a:rPr lang="en-IE" sz="1200">
                <a:solidFill>
                  <a:schemeClr val="accent1">
                    <a:lumMod val="40000"/>
                    <a:lumOff val="60000"/>
                  </a:schemeClr>
                </a:solidFill>
                <a:cs typeface="Arial"/>
              </a:rPr>
              <a:t>(#5 p 20)</a:t>
            </a:r>
          </a:p>
        </p:txBody>
      </p:sp>
      <p:sp>
        <p:nvSpPr>
          <p:cNvPr id="11" name="SECTION 1 · Section Title">
            <a:extLst>
              <a:ext uri="{FF2B5EF4-FFF2-40B4-BE49-F238E27FC236}">
                <a16:creationId xmlns:a16="http://schemas.microsoft.com/office/drawing/2014/main" id="{41DA9A4B-F84A-4799-82E6-040D06E14C9D}"/>
              </a:ext>
            </a:extLst>
          </p:cNvPr>
          <p:cNvSpPr txBox="1"/>
          <p:nvPr/>
        </p:nvSpPr>
        <p:spPr>
          <a:xfrm>
            <a:off x="8540378" y="5462746"/>
            <a:ext cx="3651622" cy="139525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spAutoFit/>
          </a:bodyPr>
          <a:lstStyle/>
          <a:p>
            <a:r>
              <a:rPr lang="en-IE" sz="1200">
                <a:solidFill>
                  <a:schemeClr val="bg1"/>
                </a:solidFill>
              </a:rPr>
              <a:t>“It is with personal pride that I regard this German victory, because it was achieved not by regular units, but by railway workers, </a:t>
            </a:r>
            <a:r>
              <a:rPr lang="en-IE" sz="1200" err="1">
                <a:solidFill>
                  <a:schemeClr val="bg1"/>
                </a:solidFill>
              </a:rPr>
              <a:t>Arbeitsdienst</a:t>
            </a:r>
            <a:r>
              <a:rPr lang="en-IE" sz="1200">
                <a:solidFill>
                  <a:schemeClr val="bg1"/>
                </a:solidFill>
              </a:rPr>
              <a:t> and Luftwaffe personnel as well, who have never been trained for infantry work and were actually unsuitable for house-to-house fighting</a:t>
            </a:r>
            <a:r>
              <a:rPr lang="en-IE" sz="1200">
                <a:solidFill>
                  <a:schemeClr val="bg1"/>
                </a:solidFill>
                <a:cs typeface="Arial"/>
              </a:rPr>
              <a:t>" – </a:t>
            </a:r>
            <a:r>
              <a:rPr lang="en-IE" sz="1200" err="1">
                <a:solidFill>
                  <a:schemeClr val="bg1"/>
                </a:solidFill>
                <a:cs typeface="Arial"/>
              </a:rPr>
              <a:t>Standartenführer</a:t>
            </a:r>
            <a:r>
              <a:rPr lang="en-IE" sz="1200">
                <a:solidFill>
                  <a:schemeClr val="bg1"/>
                </a:solidFill>
                <a:cs typeface="Arial"/>
              </a:rPr>
              <a:t> Harzer (Col OF5) </a:t>
            </a:r>
            <a:r>
              <a:rPr lang="en-IE" sz="1200">
                <a:solidFill>
                  <a:schemeClr val="accent1">
                    <a:lumMod val="40000"/>
                    <a:lumOff val="60000"/>
                  </a:schemeClr>
                </a:solidFill>
                <a:cs typeface="Arial"/>
              </a:rPr>
              <a:t>(#8 p 388)</a:t>
            </a:r>
          </a:p>
        </p:txBody>
      </p:sp>
      <p:sp>
        <p:nvSpPr>
          <p:cNvPr id="14" name="SECTION 1 · Section Title">
            <a:extLst>
              <a:ext uri="{FF2B5EF4-FFF2-40B4-BE49-F238E27FC236}">
                <a16:creationId xmlns:a16="http://schemas.microsoft.com/office/drawing/2014/main" id="{AE1B537D-852F-4E2C-8CFA-DADA1154995A}"/>
              </a:ext>
            </a:extLst>
          </p:cNvPr>
          <p:cNvSpPr txBox="1"/>
          <p:nvPr/>
        </p:nvSpPr>
        <p:spPr>
          <a:xfrm>
            <a:off x="0" y="6386076"/>
            <a:ext cx="3535078" cy="471924"/>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t">
            <a:spAutoFit/>
          </a:bodyPr>
          <a:lstStyle/>
          <a:p>
            <a:r>
              <a:rPr lang="en-IE" sz="1200">
                <a:solidFill>
                  <a:schemeClr val="bg1"/>
                </a:solidFill>
              </a:rPr>
              <a:t>"It never snows</a:t>
            </a:r>
            <a:r>
              <a:rPr lang="en-IE" sz="1200">
                <a:solidFill>
                  <a:schemeClr val="bg1"/>
                </a:solidFill>
                <a:cs typeface="Arial"/>
              </a:rPr>
              <a:t> in September" - German soldier on seeing the airborne landings </a:t>
            </a:r>
            <a:r>
              <a:rPr lang="en-IE" sz="1200">
                <a:solidFill>
                  <a:schemeClr val="tx2">
                    <a:lumMod val="40000"/>
                    <a:lumOff val="60000"/>
                  </a:schemeClr>
                </a:solidFill>
                <a:cs typeface="Arial"/>
              </a:rPr>
              <a:t>(</a:t>
            </a:r>
            <a:r>
              <a:rPr lang="en-IE" sz="1200">
                <a:solidFill>
                  <a:schemeClr val="accent1">
                    <a:lumMod val="40000"/>
                    <a:lumOff val="60000"/>
                  </a:schemeClr>
                </a:solidFill>
                <a:cs typeface="Arial"/>
              </a:rPr>
              <a:t>#8 preface)</a:t>
            </a:r>
            <a:endParaRPr lang="en-US" sz="1200">
              <a:solidFill>
                <a:schemeClr val="accent1">
                  <a:lumMod val="40000"/>
                  <a:lumOff val="60000"/>
                </a:schemeClr>
              </a:solidFill>
            </a:endParaRPr>
          </a:p>
        </p:txBody>
      </p:sp>
      <p:sp>
        <p:nvSpPr>
          <p:cNvPr id="15" name="TextBox 14">
            <a:extLst>
              <a:ext uri="{FF2B5EF4-FFF2-40B4-BE49-F238E27FC236}">
                <a16:creationId xmlns:a16="http://schemas.microsoft.com/office/drawing/2014/main" id="{D66996D3-F41B-4DC6-A68F-F26B3599936A}"/>
              </a:ext>
            </a:extLst>
          </p:cNvPr>
          <p:cNvSpPr txBox="1"/>
          <p:nvPr/>
        </p:nvSpPr>
        <p:spPr>
          <a:xfrm>
            <a:off x="5375920" y="6268670"/>
            <a:ext cx="2232248" cy="369332"/>
          </a:xfrm>
          <a:prstGeom prst="rect">
            <a:avLst/>
          </a:prstGeom>
          <a:noFill/>
        </p:spPr>
        <p:txBody>
          <a:bodyPr wrap="square" rtlCol="0">
            <a:spAutoFit/>
          </a:bodyPr>
          <a:lstStyle/>
          <a:p>
            <a:r>
              <a:rPr lang="en-IE">
                <a:solidFill>
                  <a:srgbClr val="FFFF00"/>
                </a:solidFill>
                <a:hlinkClick r:id="rId3" action="ppaction://hlinksldjump"/>
              </a:rPr>
              <a:t>Return to Contents</a:t>
            </a:r>
            <a:endParaRPr lang="en-IE">
              <a:solidFill>
                <a:srgbClr val="FFFF00"/>
              </a:solidFill>
            </a:endParaRPr>
          </a:p>
        </p:txBody>
      </p:sp>
      <p:pic>
        <p:nvPicPr>
          <p:cNvPr id="2" name="Picture 1">
            <a:extLst>
              <a:ext uri="{FF2B5EF4-FFF2-40B4-BE49-F238E27FC236}">
                <a16:creationId xmlns:a16="http://schemas.microsoft.com/office/drawing/2014/main" id="{45130141-8EA2-4D4D-9D43-32969C4829EB}"/>
              </a:ext>
            </a:extLst>
          </p:cNvPr>
          <p:cNvPicPr>
            <a:picLocks noChangeAspect="1"/>
          </p:cNvPicPr>
          <p:nvPr/>
        </p:nvPicPr>
        <p:blipFill>
          <a:blip r:embed="rId4"/>
          <a:stretch>
            <a:fillRect/>
          </a:stretch>
        </p:blipFill>
        <p:spPr>
          <a:xfrm>
            <a:off x="3912433" y="1632017"/>
            <a:ext cx="4631492" cy="3811520"/>
          </a:xfrm>
          <a:prstGeom prst="rect">
            <a:avLst/>
          </a:prstGeom>
        </p:spPr>
      </p:pic>
    </p:spTree>
    <p:extLst>
      <p:ext uri="{BB962C8B-B14F-4D97-AF65-F5344CB8AC3E}">
        <p14:creationId xmlns:p14="http://schemas.microsoft.com/office/powerpoint/2010/main" val="266463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B490286E-C3F4-4EAF-9421-BE65C675109E}"/>
              </a:ext>
            </a:extLst>
          </p:cNvPr>
          <p:cNvSpPr>
            <a:spLocks noGrp="1" noChangeArrowheads="1"/>
          </p:cNvSpPr>
          <p:nvPr>
            <p:ph type="title"/>
          </p:nvPr>
        </p:nvSpPr>
        <p:spPr>
          <a:xfrm>
            <a:off x="979150" y="-88067"/>
            <a:ext cx="10972800" cy="576064"/>
          </a:xfrm>
        </p:spPr>
        <p:txBody>
          <a:bodyPr anchor="t"/>
          <a:lstStyle/>
          <a:p>
            <a:r>
              <a:rPr lang="en-GB" altLang="en-US"/>
              <a:t>Conclusion</a:t>
            </a:r>
          </a:p>
        </p:txBody>
      </p:sp>
      <p:sp>
        <p:nvSpPr>
          <p:cNvPr id="8" name="SECTION 1 · Section Title">
            <a:extLst>
              <a:ext uri="{FF2B5EF4-FFF2-40B4-BE49-F238E27FC236}">
                <a16:creationId xmlns:a16="http://schemas.microsoft.com/office/drawing/2014/main" id="{B9775088-2ED7-42B6-BC78-2C08323D27BB}"/>
              </a:ext>
            </a:extLst>
          </p:cNvPr>
          <p:cNvSpPr txBox="1"/>
          <p:nvPr/>
        </p:nvSpPr>
        <p:spPr>
          <a:xfrm>
            <a:off x="8704613" y="-22865"/>
            <a:ext cx="3487387" cy="471924"/>
          </a:xfrm>
          <a:prstGeom prst="rect">
            <a:avLst/>
          </a:prstGeom>
          <a:ln w="12700">
            <a:miter lim="400000"/>
          </a:ln>
          <a:extLst>
            <a:ext uri="{C572A759-6A51-4108-AA02-DFA0A04FC94B}">
              <ma14:wrappingTextBoxFlag xmlns="" xmlns:ma14="http://schemas.microsoft.com/office/mac/drawingml/2011/main" val="1"/>
            </a:ext>
          </a:extLst>
        </p:spPr>
        <p:txBody>
          <a:bodyPr wrap="square" lIns="50800" tIns="50800" rIns="50800" bIns="50800" anchor="t">
            <a:spAutoFit/>
          </a:bodyPr>
          <a:lstStyle/>
          <a:p>
            <a:r>
              <a:rPr lang="en-IE" sz="1200">
                <a:solidFill>
                  <a:schemeClr val="bg1"/>
                </a:solidFill>
              </a:rPr>
              <a:t>“The regiment at this point in time had no uniform issue […] and practically no weapons</a:t>
            </a:r>
            <a:r>
              <a:rPr lang="en-IE" sz="1200">
                <a:solidFill>
                  <a:schemeClr val="bg1"/>
                </a:solidFill>
                <a:cs typeface="Arial"/>
              </a:rPr>
              <a:t>" – </a:t>
            </a:r>
            <a:r>
              <a:rPr lang="en-IE" sz="1200">
                <a:solidFill>
                  <a:schemeClr val="accent1">
                    <a:lumMod val="40000"/>
                    <a:lumOff val="60000"/>
                  </a:schemeClr>
                </a:solidFill>
                <a:cs typeface="Arial"/>
              </a:rPr>
              <a:t>(#8 p 23</a:t>
            </a:r>
            <a:r>
              <a:rPr lang="en-IE" sz="1200">
                <a:solidFill>
                  <a:schemeClr val="tx2">
                    <a:lumMod val="40000"/>
                    <a:lumOff val="60000"/>
                  </a:schemeClr>
                </a:solidFill>
                <a:cs typeface="Arial"/>
              </a:rPr>
              <a:t>)</a:t>
            </a:r>
          </a:p>
        </p:txBody>
      </p:sp>
      <p:sp>
        <p:nvSpPr>
          <p:cNvPr id="18" name="Content Placeholder 1">
            <a:extLst>
              <a:ext uri="{FF2B5EF4-FFF2-40B4-BE49-F238E27FC236}">
                <a16:creationId xmlns:a16="http://schemas.microsoft.com/office/drawing/2014/main" id="{69D8436B-7F28-439B-A402-119B036F4CFC}"/>
              </a:ext>
            </a:extLst>
          </p:cNvPr>
          <p:cNvSpPr>
            <a:spLocks noGrp="1"/>
          </p:cNvSpPr>
          <p:nvPr>
            <p:ph sz="half" idx="1"/>
          </p:nvPr>
        </p:nvSpPr>
        <p:spPr>
          <a:xfrm>
            <a:off x="0" y="1089938"/>
            <a:ext cx="6096000" cy="5112568"/>
          </a:xfrm>
        </p:spPr>
        <p:txBody>
          <a:bodyPr anchor="t"/>
          <a:lstStyle/>
          <a:p>
            <a:r>
              <a:rPr lang="en-IE" dirty="0" err="1"/>
              <a:t>Kampfgruppen</a:t>
            </a:r>
            <a:endParaRPr lang="en-IE" dirty="0"/>
          </a:p>
          <a:p>
            <a:pPr marL="0" indent="0">
              <a:buNone/>
            </a:pPr>
            <a:endParaRPr lang="en-IE" sz="1500" dirty="0">
              <a:solidFill>
                <a:schemeClr val="accent1">
                  <a:lumMod val="40000"/>
                  <a:lumOff val="60000"/>
                </a:schemeClr>
              </a:solidFill>
            </a:endParaRPr>
          </a:p>
          <a:p>
            <a:r>
              <a:rPr lang="en-IE" dirty="0"/>
              <a:t>Mission Command</a:t>
            </a:r>
          </a:p>
        </p:txBody>
      </p:sp>
      <p:sp>
        <p:nvSpPr>
          <p:cNvPr id="19" name="Content Placeholder 3">
            <a:extLst>
              <a:ext uri="{FF2B5EF4-FFF2-40B4-BE49-F238E27FC236}">
                <a16:creationId xmlns:a16="http://schemas.microsoft.com/office/drawing/2014/main" id="{6E6F7CC6-203E-48D5-A784-DC81E9E8E755}"/>
              </a:ext>
            </a:extLst>
          </p:cNvPr>
          <p:cNvSpPr>
            <a:spLocks noGrp="1"/>
          </p:cNvSpPr>
          <p:nvPr>
            <p:ph sz="half" idx="2"/>
          </p:nvPr>
        </p:nvSpPr>
        <p:spPr>
          <a:xfrm>
            <a:off x="6096000" y="1114765"/>
            <a:ext cx="5976664" cy="5112567"/>
          </a:xfrm>
        </p:spPr>
        <p:txBody>
          <a:bodyPr anchor="t"/>
          <a:lstStyle/>
          <a:p>
            <a:r>
              <a:rPr lang="en-IE" dirty="0"/>
              <a:t>Beaten, broken and demoralised Germans reform and hold the line</a:t>
            </a:r>
          </a:p>
          <a:p>
            <a:endParaRPr lang="en-IE" dirty="0"/>
          </a:p>
          <a:p>
            <a:r>
              <a:rPr lang="en-IE" dirty="0"/>
              <a:t>Was to be the last German victory in WWII</a:t>
            </a:r>
            <a:endParaRPr lang="en-IE" sz="1600" dirty="0"/>
          </a:p>
        </p:txBody>
      </p:sp>
      <p:sp>
        <p:nvSpPr>
          <p:cNvPr id="2" name="Rectangle 1">
            <a:extLst>
              <a:ext uri="{FF2B5EF4-FFF2-40B4-BE49-F238E27FC236}">
                <a16:creationId xmlns:a16="http://schemas.microsoft.com/office/drawing/2014/main" id="{E7E52689-88D3-49D5-99C0-C977A3670166}"/>
              </a:ext>
            </a:extLst>
          </p:cNvPr>
          <p:cNvSpPr/>
          <p:nvPr/>
        </p:nvSpPr>
        <p:spPr>
          <a:xfrm>
            <a:off x="1468725" y="4360653"/>
            <a:ext cx="9993650" cy="400110"/>
          </a:xfrm>
          <a:prstGeom prst="rect">
            <a:avLst/>
          </a:prstGeom>
        </p:spPr>
        <p:txBody>
          <a:bodyPr wrap="square">
            <a:spAutoFit/>
          </a:bodyPr>
          <a:lstStyle/>
          <a:p>
            <a:r>
              <a:rPr lang="en-IE" sz="2000" dirty="0">
                <a:solidFill>
                  <a:schemeClr val="bg1"/>
                </a:solidFill>
                <a:latin typeface="Times New Roman" panose="02020603050405020304" pitchFamily="18" charset="0"/>
                <a:cs typeface="Times New Roman" panose="02020603050405020304" pitchFamily="18" charset="0"/>
              </a:rPr>
              <a:t>“Formations were flung into action, whatever there training state, to buy time” </a:t>
            </a:r>
            <a:r>
              <a:rPr lang="en-IE" sz="1500" dirty="0">
                <a:solidFill>
                  <a:schemeClr val="accent1">
                    <a:lumMod val="60000"/>
                    <a:lumOff val="40000"/>
                  </a:schemeClr>
                </a:solidFill>
                <a:latin typeface="Times New Roman" panose="02020603050405020304" pitchFamily="18" charset="0"/>
                <a:cs typeface="Times New Roman" panose="02020603050405020304" pitchFamily="18" charset="0"/>
              </a:rPr>
              <a:t>(#8 p23)</a:t>
            </a:r>
          </a:p>
        </p:txBody>
      </p:sp>
    </p:spTree>
    <p:extLst>
      <p:ext uri="{BB962C8B-B14F-4D97-AF65-F5344CB8AC3E}">
        <p14:creationId xmlns:p14="http://schemas.microsoft.com/office/powerpoint/2010/main" val="4195831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a:extLst>
              <a:ext uri="{FF2B5EF4-FFF2-40B4-BE49-F238E27FC236}">
                <a16:creationId xmlns:a16="http://schemas.microsoft.com/office/drawing/2014/main" id="{F53316D4-9DCC-4D4A-9BD9-36F914F7C791}"/>
              </a:ext>
            </a:extLst>
          </p:cNvPr>
          <p:cNvSpPr>
            <a:spLocks noGrp="1"/>
          </p:cNvSpPr>
          <p:nvPr>
            <p:ph sz="half" idx="1"/>
          </p:nvPr>
        </p:nvSpPr>
        <p:spPr>
          <a:xfrm>
            <a:off x="1" y="840485"/>
            <a:ext cx="6902245" cy="5112568"/>
          </a:xfrm>
        </p:spPr>
        <p:txBody>
          <a:bodyPr anchor="t"/>
          <a:lstStyle/>
          <a:p>
            <a:r>
              <a:rPr lang="de-DE" sz="1200" u="sng">
                <a:latin typeface="Times" panose="02020603050405020304" pitchFamily="18" charset="0"/>
                <a:cs typeface="Times" panose="02020603050405020304" pitchFamily="18" charset="0"/>
              </a:rPr>
              <a:t>Topic </a:t>
            </a:r>
          </a:p>
          <a:p>
            <a:pPr lvl="1"/>
            <a:r>
              <a:rPr lang="en-IE" sz="1200">
                <a:solidFill>
                  <a:srgbClr val="FFFF00"/>
                </a:solidFill>
                <a:latin typeface="Times" panose="02020603050405020304" pitchFamily="18" charset="0"/>
                <a:cs typeface="Times" panose="02020603050405020304" pitchFamily="18" charset="0"/>
              </a:rPr>
              <a:t>number</a:t>
            </a:r>
            <a:r>
              <a:rPr lang="en-IE" sz="1200">
                <a:latin typeface="Times" panose="02020603050405020304" pitchFamily="18" charset="0"/>
                <a:cs typeface="Times" panose="02020603050405020304" pitchFamily="18" charset="0"/>
              </a:rPr>
              <a:t>: “reference title” – author (publisher, year)</a:t>
            </a:r>
          </a:p>
          <a:p>
            <a:r>
              <a:rPr lang="de-DE" sz="1200" u="sng">
                <a:latin typeface="Times" panose="02020603050405020304" pitchFamily="18" charset="0"/>
                <a:cs typeface="Times" panose="02020603050405020304" pitchFamily="18" charset="0"/>
              </a:rPr>
              <a:t>10 SS Regt</a:t>
            </a:r>
          </a:p>
          <a:p>
            <a:pPr lvl="1"/>
            <a:r>
              <a:rPr lang="en-IE" sz="1200">
                <a:solidFill>
                  <a:srgbClr val="FFFF00"/>
                </a:solidFill>
                <a:latin typeface="Times" panose="02020603050405020304" pitchFamily="18" charset="0"/>
                <a:cs typeface="Times" panose="02020603050405020304" pitchFamily="18" charset="0"/>
              </a:rPr>
              <a:t>1</a:t>
            </a:r>
            <a:r>
              <a:rPr lang="en-IE" sz="1200">
                <a:latin typeface="Times" panose="02020603050405020304" pitchFamily="18" charset="0"/>
                <a:cs typeface="Times" panose="02020603050405020304" pitchFamily="18" charset="0"/>
              </a:rPr>
              <a:t>: http://www.pegasusarchive.org/arnhem/order_2SS.htm</a:t>
            </a:r>
          </a:p>
          <a:p>
            <a:pPr lvl="1"/>
            <a:r>
              <a:rPr lang="en-IE" sz="1200">
                <a:solidFill>
                  <a:srgbClr val="FFFF00"/>
                </a:solidFill>
                <a:latin typeface="Times" panose="02020603050405020304" pitchFamily="18" charset="0"/>
                <a:cs typeface="Times" panose="02020603050405020304" pitchFamily="18" charset="0"/>
              </a:rPr>
              <a:t>2</a:t>
            </a:r>
            <a:r>
              <a:rPr lang="en-IE" sz="1200">
                <a:latin typeface="Times" panose="02020603050405020304" pitchFamily="18" charset="0"/>
                <a:cs typeface="Times" panose="02020603050405020304" pitchFamily="18" charset="0"/>
              </a:rPr>
              <a:t>: https://www.marketgarden.com/2010/UK/statistics/statis8.html</a:t>
            </a:r>
          </a:p>
          <a:p>
            <a:pPr lvl="1"/>
            <a:r>
              <a:rPr lang="en-IE" sz="1200">
                <a:solidFill>
                  <a:srgbClr val="FFFF00"/>
                </a:solidFill>
                <a:latin typeface="Times" panose="02020603050405020304" pitchFamily="18" charset="0"/>
                <a:cs typeface="Times" panose="02020603050405020304" pitchFamily="18" charset="0"/>
              </a:rPr>
              <a:t>11</a:t>
            </a:r>
            <a:r>
              <a:rPr lang="en-IE" sz="1200">
                <a:latin typeface="Times" panose="02020603050405020304" pitchFamily="18" charset="0"/>
                <a:cs typeface="Times" panose="02020603050405020304" pitchFamily="18" charset="0"/>
              </a:rPr>
              <a:t>: “The 10th SS-Panzer-Division Frundsberg”  - R. Michaelis (Schiffer Publishing Ltd, 2008)</a:t>
            </a:r>
          </a:p>
          <a:p>
            <a:pPr lvl="1"/>
            <a:r>
              <a:rPr lang="en-IE" sz="1200">
                <a:solidFill>
                  <a:srgbClr val="FFFF00"/>
                </a:solidFill>
                <a:latin typeface="Times" panose="02020603050405020304" pitchFamily="18" charset="0"/>
                <a:cs typeface="Times" panose="02020603050405020304" pitchFamily="18" charset="0"/>
              </a:rPr>
              <a:t>17</a:t>
            </a:r>
            <a:r>
              <a:rPr lang="en-IE" sz="1200">
                <a:latin typeface="Times" panose="02020603050405020304" pitchFamily="18" charset="0"/>
                <a:cs typeface="Times" panose="02020603050405020304" pitchFamily="18" charset="0"/>
              </a:rPr>
              <a:t>: "http://www.stengerhistorica.com/FromthePress/InEhrfurchtdieFahnenSenken/index.htm" - actions during Operation Market Garden</a:t>
            </a:r>
          </a:p>
          <a:p>
            <a:pPr lvl="1"/>
            <a:r>
              <a:rPr lang="en-IE" sz="1200">
                <a:solidFill>
                  <a:srgbClr val="FFFF00"/>
                </a:solidFill>
                <a:latin typeface="Times" panose="02020603050405020304" pitchFamily="18" charset="0"/>
                <a:cs typeface="Times" panose="02020603050405020304" pitchFamily="18" charset="0"/>
              </a:rPr>
              <a:t>19</a:t>
            </a:r>
            <a:r>
              <a:rPr lang="en-IE" sz="1200">
                <a:latin typeface="Times" panose="02020603050405020304" pitchFamily="18" charset="0"/>
                <a:cs typeface="Times" panose="02020603050405020304" pitchFamily="18" charset="0"/>
              </a:rPr>
              <a:t>: "</a:t>
            </a:r>
            <a:r>
              <a:rPr lang="en-IE" sz="1200">
                <a:latin typeface="Times"/>
                <a:cs typeface="Times"/>
              </a:rPr>
              <a:t>Panzers East and West: The German 10th SS Panzer Division from the Eastern Front to Normandy" - D. Stenger (Stackpole Books, 2017)</a:t>
            </a:r>
          </a:p>
          <a:p>
            <a:pPr lvl="1"/>
            <a:endParaRPr lang="en-IE" sz="1200">
              <a:latin typeface="Times" panose="02020603050405020304" pitchFamily="18" charset="0"/>
              <a:cs typeface="Times" panose="02020603050405020304" pitchFamily="18" charset="0"/>
            </a:endParaRPr>
          </a:p>
          <a:p>
            <a:r>
              <a:rPr lang="en-IE" sz="1200" u="sng">
                <a:latin typeface="Times" panose="02020603050405020304" pitchFamily="18" charset="0"/>
                <a:cs typeface="Times" panose="02020603050405020304" pitchFamily="18" charset="0"/>
              </a:rPr>
              <a:t>9 SS Regt</a:t>
            </a:r>
          </a:p>
          <a:p>
            <a:pPr lvl="1"/>
            <a:r>
              <a:rPr lang="en-IE" sz="1200" kern="1200">
                <a:solidFill>
                  <a:srgbClr val="FFFF00"/>
                </a:solidFill>
                <a:latin typeface="Times" panose="02020603050405020304" pitchFamily="18" charset="0"/>
                <a:cs typeface="Times" panose="02020603050405020304" pitchFamily="18" charset="0"/>
              </a:rPr>
              <a:t>3</a:t>
            </a:r>
            <a:r>
              <a:rPr lang="en-IE" sz="1200" kern="1200">
                <a:latin typeface="Times" panose="02020603050405020304" pitchFamily="18" charset="0"/>
                <a:cs typeface="Times" panose="02020603050405020304" pitchFamily="18" charset="0"/>
              </a:rPr>
              <a:t>: https://www.marketgarden.com/2010/UK/statistics/statis8.html#assault%20280</a:t>
            </a:r>
          </a:p>
          <a:p>
            <a:pPr lvl="1"/>
            <a:r>
              <a:rPr lang="en-IE" sz="1200" kern="1200">
                <a:solidFill>
                  <a:srgbClr val="FFFF00"/>
                </a:solidFill>
                <a:latin typeface="Times" panose="02020603050405020304" pitchFamily="18" charset="0"/>
                <a:cs typeface="Times" panose="02020603050405020304" pitchFamily="18" charset="0"/>
              </a:rPr>
              <a:t>4</a:t>
            </a:r>
            <a:r>
              <a:rPr lang="en-IE" sz="1200" kern="1200">
                <a:latin typeface="Times" panose="02020603050405020304" pitchFamily="18" charset="0"/>
                <a:cs typeface="Times" panose="02020603050405020304" pitchFamily="18" charset="0"/>
              </a:rPr>
              <a:t>: https://www.marketgarden.com/2010/UK/statistics/statis8.html#panzer%2016</a:t>
            </a:r>
          </a:p>
          <a:p>
            <a:pPr lvl="1"/>
            <a:r>
              <a:rPr lang="en-IE" sz="1200" kern="1200">
                <a:solidFill>
                  <a:srgbClr val="FFFF00"/>
                </a:solidFill>
                <a:latin typeface="Times" panose="02020603050405020304" pitchFamily="18" charset="0"/>
                <a:cs typeface="Times" panose="02020603050405020304" pitchFamily="18" charset="0"/>
              </a:rPr>
              <a:t>6</a:t>
            </a:r>
            <a:r>
              <a:rPr lang="en-IE" sz="1200" kern="1200">
                <a:latin typeface="Times" panose="02020603050405020304" pitchFamily="18" charset="0"/>
                <a:cs typeface="Times" panose="02020603050405020304" pitchFamily="18" charset="0"/>
              </a:rPr>
              <a:t>: https://www.marketgarden.com/2010/UK/statistics/statis8.html#assault%20280</a:t>
            </a:r>
          </a:p>
          <a:p>
            <a:pPr lvl="1"/>
            <a:r>
              <a:rPr lang="en-IE" sz="1200" kern="1200">
                <a:solidFill>
                  <a:srgbClr val="FFFF00"/>
                </a:solidFill>
                <a:latin typeface="Times" panose="02020603050405020304" pitchFamily="18" charset="0"/>
                <a:cs typeface="Times" panose="02020603050405020304" pitchFamily="18" charset="0"/>
              </a:rPr>
              <a:t>7</a:t>
            </a:r>
            <a:r>
              <a:rPr lang="en-IE" sz="1200" kern="1200">
                <a:latin typeface="Times" panose="02020603050405020304" pitchFamily="18" charset="0"/>
                <a:cs typeface="Times" panose="02020603050405020304" pitchFamily="18" charset="0"/>
              </a:rPr>
              <a:t>: https://www.feldgrau.net/forum/viewtopic.php?t=30125</a:t>
            </a:r>
          </a:p>
          <a:p>
            <a:pPr lvl="1"/>
            <a:r>
              <a:rPr lang="en-IE" sz="1200" kern="1200">
                <a:solidFill>
                  <a:srgbClr val="FFFF00"/>
                </a:solidFill>
                <a:latin typeface="Times" panose="02020603050405020304" pitchFamily="18" charset="0"/>
                <a:cs typeface="Times" panose="02020603050405020304" pitchFamily="18" charset="0"/>
              </a:rPr>
              <a:t>10</a:t>
            </a:r>
            <a:r>
              <a:rPr lang="en-IE" sz="1200" kern="1200">
                <a:latin typeface="Times" panose="02020603050405020304" pitchFamily="18" charset="0"/>
                <a:cs typeface="Times" panose="02020603050405020304" pitchFamily="18" charset="0"/>
              </a:rPr>
              <a:t>: “Hohenstaufen: The 9th Ss Panzer Division (Spearhead S.)” – M. Sharpe (</a:t>
            </a:r>
            <a:r>
              <a:rPr lang="en-IE" sz="1200">
                <a:latin typeface="Times" panose="02020603050405020304" pitchFamily="18" charset="0"/>
                <a:cs typeface="Times" panose="02020603050405020304" pitchFamily="18" charset="0"/>
              </a:rPr>
              <a:t>Ian Allen Publishing, 2006</a:t>
            </a:r>
            <a:r>
              <a:rPr lang="en-IE" sz="1200" kern="1200">
                <a:latin typeface="Times" panose="02020603050405020304" pitchFamily="18" charset="0"/>
                <a:cs typeface="Times" panose="02020603050405020304" pitchFamily="18" charset="0"/>
              </a:rPr>
              <a:t>)</a:t>
            </a:r>
          </a:p>
          <a:p>
            <a:r>
              <a:rPr lang="en-IE" sz="1200" kern="1200">
                <a:latin typeface="Times" panose="02020603050405020304" pitchFamily="18" charset="0"/>
                <a:cs typeface="Times" panose="02020603050405020304" pitchFamily="18" charset="0"/>
              </a:rPr>
              <a:t>15th Army</a:t>
            </a:r>
          </a:p>
          <a:p>
            <a:pPr lvl="1"/>
            <a:r>
              <a:rPr lang="en-IE" sz="1200" kern="1200">
                <a:solidFill>
                  <a:srgbClr val="FFFF00"/>
                </a:solidFill>
                <a:latin typeface="Times" panose="02020603050405020304" pitchFamily="18" charset="0"/>
                <a:cs typeface="Times" panose="02020603050405020304" pitchFamily="18" charset="0"/>
              </a:rPr>
              <a:t>13</a:t>
            </a:r>
            <a:r>
              <a:rPr lang="en-IE" sz="1200" kern="1200">
                <a:latin typeface="Times" panose="02020603050405020304" pitchFamily="18" charset="0"/>
                <a:cs typeface="Times" panose="02020603050405020304" pitchFamily="18" charset="0"/>
              </a:rPr>
              <a:t>: https://usacac.army.mil/CAC2/CGSC/CARL/nafziger/939GXXN.PDF - ORBAT</a:t>
            </a:r>
          </a:p>
          <a:p>
            <a:r>
              <a:rPr lang="en-IE" sz="1200" u="sng"/>
              <a:t>Arnhem</a:t>
            </a:r>
          </a:p>
          <a:p>
            <a:pPr lvl="1"/>
            <a:r>
              <a:rPr lang="en-IE" sz="1200">
                <a:solidFill>
                  <a:srgbClr val="FFFF00"/>
                </a:solidFill>
                <a:latin typeface="Times" panose="02020603050405020304" pitchFamily="18" charset="0"/>
                <a:cs typeface="Times" panose="02020603050405020304" pitchFamily="18" charset="0"/>
              </a:rPr>
              <a:t>15</a:t>
            </a:r>
            <a:r>
              <a:rPr lang="en-IE" sz="1200">
                <a:latin typeface="Times" panose="02020603050405020304" pitchFamily="18" charset="0"/>
                <a:cs typeface="Times" panose="02020603050405020304" pitchFamily="18" charset="0"/>
              </a:rPr>
              <a:t>: “Operation market garden: the battle for Arnhem” – B. K. Hoyer The Engineer, 2008)</a:t>
            </a:r>
          </a:p>
          <a:p>
            <a:pPr lvl="1"/>
            <a:r>
              <a:rPr lang="en-IE" sz="1200">
                <a:solidFill>
                  <a:srgbClr val="FFFF00"/>
                </a:solidFill>
                <a:latin typeface="Times" panose="02020603050405020304" pitchFamily="18" charset="0"/>
                <a:cs typeface="Times" panose="02020603050405020304" pitchFamily="18" charset="0"/>
              </a:rPr>
              <a:t>18</a:t>
            </a:r>
            <a:r>
              <a:rPr lang="en-IE" sz="1200">
                <a:latin typeface="Times" panose="02020603050405020304" pitchFamily="18" charset="0"/>
                <a:cs typeface="Times" panose="02020603050405020304" pitchFamily="18" charset="0"/>
              </a:rPr>
              <a:t>: http://mijngelderlandmedia.azureedge.net/2121/18-john-frostbrug_en.pdf - Arnhem Bridge</a:t>
            </a:r>
          </a:p>
          <a:p>
            <a:pPr lvl="1"/>
            <a:r>
              <a:rPr lang="en-IE" sz="1200">
                <a:solidFill>
                  <a:srgbClr val="FFFF00"/>
                </a:solidFill>
                <a:latin typeface="Times" panose="02020603050405020304" pitchFamily="18" charset="0"/>
                <a:cs typeface="Times" panose="02020603050405020304" pitchFamily="18" charset="0"/>
              </a:rPr>
              <a:t>20</a:t>
            </a:r>
            <a:r>
              <a:rPr lang="en-IE" sz="1200">
                <a:latin typeface="Times" panose="02020603050405020304" pitchFamily="18" charset="0"/>
                <a:cs typeface="Times" panose="02020603050405020304" pitchFamily="18" charset="0"/>
              </a:rPr>
              <a:t>: “The Battle of Arnhem” – C. Bauer (Hodder and Stoughton, 1966)</a:t>
            </a:r>
          </a:p>
          <a:p>
            <a:endParaRPr lang="en-IE" sz="1200">
              <a:latin typeface="Times" panose="02020603050405020304" pitchFamily="18" charset="0"/>
              <a:cs typeface="Times" panose="02020603050405020304" pitchFamily="18" charset="0"/>
            </a:endParaRPr>
          </a:p>
        </p:txBody>
      </p:sp>
      <p:sp>
        <p:nvSpPr>
          <p:cNvPr id="28674" name="Rectangle 2">
            <a:extLst>
              <a:ext uri="{FF2B5EF4-FFF2-40B4-BE49-F238E27FC236}">
                <a16:creationId xmlns:a16="http://schemas.microsoft.com/office/drawing/2014/main" id="{B490286E-C3F4-4EAF-9421-BE65C675109E}"/>
              </a:ext>
            </a:extLst>
          </p:cNvPr>
          <p:cNvSpPr>
            <a:spLocks noGrp="1" noChangeArrowheads="1"/>
          </p:cNvSpPr>
          <p:nvPr>
            <p:ph type="title"/>
          </p:nvPr>
        </p:nvSpPr>
        <p:spPr>
          <a:xfrm>
            <a:off x="893118" y="-51196"/>
            <a:ext cx="10972800" cy="576064"/>
          </a:xfrm>
        </p:spPr>
        <p:txBody>
          <a:bodyPr/>
          <a:lstStyle/>
          <a:p>
            <a:r>
              <a:rPr lang="en-GB" altLang="en-US"/>
              <a:t>Major References</a:t>
            </a:r>
          </a:p>
        </p:txBody>
      </p:sp>
      <p:sp>
        <p:nvSpPr>
          <p:cNvPr id="6" name="SECTION 1 · Section Title">
            <a:extLst>
              <a:ext uri="{FF2B5EF4-FFF2-40B4-BE49-F238E27FC236}">
                <a16:creationId xmlns:a16="http://schemas.microsoft.com/office/drawing/2014/main" id="{3530CDC7-74E3-4F1B-A7F6-DCDF64468176}"/>
              </a:ext>
            </a:extLst>
          </p:cNvPr>
          <p:cNvSpPr txBox="1"/>
          <p:nvPr/>
        </p:nvSpPr>
        <p:spPr>
          <a:xfrm>
            <a:off x="576" y="0"/>
            <a:ext cx="1142942" cy="256480"/>
          </a:xfrm>
          <a:prstGeom prst="rect">
            <a:avLst/>
          </a:prstGeom>
          <a:ln w="12700">
            <a:miter lim="400000"/>
          </a:ln>
          <a:extLst>
            <a:ext uri="{C572A759-6A51-4108-AA02-DFA0A04FC94B}">
              <ma14:wrappingTextBoxFlag xmlns="" xmlns:ma14="http://schemas.microsoft.com/office/mac/drawingml/2011/main" val="1"/>
            </a:ext>
          </a:extLst>
        </p:spPr>
        <p:txBody>
          <a:bodyPr wrap="none" lIns="50800" tIns="50800" rIns="50800" bIns="50800">
            <a:spAutoFit/>
          </a:bodyPr>
          <a:lstStyle/>
          <a:p>
            <a:pPr>
              <a:defRPr sz="1700">
                <a:solidFill>
                  <a:srgbClr val="FFFFFF"/>
                </a:solidFill>
                <a:latin typeface="Arial"/>
                <a:ea typeface="Arial"/>
                <a:cs typeface="Arial"/>
                <a:sym typeface="Arial"/>
              </a:defRPr>
            </a:pPr>
            <a:r>
              <a:rPr lang="en-IE" sz="1000"/>
              <a:t>References: </a:t>
            </a:r>
            <a:r>
              <a:rPr lang="en-IE" sz="1000">
                <a:solidFill>
                  <a:srgbClr val="FFFF00"/>
                </a:solidFill>
              </a:rPr>
              <a:t>1 </a:t>
            </a:r>
            <a:r>
              <a:rPr lang="en-IE" sz="1000"/>
              <a:t>of</a:t>
            </a:r>
            <a:r>
              <a:rPr lang="en-IE" sz="1000">
                <a:solidFill>
                  <a:srgbClr val="FFFF00"/>
                </a:solidFill>
              </a:rPr>
              <a:t> 1</a:t>
            </a:r>
            <a:endParaRPr sz="1000">
              <a:solidFill>
                <a:srgbClr val="FFFF00"/>
              </a:solidFill>
            </a:endParaRPr>
          </a:p>
        </p:txBody>
      </p:sp>
      <p:sp>
        <p:nvSpPr>
          <p:cNvPr id="11" name="Content Placeholder 3">
            <a:extLst>
              <a:ext uri="{FF2B5EF4-FFF2-40B4-BE49-F238E27FC236}">
                <a16:creationId xmlns:a16="http://schemas.microsoft.com/office/drawing/2014/main" id="{E7D25937-7AA1-4B7B-B110-60208BB8525B}"/>
              </a:ext>
            </a:extLst>
          </p:cNvPr>
          <p:cNvSpPr>
            <a:spLocks noGrp="1"/>
          </p:cNvSpPr>
          <p:nvPr>
            <p:ph sz="half" idx="2"/>
          </p:nvPr>
        </p:nvSpPr>
        <p:spPr>
          <a:xfrm>
            <a:off x="6902245" y="840485"/>
            <a:ext cx="5289755" cy="5112567"/>
          </a:xfrm>
        </p:spPr>
        <p:txBody>
          <a:bodyPr anchor="t"/>
          <a:lstStyle/>
          <a:p>
            <a:r>
              <a:rPr lang="de-DE" sz="1200" u="sng">
                <a:latin typeface="Times" panose="02020603050405020304" pitchFamily="18" charset="0"/>
                <a:cs typeface="Times" panose="02020603050405020304" pitchFamily="18" charset="0"/>
              </a:rPr>
              <a:t>General </a:t>
            </a:r>
          </a:p>
          <a:p>
            <a:pPr lvl="1"/>
            <a:r>
              <a:rPr lang="en-IE" sz="1200">
                <a:solidFill>
                  <a:srgbClr val="FFFF00"/>
                </a:solidFill>
                <a:latin typeface="Times" panose="02020603050405020304" pitchFamily="18" charset="0"/>
                <a:cs typeface="Times" panose="02020603050405020304" pitchFamily="18" charset="0"/>
              </a:rPr>
              <a:t>5</a:t>
            </a:r>
            <a:r>
              <a:rPr lang="en-IE" sz="1200">
                <a:latin typeface="Times" panose="02020603050405020304" pitchFamily="18" charset="0"/>
                <a:cs typeface="Times" panose="02020603050405020304" pitchFamily="18" charset="0"/>
              </a:rPr>
              <a:t>: “Arnhem, the Battle for the Bridges” – A. Beevor (Viking, 2018)</a:t>
            </a:r>
          </a:p>
          <a:p>
            <a:pPr lvl="1"/>
            <a:r>
              <a:rPr lang="en-IE" sz="1200">
                <a:solidFill>
                  <a:srgbClr val="FFFF00"/>
                </a:solidFill>
                <a:latin typeface="Times" panose="02020603050405020304" pitchFamily="18" charset="0"/>
                <a:cs typeface="Times" panose="02020603050405020304" pitchFamily="18" charset="0"/>
              </a:rPr>
              <a:t>8</a:t>
            </a:r>
            <a:r>
              <a:rPr lang="en-IE" sz="1200">
                <a:latin typeface="Times" panose="02020603050405020304" pitchFamily="18" charset="0"/>
                <a:cs typeface="Times" panose="02020603050405020304" pitchFamily="18" charset="0"/>
              </a:rPr>
              <a:t>: “It Never Snows in September: The German View of Market-Garden and the Battle of Arnhem, September 1944” – R. Kershaw (Ian Allen Publishing, 2007)</a:t>
            </a:r>
          </a:p>
          <a:p>
            <a:pPr lvl="1"/>
            <a:r>
              <a:rPr lang="en-IE" sz="1200">
                <a:solidFill>
                  <a:srgbClr val="FFFF00"/>
                </a:solidFill>
                <a:latin typeface="Times" panose="02020603050405020304" pitchFamily="18" charset="0"/>
                <a:cs typeface="Times" panose="02020603050405020304" pitchFamily="18" charset="0"/>
              </a:rPr>
              <a:t>9</a:t>
            </a:r>
            <a:r>
              <a:rPr lang="en-IE" sz="1200">
                <a:latin typeface="Times" panose="02020603050405020304" pitchFamily="18" charset="0"/>
                <a:cs typeface="Times" panose="02020603050405020304" pitchFamily="18" charset="0"/>
              </a:rPr>
              <a:t>: “Sons of the Reich: The History of II SS Panzer Corps” – M. Reynolds (Spellmount Publishers Ltd ,2001)</a:t>
            </a:r>
          </a:p>
          <a:p>
            <a:pPr lvl="1"/>
            <a:r>
              <a:rPr lang="en-IE" sz="1200">
                <a:solidFill>
                  <a:srgbClr val="FFFF00"/>
                </a:solidFill>
                <a:latin typeface="Times" panose="02020603050405020304" pitchFamily="18" charset="0"/>
                <a:cs typeface="Times" panose="02020603050405020304" pitchFamily="18" charset="0"/>
              </a:rPr>
              <a:t>12</a:t>
            </a:r>
            <a:r>
              <a:rPr lang="en-IE" sz="1200">
                <a:latin typeface="Times" panose="02020603050405020304" pitchFamily="18" charset="0"/>
                <a:cs typeface="Times" panose="02020603050405020304" pitchFamily="18" charset="0"/>
              </a:rPr>
              <a:t>: http://www.antonybeevor.com/order-of-battle-operation-market-garden/ - ORBAT</a:t>
            </a:r>
          </a:p>
          <a:p>
            <a:pPr lvl="1"/>
            <a:r>
              <a:rPr lang="en-IE" sz="1200">
                <a:solidFill>
                  <a:srgbClr val="FFFF00"/>
                </a:solidFill>
                <a:latin typeface="Times" panose="02020603050405020304" pitchFamily="18" charset="0"/>
                <a:cs typeface="Times" panose="02020603050405020304" pitchFamily="18" charset="0"/>
              </a:rPr>
              <a:t>14</a:t>
            </a:r>
            <a:r>
              <a:rPr lang="en-IE" sz="1200">
                <a:latin typeface="Times" panose="02020603050405020304" pitchFamily="18" charset="0"/>
                <a:cs typeface="Times" panose="02020603050405020304" pitchFamily="18" charset="0"/>
              </a:rPr>
              <a:t>: https://www.axishistory.com/index.php?id=2084 – ORBAT Army Group B</a:t>
            </a:r>
          </a:p>
          <a:p>
            <a:pPr lvl="1"/>
            <a:r>
              <a:rPr lang="en-IE" sz="1200">
                <a:solidFill>
                  <a:srgbClr val="FFFF00"/>
                </a:solidFill>
                <a:latin typeface="Times" panose="02020603050405020304" pitchFamily="18" charset="0"/>
                <a:cs typeface="Times" panose="02020603050405020304" pitchFamily="18" charset="0"/>
              </a:rPr>
              <a:t>16</a:t>
            </a:r>
            <a:r>
              <a:rPr lang="en-IE" sz="1200">
                <a:latin typeface="Times" panose="02020603050405020304" pitchFamily="18" charset="0"/>
                <a:cs typeface="Times" panose="02020603050405020304" pitchFamily="18" charset="0"/>
              </a:rPr>
              <a:t>: "The Evolution of Command Approach“ – K. G. Stewart, paper presented at the International Command and Control Research and Technology Symposium, June 2010, p. 10</a:t>
            </a:r>
          </a:p>
          <a:p>
            <a:pPr lvl="1"/>
            <a:r>
              <a:rPr lang="en-IE" sz="1200">
                <a:solidFill>
                  <a:srgbClr val="FFFF00"/>
                </a:solidFill>
                <a:latin typeface="Times" panose="02020603050405020304" pitchFamily="18" charset="0"/>
                <a:cs typeface="Times" panose="02020603050405020304" pitchFamily="18" charset="0"/>
              </a:rPr>
              <a:t>21</a:t>
            </a:r>
            <a:r>
              <a:rPr lang="en-IE" sz="1200">
                <a:latin typeface="Times" panose="02020603050405020304" pitchFamily="18" charset="0"/>
                <a:cs typeface="Times" panose="02020603050405020304" pitchFamily="18" charset="0"/>
              </a:rPr>
              <a:t>: “The Struggle for Europe” – C. Wilmot (Wordsworth Editions Ltd., 1997)</a:t>
            </a:r>
          </a:p>
          <a:p>
            <a:pPr lvl="1"/>
            <a:r>
              <a:rPr lang="en-IE" sz="1200">
                <a:solidFill>
                  <a:srgbClr val="FFFF00"/>
                </a:solidFill>
                <a:latin typeface="Times" panose="02020603050405020304" pitchFamily="18" charset="0"/>
                <a:cs typeface="Times" panose="02020603050405020304" pitchFamily="18" charset="0"/>
              </a:rPr>
              <a:t>22</a:t>
            </a:r>
            <a:r>
              <a:rPr lang="en-IE" sz="1200">
                <a:latin typeface="Times" panose="02020603050405020304" pitchFamily="18" charset="0"/>
                <a:cs typeface="Times" panose="02020603050405020304" pitchFamily="18" charset="0"/>
              </a:rPr>
              <a:t>: “A Magnificent Disaster: The Failure of the Market Garden, The Arnhem” – D. Bennett (Casemate, 2008)</a:t>
            </a:r>
          </a:p>
          <a:p>
            <a:endParaRPr lang="en-IE" sz="1200" u="sng"/>
          </a:p>
        </p:txBody>
      </p:sp>
      <p:sp>
        <p:nvSpPr>
          <p:cNvPr id="8" name="TextBox 7">
            <a:extLst>
              <a:ext uri="{FF2B5EF4-FFF2-40B4-BE49-F238E27FC236}">
                <a16:creationId xmlns:a16="http://schemas.microsoft.com/office/drawing/2014/main" id="{D66996D3-F41B-4DC6-A68F-F26B3599936A}"/>
              </a:ext>
            </a:extLst>
          </p:cNvPr>
          <p:cNvSpPr txBox="1"/>
          <p:nvPr/>
        </p:nvSpPr>
        <p:spPr>
          <a:xfrm>
            <a:off x="5375920" y="6268670"/>
            <a:ext cx="2232248" cy="369332"/>
          </a:xfrm>
          <a:prstGeom prst="rect">
            <a:avLst/>
          </a:prstGeom>
          <a:noFill/>
        </p:spPr>
        <p:txBody>
          <a:bodyPr wrap="square" rtlCol="0">
            <a:spAutoFit/>
          </a:bodyPr>
          <a:lstStyle/>
          <a:p>
            <a:r>
              <a:rPr lang="en-IE">
                <a:solidFill>
                  <a:srgbClr val="FFFF00"/>
                </a:solidFill>
                <a:hlinkClick r:id="rId3" action="ppaction://hlinksldjump"/>
              </a:rPr>
              <a:t>Return to Contents</a:t>
            </a:r>
            <a:endParaRPr lang="en-IE">
              <a:solidFill>
                <a:srgbClr val="FFFF00"/>
              </a:solidFill>
            </a:endParaRPr>
          </a:p>
        </p:txBody>
      </p:sp>
    </p:spTree>
    <p:extLst>
      <p:ext uri="{BB962C8B-B14F-4D97-AF65-F5344CB8AC3E}">
        <p14:creationId xmlns:p14="http://schemas.microsoft.com/office/powerpoint/2010/main" val="2217489350"/>
      </p:ext>
    </p:extLst>
  </p:cSld>
  <p:clrMapOvr>
    <a:masterClrMapping/>
  </p:clrMapOvr>
</p:sld>
</file>

<file path=ppt/theme/theme1.xml><?xml version="1.0" encoding="utf-8"?>
<a:theme xmlns:a="http://schemas.openxmlformats.org/drawingml/2006/main" name="Ord Sch Presentation">
  <a:themeElements>
    <a:clrScheme name="Custom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FF0000"/>
      </a:hlink>
      <a:folHlink>
        <a:srgbClr val="800080"/>
      </a:folHlink>
    </a:clrScheme>
    <a:fontScheme name="1_DF Branding 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DF Branding 3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369DBD3B-8E6C-44CC-9788-8D5928CFD054}" vid="{6A469555-0EE6-4FB6-A744-920F155133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f4c1941-8112-4d6b-9696-5d7e539e6e6a">
      <Value>91</Value>
      <Value>311</Value>
      <Value>555</Value>
      <Value>78</Value>
      <Value>1015</Value>
    </TaxCatchAll>
    <JClass xmlns="df4c1941-8112-4d6b-9696-5d7e539e6e6a">3 Ops</JClass>
    <Classification xmlns="df4c1941-8112-4d6b-9696-5d7e539e6e6a">Unclassified</Classification>
    <k9a02483a8934e59b6cb9a573878b6a2 xmlns="df4c1941-8112-4d6b-9696-5d7e539e6e6a">
      <Terms xmlns="http://schemas.microsoft.com/office/infopath/2007/PartnerControls">
        <TermInfo xmlns="http://schemas.microsoft.com/office/infopath/2007/PartnerControls">
          <TermName xmlns="http://schemas.microsoft.com/office/infopath/2007/PartnerControls">ARW</TermName>
          <TermId xmlns="http://schemas.microsoft.com/office/infopath/2007/PartnerControls">d36b30d0-c452-4229-bbfe-ab7a10afc609</TermId>
        </TermInfo>
      </Terms>
    </k9a02483a8934e59b6cb9a573878b6a2>
    <d4d39cdee2914e0bae240fabfb14cf2a xmlns="df4c1941-8112-4d6b-9696-5d7e539e6e6a">
      <Terms xmlns="http://schemas.microsoft.com/office/infopath/2007/PartnerControls">
        <TermInfo xmlns="http://schemas.microsoft.com/office/infopath/2007/PartnerControls">
          <TermName xmlns="http://schemas.microsoft.com/office/infopath/2007/PartnerControls">Briefing</TermName>
          <TermId xmlns="http://schemas.microsoft.com/office/infopath/2007/PartnerControls">4b033f2d-ded3-446e-b901-37e488fbe316</TermId>
        </TermInfo>
        <TermInfo xmlns="http://schemas.microsoft.com/office/infopath/2007/PartnerControls">
          <TermName xmlns="http://schemas.microsoft.com/office/infopath/2007/PartnerControls">History</TermName>
          <TermId xmlns="http://schemas.microsoft.com/office/infopath/2007/PartnerControls">6476a829-43c2-4dc1-bcb8-2c9afaaeab25</TermId>
        </TermInfo>
        <TermInfo xmlns="http://schemas.microsoft.com/office/infopath/2007/PartnerControls">
          <TermName xmlns="http://schemas.microsoft.com/office/infopath/2007/PartnerControls">Military</TermName>
          <TermId xmlns="http://schemas.microsoft.com/office/infopath/2007/PartnerControls">5c5cdaa9-e4f8-42b9-8a7b-a29520bc091a</TermId>
        </TermInfo>
        <TermInfo xmlns="http://schemas.microsoft.com/office/infopath/2007/PartnerControls">
          <TermName xmlns="http://schemas.microsoft.com/office/infopath/2007/PartnerControls">Defence</TermName>
          <TermId xmlns="http://schemas.microsoft.com/office/infopath/2007/PartnerControls">d2006c7b-155f-4ad1-8461-583b1dfd5f75</TermId>
        </TermInfo>
      </Terms>
    </d4d39cdee2914e0bae240fabfb14cf2a>
    <_dlc_ExpireDateSaved xmlns="http://schemas.microsoft.com/sharepoint/v3" xsi:nil="true"/>
    <_dlc_ExpireDate xmlns="http://schemas.microsoft.com/sharepoint/v3">2027-06-18T09:06:44+00:00</_dlc_ExpireDate>
  </documentManagement>
</p:properties>
</file>

<file path=customXml/item2.xml><?xml version="1.0" encoding="utf-8"?>
<?mso-contentType ?>
<spe:Receivers xmlns:spe="http://schemas.microsoft.com/sharepoint/events">
  <Receiver>
    <Name>Policy Auditing</Name>
    <Synchronization>Synchronous</Synchronization>
    <Type>10001</Type>
    <SequenceNumber>1100</SequenceNumber>
    <Url/>
    <Assembly>Microsoft.Office.Policy, Version=15.0.0.0, Culture=neutral, PublicKeyToken=71e9bce111e9429c</Assembly>
    <Class>Microsoft.Office.RecordsManagement.Internal.AuditHandler</Class>
    <Data/>
    <Filter/>
  </Receiver>
  <Receiver>
    <Name>Policy Auditing</Name>
    <Synchronization>Synchronous</Synchronization>
    <Type>10002</Type>
    <SequenceNumber>1101</SequenceNumber>
    <Url/>
    <Assembly>Microsoft.Office.Policy, Version=15.0.0.0, Culture=neutral, PublicKeyToken=71e9bce111e9429c</Assembly>
    <Class>Microsoft.Office.RecordsManagement.Internal.AuditHandler</Class>
    <Data/>
    <Filter/>
  </Receiver>
  <Receiver>
    <Name>Policy Auditing</Name>
    <Synchronization>Synchronous</Synchronization>
    <Type>10004</Type>
    <SequenceNumber>1102</SequenceNumber>
    <Url/>
    <Assembly>Microsoft.Office.Policy, Version=15.0.0.0, Culture=neutral, PublicKeyToken=71e9bce111e9429c</Assembly>
    <Class>Microsoft.Office.RecordsManagement.Internal.AuditHandler</Class>
    <Data/>
    <Filter/>
  </Receiver>
  <Receiver>
    <Name>Policy Auditing</Name>
    <Synchronization>Synchronous</Synchronization>
    <Type>10006</Type>
    <SequenceNumber>1103</SequenceNumber>
    <Url/>
    <Assembly>Microsoft.Office.Policy, Version=15.0.0.0, Culture=neutral, PublicKeyToken=71e9bce111e9429c</Assembly>
    <Class>Microsoft.Office.RecordsManagement.Internal.AuditHandler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3.xml><?xml version="1.0" encoding="utf-8"?>
<ct:contentTypeSchema xmlns:ct="http://schemas.microsoft.com/office/2006/metadata/contentType" xmlns:ma="http://schemas.microsoft.com/office/2006/metadata/properties/metaAttributes" ct:_="" ma:_="" ma:contentTypeName="Presentation, Brief" ma:contentTypeID="0x0101003972F880EF23E840B1355A06E8B95A170D17007E6BA7B222BEB8459FC00328608519AC" ma:contentTypeVersion="110" ma:contentTypeDescription="" ma:contentTypeScope="" ma:versionID="e023a878910213c176ee08eaa4102a68">
  <xsd:schema xmlns:xsd="http://www.w3.org/2001/XMLSchema" xmlns:xs="http://www.w3.org/2001/XMLSchema" xmlns:p="http://schemas.microsoft.com/office/2006/metadata/properties" xmlns:ns1="http://schemas.microsoft.com/sharepoint/v3" xmlns:ns2="df4c1941-8112-4d6b-9696-5d7e539e6e6a" targetNamespace="http://schemas.microsoft.com/office/2006/metadata/properties" ma:root="true" ma:fieldsID="cf5866895906377f19989ef33aaa4778" ns1:_="" ns2:_="">
    <xsd:import namespace="http://schemas.microsoft.com/sharepoint/v3"/>
    <xsd:import namespace="df4c1941-8112-4d6b-9696-5d7e539e6e6a"/>
    <xsd:element name="properties">
      <xsd:complexType>
        <xsd:sequence>
          <xsd:element name="documentManagement">
            <xsd:complexType>
              <xsd:all>
                <xsd:element ref="ns2:Classification"/>
                <xsd:element ref="ns2:JClass"/>
                <xsd:element ref="ns2:TaxCatchAll" minOccurs="0"/>
                <xsd:element ref="ns2:TaxCatchAllLabel" minOccurs="0"/>
                <xsd:element ref="ns2:k9a02483a8934e59b6cb9a573878b6a2" minOccurs="0"/>
                <xsd:element ref="ns2:d4d39cdee2914e0bae240fabfb14cf2a" minOccurs="0"/>
                <xsd:element ref="ns1:_dlc_ExpireDate" minOccurs="0"/>
                <xsd:element ref="ns1:_dlc_ExpireDateSaved" minOccurs="0"/>
                <xsd:element ref="ns1:_dlc_Exemp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pireDate" ma:index="16" nillable="true" ma:displayName="Expiration Date" ma:description="" ma:hidden="true" ma:indexed="true" ma:internalName="_dlc_ExpireDate" ma:readOnly="true">
      <xsd:simpleType>
        <xsd:restriction base="dms:DateTime"/>
      </xsd:simpleType>
    </xsd:element>
    <xsd:element name="_dlc_ExpireDateSaved" ma:index="17" nillable="true" ma:displayName="Original Expiration Date" ma:hidden="true" ma:internalName="_dlc_ExpireDateSaved" ma:readOnly="true">
      <xsd:simpleType>
        <xsd:restriction base="dms:DateTime"/>
      </xsd:simpleType>
    </xsd:element>
    <xsd:element name="_dlc_Exempt" ma:index="18"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f4c1941-8112-4d6b-9696-5d7e539e6e6a" elementFormDefault="qualified">
    <xsd:import namespace="http://schemas.microsoft.com/office/2006/documentManagement/types"/>
    <xsd:import namespace="http://schemas.microsoft.com/office/infopath/2007/PartnerControls"/>
    <xsd:element name="Classification" ma:index="2" ma:displayName="Classification" ma:format="RadioButtons" ma:internalName="Classification">
      <xsd:simpleType>
        <xsd:restriction base="dms:Choice">
          <xsd:enumeration value="Restricted"/>
          <xsd:enumeration value="Unclassified"/>
        </xsd:restriction>
      </xsd:simpleType>
    </xsd:element>
    <xsd:element name="JClass" ma:index="3" ma:displayName="J Class" ma:description="Category/Topic of this document" ma:format="Dropdown" ma:internalName="JClass">
      <xsd:simpleType>
        <xsd:restriction base="dms:Choice">
          <xsd:enumeration value="1 Admin"/>
          <xsd:enumeration value="2 Int"/>
          <xsd:enumeration value="3 Ops"/>
          <xsd:enumeration value="4 Logs"/>
          <xsd:enumeration value="5 Plans"/>
          <xsd:enumeration value="6 CIS"/>
          <xsd:enumeration value="7 Training"/>
          <xsd:enumeration value="8 Finance"/>
          <xsd:enumeration value="9 CIMIC"/>
        </xsd:restriction>
      </xsd:simpleType>
    </xsd:element>
    <xsd:element name="TaxCatchAll" ma:index="8" nillable="true" ma:displayName="Taxonomy Catch All Column" ma:hidden="true" ma:list="{6727b1b5-c7c1-4363-be2e-3f9f806b66b9}" ma:internalName="TaxCatchAll" ma:showField="CatchAllData" ma:web="b6bf2d3f-f3da-434b-822b-59792c622dde">
      <xsd:complexType>
        <xsd:complexContent>
          <xsd:extension base="dms:MultiChoiceLookup">
            <xsd:sequence>
              <xsd:element name="Value" type="dms:Lookup" maxOccurs="unbounded" minOccurs="0" nillable="true"/>
            </xsd:sequence>
          </xsd:extension>
        </xsd:complexContent>
      </xsd:complexType>
    </xsd:element>
    <xsd:element name="TaxCatchAllLabel" ma:index="9" nillable="true" ma:displayName="Taxonomy Catch All Column1" ma:hidden="true" ma:list="{6727b1b5-c7c1-4363-be2e-3f9f806b66b9}" ma:internalName="TaxCatchAllLabel" ma:readOnly="true" ma:showField="CatchAllDataLabel" ma:web="b6bf2d3f-f3da-434b-822b-59792c622dde">
      <xsd:complexType>
        <xsd:complexContent>
          <xsd:extension base="dms:MultiChoiceLookup">
            <xsd:sequence>
              <xsd:element name="Value" type="dms:Lookup" maxOccurs="unbounded" minOccurs="0" nillable="true"/>
            </xsd:sequence>
          </xsd:extension>
        </xsd:complexContent>
      </xsd:complexType>
    </xsd:element>
    <xsd:element name="k9a02483a8934e59b6cb9a573878b6a2" ma:index="12" ma:taxonomy="true" ma:internalName="k9a02483a8934e59b6cb9a573878b6a2" ma:taxonomyFieldName="OriginatingOffice" ma:displayName="Originating Office" ma:default="311;#ARW|d36b30d0-c452-4229-bbfe-ab7a10afc609" ma:fieldId="{49a02483-a893-4e59-b6cb-9a573878b6a2}" ma:sspId="7b407e0e-7a6b-4831-885b-b2be4f370aca" ma:termSetId="f4b8d462-a239-4820-907e-821885f788eb" ma:anchorId="00000000-0000-0000-0000-000000000000" ma:open="false" ma:isKeyword="false">
      <xsd:complexType>
        <xsd:sequence>
          <xsd:element ref="pc:Terms" minOccurs="0" maxOccurs="1"/>
        </xsd:sequence>
      </xsd:complexType>
    </xsd:element>
    <xsd:element name="d4d39cdee2914e0bae240fabfb14cf2a" ma:index="14" nillable="true" ma:taxonomy="true" ma:internalName="d4d39cdee2914e0bae240fabfb14cf2a" ma:taxonomyFieldName="Tags" ma:displayName="Tags" ma:readOnly="false" ma:default="" ma:fieldId="{d4d39cde-e291-4e0b-ae24-0fabfb14cf2a}" ma:taxonomyMulti="true" ma:sspId="7b407e0e-7a6b-4831-885b-b2be4f370aca" ma:termSetId="51c66cf3-2996-47a7-8b8a-ca246820680b" ma:anchorId="00000000-0000-0000-0000-000000000000" ma:open="fals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p:Policy xmlns:p="office.server.policy" id="" local="true">
  <p:Name>Category C</p:Name>
  <p:Description/>
  <p:Statement>This document will be retained for 7 years.</p:Statement>
  <p:PolicyItems>
    <p:PolicyItem featureId="Microsoft.Office.RecordsManagement.PolicyFeatures.PolicyAudit" staticId="0x0101003972F880EF23E840B1355A06E8B95A170D|1757814118" UniqueId="46013ee4-8e11-4aa7-b26c-8dabcece8dea">
      <p:Name>Auditing</p:Name>
      <p:Description>Audits user actions on documents and list items to the Audit Log.</p:Description>
      <p:CustomData>
        <Audit>
          <Update/>
          <CheckInOut/>
          <MoveCopy/>
          <DeleteRestore/>
        </Audit>
      </p:CustomData>
    </p:PolicyItem>
    <p:PolicyItem featureId="Microsoft.Office.RecordsManagement.PolicyFeatures.Expiration" staticId="0x0101003972F880EF23E840B1355A06E8B95A170D|-1713086404" UniqueId="9bd0ae8f-ecc1-4588-8715-5d447a76abe6">
      <p:Name>Retention</p:Name>
      <p:Description>Automatic scheduling of content for processing, and performing a retention action on content that has reached its due date.</p:Description>
      <p:CustomData>
        <Schedules nextStageId="2">
          <Schedule type="Default">
            <stages>
              <data stageId="1">
                <formula id="Microsoft.Office.RecordsManagement.PolicyFeatures.Expiration.Formula.BuiltIn">
                  <number>7</number>
                  <property>Modified</property>
                  <propertyId>28cf69c5-fa48-462a-b5cd-27b6f9d2bd5f</propertyId>
                  <period>years</period>
                </formula>
                <action type="action" id="Microsoft.Office.RecordsManagement.PolicyFeatures.Expiration.Action.SubmitFileMove" destnExplanation="Document moved to archives." destnId="0f92442c-16ec-4580-88bf-348af54d0f25" destnName="Archives Centre" destnUrl="https://ikon.defenceforces.net/archives/_vti_bin/OfficialFile.asmx"/>
              </data>
            </stages>
          </Schedule>
        </Schedules>
      </p:CustomData>
    </p:PolicyItem>
  </p:PolicyItems>
</p:Policy>
</file>

<file path=customXml/item5.xml><?xml version="1.0" encoding="utf-8"?>
<?mso-contentType ?>
<SharedContentType xmlns="Microsoft.SharePoint.Taxonomy.ContentTypeSync" SourceId="7b407e0e-7a6b-4831-885b-b2be4f370aca" ContentTypeId="0x0101003972F880EF23E840B1355A06E8B95A170D17" PreviousValue="false"/>
</file>

<file path=customXml/item6.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2E55E6-ADB7-4B5E-B4C4-4E33E2528219}">
  <ds:schemaRefs>
    <ds:schemaRef ds:uri="df4c1941-8112-4d6b-9696-5d7e539e6e6a"/>
    <ds:schemaRef ds:uri="http://schemas.microsoft.com/office/2006/documentManagement/types"/>
    <ds:schemaRef ds:uri="http://schemas.microsoft.com/sharepoint/v3"/>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6B990842-93AB-4385-9E41-70FD21BEAEEA}">
  <ds:schemaRefs>
    <ds:schemaRef ds:uri="http://schemas.microsoft.com/sharepoint/events"/>
  </ds:schemaRefs>
</ds:datastoreItem>
</file>

<file path=customXml/itemProps3.xml><?xml version="1.0" encoding="utf-8"?>
<ds:datastoreItem xmlns:ds="http://schemas.openxmlformats.org/officeDocument/2006/customXml" ds:itemID="{8770A63C-9DF0-4CD3-A2C2-F38A28D400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f4c1941-8112-4d6b-9696-5d7e539e6e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54217D65-D208-45A0-B0EE-5BAD6E6BD000}">
  <ds:schemaRefs>
    <ds:schemaRef ds:uri="office.server.policy"/>
  </ds:schemaRefs>
</ds:datastoreItem>
</file>

<file path=customXml/itemProps5.xml><?xml version="1.0" encoding="utf-8"?>
<ds:datastoreItem xmlns:ds="http://schemas.openxmlformats.org/officeDocument/2006/customXml" ds:itemID="{1D9E550E-6B00-45C7-BAD4-6F91BAECC748}">
  <ds:schemaRefs>
    <ds:schemaRef ds:uri="Microsoft.SharePoint.Taxonomy.ContentTypeSync"/>
  </ds:schemaRefs>
</ds:datastoreItem>
</file>

<file path=customXml/itemProps6.xml><?xml version="1.0" encoding="utf-8"?>
<ds:datastoreItem xmlns:ds="http://schemas.openxmlformats.org/officeDocument/2006/customXml" ds:itemID="{0AF074D4-74BB-4407-8E76-4AF8E46CB5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38</TotalTime>
  <Words>1820</Words>
  <Application>Microsoft Office PowerPoint</Application>
  <PresentationFormat>Widescreen</PresentationFormat>
  <Paragraphs>180</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Times</vt:lpstr>
      <vt:lpstr>Times New Roman</vt:lpstr>
      <vt:lpstr>Ord Sch Presentation</vt:lpstr>
      <vt:lpstr>PRESENTATION TITLE</vt:lpstr>
      <vt:lpstr>Declaration</vt:lpstr>
      <vt:lpstr>Contents</vt:lpstr>
      <vt:lpstr>Bottom Line</vt:lpstr>
      <vt:lpstr>Arnhem</vt:lpstr>
      <vt:lpstr>Forces IVO Arnhem</vt:lpstr>
      <vt:lpstr>Conclusion</vt:lpstr>
      <vt:lpstr>Conclusion</vt:lpstr>
      <vt:lpstr>Major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German Defences During Operation Market Garden</dc:title>
  <dc:creator>beatty;egan;rockett;hogan;dicker</dc:creator>
  <cp:keywords>arnhem;nijmegen;market;garden</cp:keywords>
  <cp:lastModifiedBy>ADAM BEATTY</cp:lastModifiedBy>
  <cp:revision>9</cp:revision>
  <dcterms:created xsi:type="dcterms:W3CDTF">1601-01-01T00:00:00Z</dcterms:created>
  <dcterms:modified xsi:type="dcterms:W3CDTF">2025-09-09T17:25:37Z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0x0101003972F880EF23E840B1355A06E8B95A170D17007E6BA7B222BEB8459FC00328608519AC</vt:lpwstr>
  </property>
  <property fmtid="{D5CDD505-2E9C-101B-9397-08002B2CF9AE}" pid="3" name="_dlc_policyId">
    <vt:lpwstr>0x0101003972F880EF23E840B1355A06E8B95A170D|-1713086404</vt:lpwstr>
  </property>
  <property fmtid="{D5CDD505-2E9C-101B-9397-08002B2CF9AE}" pid="4" name="ItemRetentionFormula">
    <vt:lpwstr>&lt;formula id="Microsoft.Office.RecordsManagement.PolicyFeatures.Expiration.Formula.BuiltIn"&gt;&lt;number&gt;7&lt;/number&gt;&lt;property&gt;Modified&lt;/property&gt;&lt;propertyId&gt;28cf69c5-fa48-462a-b5cd-27b6f9d2bd5f&lt;/propertyId&gt;&lt;period&gt;years&lt;/period&gt;&lt;/formula&gt;</vt:lpwstr>
  </property>
  <property fmtid="{D5CDD505-2E9C-101B-9397-08002B2CF9AE}" pid="5" name="OriginatingOffice">
    <vt:lpwstr>311;#ARW|d36b30d0-c452-4229-bbfe-ab7a10afc609</vt:lpwstr>
  </property>
  <property fmtid="{D5CDD505-2E9C-101B-9397-08002B2CF9AE}" pid="6" name="Tags">
    <vt:lpwstr>78;#Briefing|4b033f2d-ded3-446e-b901-37e488fbe316;#555;#History|6476a829-43c2-4dc1-bcb8-2c9afaaeab25;#1015;#Military|5c5cdaa9-e4f8-42b9-8a7b-a29520bc091a;#91;#Defence|d2006c7b-155f-4ad1-8461-583b1dfd5f75</vt:lpwstr>
  </property>
</Properties>
</file>