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1407" r:id="rId5"/>
    <p:sldId id="1408" r:id="rId6"/>
    <p:sldId id="1409" r:id="rId7"/>
    <p:sldId id="1410" r:id="rId8"/>
    <p:sldId id="1416" r:id="rId9"/>
    <p:sldId id="1417" r:id="rId10"/>
    <p:sldId id="1418" r:id="rId11"/>
    <p:sldId id="1411" r:id="rId12"/>
    <p:sldId id="1412" r:id="rId13"/>
    <p:sldId id="1413" r:id="rId14"/>
    <p:sldId id="14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9488-39AF-4DE1-B125-52BE926B5573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308D-F058-4385-8EE6-D2D5A58A50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5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001-545C-65B6-7D1A-5E4F8C6BB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80C2-AD28-D059-C09B-C6B68151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12FC-EEB3-3D98-3CC8-3AE3BEE1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0E96-875C-8E00-E7C1-4E6FAD5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DEED-0C7A-9409-3660-93B6F4A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49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7420-9C05-8619-831F-3FA0879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ADA9B-215F-492F-3E83-B2DF4477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1DD8-B383-AAA0-DCF0-0399214B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E7A3-4B41-C6E2-2F75-3479160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4477-9779-7AB6-D51C-603C88F1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8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2D099-E37B-C859-97BE-F452C52A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2154-3122-4A09-42CD-0798E9F73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E6A8-1ACB-275A-18EB-4A50FC0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E1AC-FF97-8C8A-1F59-B0EC95B2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4FAE-C7B0-71B1-9746-D17ED7F0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50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v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55EA2-70D3-DE45-80F8-C5EF2C398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5" y="301374"/>
            <a:ext cx="2127250" cy="86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F88EB-7D49-DE4D-966E-AD52B9AE22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8" y="6114352"/>
            <a:ext cx="1521202" cy="30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F3268-CA6D-7342-9666-47BF0B8B3C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01" y="5851573"/>
            <a:ext cx="1521055" cy="58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02D13-6749-9D4B-A0DC-6F896DC9B8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2" b="-1"/>
          <a:stretch/>
        </p:blipFill>
        <p:spPr>
          <a:xfrm>
            <a:off x="588695" y="5033533"/>
            <a:ext cx="747981" cy="699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24EC3-7DE1-C64E-B421-2AD54DB3B7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8" t="-4720" r="-4720" b="-2838"/>
          <a:stretch/>
        </p:blipFill>
        <p:spPr>
          <a:xfrm>
            <a:off x="2266406" y="5068472"/>
            <a:ext cx="676003" cy="629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324E90-6716-7A4F-BE77-670CF4542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979" y="5090238"/>
            <a:ext cx="555880" cy="5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45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D00-E746-93D2-74E9-1245FF81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DBBF-4763-EE80-3A49-1549275C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7630-7070-A176-CF63-A943CF1F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E304-BF72-F84F-DF2B-9F8B3635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EB37-3C97-013C-F4B1-A2387781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583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5AB2-78C0-88D3-16F5-E4A8F607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8E10-FF67-B7AA-858B-F077C39F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032D-0FBF-D77F-88E5-89EB8F2E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7CB2-648D-7847-BDEB-B683D94B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FC95-C2BD-0A3C-AA5E-DB0F006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11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3DE-19AA-AA99-F9F1-668CCAEC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DB7C-F74A-5B63-4FD6-5082033C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CA328-93E5-3E5D-75D2-16882182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EE5F7-7988-140A-5BCB-054F3C7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32E45-0C52-72BA-318B-BC5ECAC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51EEC-E6E8-3977-5643-882A6815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6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D424-B8AA-485E-DA32-55D6D064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1B3C-6A9A-87F4-A4B8-E6A30357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F54A-38A6-6135-C14B-C7B852A8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3314-941A-F952-BDC8-385CF686A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AF343-BE14-0572-E855-BAFA8C4F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6F5C-A135-1452-04D0-925EF3B5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6ED63-34A1-3CFC-99F9-0FFD7ECA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8B3D-A91C-2001-58E0-F25EF92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2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2775-63D5-D517-847E-3814F008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773C8-5694-BBBD-8B32-9FD99FF2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82EB6-3FB0-7091-778A-CDC0312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FC10A-26D5-185E-56A3-A7BE6CFC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06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70E1D-6BAE-6A91-F4F8-E0F6441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683D0-9076-8F05-F775-6D9AF6FF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9D7E-B024-2558-5505-2CED0CA5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1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3FC-EE9D-25BA-56C5-6A2052C3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3A63-759E-5FC0-B3DF-50761A0B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9688C-03C8-3787-34D0-72AF5460B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E4EB-93F3-2239-3E11-FDCA6CE0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D721-2BD2-CF5C-72AF-A27665C6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5F0E0-C07B-D157-640B-F0EC385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805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12D3-1EFD-82AE-514A-5E16474F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21A8F-9630-DE44-2605-8D9A1F42B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DB89-97C0-C306-5E27-AE859DFC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F8FE-AC77-CB01-49DD-B3DAA975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1886-EE1B-81A5-6D48-CB622086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0E4CC-A7CF-33A7-8B52-DF5A68F1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58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1C58C-7BED-C779-AEB1-7F18F194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344F-0DE4-20EF-C03B-2B7844E3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AF45-8C15-4110-545C-ED665D3B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263EC-6F33-4B0B-8D5D-A0D8AF9E6F05}" type="datetimeFigureOut">
              <a:rPr lang="en-IE" smtClean="0"/>
              <a:t>08/09/2025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BA22-5296-B281-3CFF-9777252FC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1878-0BD8-5947-6A14-2C0ABC3F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2FB49-A76C-42C8-9D41-833815776A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88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sentation Title"/>
          <p:cNvSpPr txBox="1"/>
          <p:nvPr/>
        </p:nvSpPr>
        <p:spPr>
          <a:xfrm>
            <a:off x="730250" y="1957627"/>
            <a:ext cx="51361" cy="90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12750" hangingPunct="0">
              <a:defRPr sz="11100">
                <a:solidFill>
                  <a:srgbClr val="FFFFFF"/>
                </a:solidFill>
              </a:defRPr>
            </a:pPr>
            <a:endParaRPr sz="5550" b="1" kern="0" dirty="0">
              <a:solidFill>
                <a:srgbClr val="FFFFFF"/>
              </a:solidFill>
              <a:latin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5634" y="58131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E" sz="900" dirty="0" err="1">
                <a:latin typeface="Calibri" panose="020F0502020204030204" pitchFamily="34" charset="0"/>
              </a:rPr>
              <a:t>Comdt</a:t>
            </a:r>
            <a:r>
              <a:rPr lang="en-IE" sz="900" dirty="0">
                <a:latin typeface="Calibri" panose="020F0502020204030204" pitchFamily="34" charset="0"/>
              </a:rPr>
              <a:t> D Earley</a:t>
            </a:r>
          </a:p>
          <a:p>
            <a:pPr algn="r"/>
            <a:r>
              <a:rPr lang="en-IE" sz="900" dirty="0">
                <a:latin typeface="Calibri" panose="020F0502020204030204" pitchFamily="34" charset="0"/>
              </a:rPr>
              <a:t>C &amp; S School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60" y="5157192"/>
            <a:ext cx="703903" cy="5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4249963"/>
            <a:ext cx="1562493" cy="117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0250" y="2085193"/>
            <a:ext cx="108875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400" b="1" dirty="0"/>
              <a:t>Command, Leadership, Ethics &amp; Management </a:t>
            </a:r>
          </a:p>
          <a:p>
            <a:pPr algn="ctr"/>
            <a:r>
              <a:rPr lang="en-IE" sz="4400" b="1" dirty="0"/>
              <a:t>Group Presentations Assessment</a:t>
            </a:r>
          </a:p>
        </p:txBody>
      </p:sp>
    </p:spTree>
    <p:extLst>
      <p:ext uri="{BB962C8B-B14F-4D97-AF65-F5344CB8AC3E}">
        <p14:creationId xmlns:p14="http://schemas.microsoft.com/office/powerpoint/2010/main" val="26197603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3892" y="404664"/>
            <a:ext cx="14895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/>
              <a:t>Titles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448" y="1700808"/>
            <a:ext cx="104411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300" dirty="0">
                <a:latin typeface="Helvetica Neue"/>
                <a:ea typeface="Times New Roman" panose="02020603050405020304" pitchFamily="18" charset="0"/>
              </a:rPr>
              <a:t>As per Annex B of the advance sheet</a:t>
            </a:r>
          </a:p>
          <a:p>
            <a:endParaRPr lang="en-IE" sz="2400" dirty="0">
              <a:latin typeface="Helvetica Neue"/>
              <a:ea typeface="Times New Roman" panose="02020603050405020304" pitchFamily="18" charset="0"/>
            </a:endParaRPr>
          </a:p>
          <a:p>
            <a:endParaRPr lang="en-IE" sz="2400" dirty="0">
              <a:latin typeface="Helvetica Neue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23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5840" y="54868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927434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9836" y="188640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4400" dirty="0"/>
              <a:t>Format</a:t>
            </a:r>
            <a:br>
              <a:rPr lang="en-IE" sz="900" dirty="0"/>
            </a:br>
            <a:endParaRPr lang="en-IE" sz="900" dirty="0"/>
          </a:p>
        </p:txBody>
      </p:sp>
      <p:sp>
        <p:nvSpPr>
          <p:cNvPr id="4" name="Rectangle 3"/>
          <p:cNvSpPr/>
          <p:nvPr/>
        </p:nvSpPr>
        <p:spPr>
          <a:xfrm>
            <a:off x="1235460" y="1295574"/>
            <a:ext cx="91810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/>
              <a:t>Group presentations: </a:t>
            </a:r>
            <a:r>
              <a:rPr lang="en-IE" sz="2400" dirty="0"/>
              <a:t>Pairs/ group of 3 allocated by lots.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/>
              <a:t>When: 	</a:t>
            </a:r>
            <a:r>
              <a:rPr lang="en-IE" sz="2400" dirty="0"/>
              <a:t>Thursday, 18</a:t>
            </a:r>
            <a:r>
              <a:rPr lang="en-IE" sz="2400" baseline="30000" dirty="0"/>
              <a:t> </a:t>
            </a:r>
            <a:r>
              <a:rPr lang="en-IE" sz="2400" dirty="0"/>
              <a:t>SEP 2025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/>
              <a:t>Duration: 	</a:t>
            </a:r>
            <a:r>
              <a:rPr lang="en-IE" sz="2400" dirty="0"/>
              <a:t>20/30 min + Q &amp; A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/>
              <a:t>Marks: 	</a:t>
            </a:r>
            <a:r>
              <a:rPr lang="en-IE" sz="2400" dirty="0"/>
              <a:t>180</a:t>
            </a:r>
          </a:p>
          <a:p>
            <a:endParaRPr lang="en-I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b="1" dirty="0"/>
              <a:t>Refs</a:t>
            </a:r>
            <a:r>
              <a:rPr lang="en-IE" sz="2400" dirty="0"/>
              <a:t>: 	TS 16/2022, p.18 </a:t>
            </a:r>
          </a:p>
          <a:p>
            <a:r>
              <a:rPr lang="en-IE" sz="2400" dirty="0"/>
              <a:t>		CLEM Presentations Advance Sheet  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919214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672" y="332656"/>
            <a:ext cx="5499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000" dirty="0"/>
              <a:t>Points for Consideration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383" y="1484784"/>
            <a:ext cx="9757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Rehearse – </a:t>
            </a:r>
            <a:r>
              <a:rPr lang="en-IE" sz="2000" dirty="0"/>
              <a:t>DH and SRs available evenings and programmed SRT.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Define the question!</a:t>
            </a:r>
          </a:p>
          <a:p>
            <a:endParaRPr lang="en-I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Answer the Question! </a:t>
            </a:r>
          </a:p>
          <a:p>
            <a:endParaRPr lang="en-I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Agree/Disagree – </a:t>
            </a:r>
            <a:r>
              <a:rPr lang="en-IE" sz="2000" dirty="0"/>
              <a:t>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Demonstrate research, knowledge of theory &amp; </a:t>
            </a:r>
            <a:r>
              <a:rPr lang="en-IE" sz="2000" b="1" u="sng" dirty="0"/>
              <a:t>analysis</a:t>
            </a:r>
            <a:r>
              <a:rPr lang="en-IE" sz="2000" b="1" dirty="0"/>
              <a:t> (Critical thinking is key)</a:t>
            </a:r>
          </a:p>
          <a:p>
            <a:endParaRPr lang="en-I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/>
              <a:t>Citations &amp; References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744438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672" y="332656"/>
            <a:ext cx="5499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000" dirty="0"/>
              <a:t>Points for Consideration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3922" y="1302221"/>
            <a:ext cx="97570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b="1" dirty="0"/>
              <a:t>Draw on</a:t>
            </a:r>
            <a:r>
              <a:rPr lang="en-IE" sz="2200" dirty="0"/>
              <a:t>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E" sz="2200" dirty="0"/>
              <a:t>Guest speakers Knowledge &amp; Expertise – Dr D. Vincent,  Cranfield University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E" sz="2200" dirty="0"/>
              <a:t>Own military experience – but be aware of observer bias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E" sz="2200" dirty="0"/>
              <a:t>Consider using </a:t>
            </a:r>
            <a:r>
              <a:rPr lang="en-IE" sz="2200" b="1" u="sng" dirty="0"/>
              <a:t>appropriate/relevant</a:t>
            </a:r>
            <a:r>
              <a:rPr lang="en-IE" sz="2200" dirty="0"/>
              <a:t> case studies</a:t>
            </a:r>
          </a:p>
          <a:p>
            <a:pPr marL="228600" lvl="1"/>
            <a:endParaRPr lang="en-IE" sz="2200" dirty="0"/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en-IE" sz="2200" b="1" dirty="0"/>
              <a:t>Be aware of</a:t>
            </a:r>
            <a:r>
              <a:rPr lang="en-IE" sz="2200" dirty="0"/>
              <a:t>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E" sz="2200" dirty="0"/>
              <a:t>Referencing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E" sz="2200" dirty="0"/>
              <a:t>Plagiarism (AI)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18583700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D6D8F7-7517-25ED-4C1F-C46F44428AD4}"/>
              </a:ext>
            </a:extLst>
          </p:cNvPr>
          <p:cNvSpPr/>
          <p:nvPr/>
        </p:nvSpPr>
        <p:spPr>
          <a:xfrm>
            <a:off x="3251684" y="284413"/>
            <a:ext cx="5499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000" dirty="0"/>
              <a:t>Points for Consideration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6421" y="1130631"/>
            <a:ext cx="11593288" cy="3528455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E" sz="2400" b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Structure makes it easier for the audience to follow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E" sz="24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Consider as a starting point</a:t>
            </a: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;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Problem Statement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BLUF/Executive Summary/Summary of findings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Framework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Content &amp; Analysis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Conclusion (Restated BLUF) </a:t>
            </a:r>
          </a:p>
          <a:p>
            <a:pPr marL="1270000" lvl="2" indent="0">
              <a:spcBef>
                <a:spcPct val="0"/>
              </a:spcBef>
              <a:spcAft>
                <a:spcPct val="0"/>
              </a:spcAft>
              <a:buNone/>
            </a:pPr>
            <a:endParaRPr lang="en-IE" sz="2000" dirty="0">
              <a:solidFill>
                <a:schemeClr val="tx1"/>
              </a:solidFill>
              <a:latin typeface="+mn-lt"/>
              <a:ea typeface="PingFang SC Light"/>
              <a:cs typeface="PingFang SC Light"/>
              <a:sym typeface="Helvetica Ligh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E" sz="24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Tell them what you are going to tell them, tell them, tell them what you told them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E" sz="24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Consider BLUF as an anchor especially during transitions.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IE" sz="24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NB – This is not a checklist!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IE" sz="2200" b="1" dirty="0">
              <a:solidFill>
                <a:schemeClr val="tx1"/>
              </a:solidFill>
              <a:latin typeface="+mn-lt"/>
              <a:ea typeface="PingFang SC Light"/>
              <a:cs typeface="PingFang SC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17409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052245-A874-3D0A-1B45-9FAD011B1B80}"/>
              </a:ext>
            </a:extLst>
          </p:cNvPr>
          <p:cNvSpPr txBox="1"/>
          <p:nvPr/>
        </p:nvSpPr>
        <p:spPr>
          <a:xfrm>
            <a:off x="1393373" y="1381461"/>
            <a:ext cx="887185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Academic Rigor </a:t>
            </a:r>
            <a:endParaRPr lang="en-IE" sz="2400" b="1" dirty="0">
              <a:ea typeface="PingFang SC Light"/>
              <a:cs typeface="PingFang SC Light"/>
              <a:sym typeface="Helvetica Light"/>
            </a:endParaRP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Sources – bibliography </a:t>
            </a:r>
            <a:r>
              <a:rPr lang="en-IE" sz="2200" b="1" u="sng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Legible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Correct tone </a:t>
            </a:r>
          </a:p>
          <a:p>
            <a:pPr lvl="1">
              <a:spcBef>
                <a:spcPct val="0"/>
              </a:spcBef>
              <a:spcAft>
                <a:spcPct val="0"/>
              </a:spcAft>
            </a:pPr>
            <a:endParaRPr lang="en-IE" sz="2200" dirty="0">
              <a:solidFill>
                <a:schemeClr val="tx1"/>
              </a:solidFill>
              <a:latin typeface="+mn-lt"/>
              <a:ea typeface="PingFang SC Light"/>
              <a:cs typeface="PingFang SC Light"/>
              <a:sym typeface="Helvetica Ligh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Don’t force IPD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IE" sz="2200" b="1" dirty="0">
              <a:solidFill>
                <a:schemeClr val="tx1"/>
              </a:solidFill>
              <a:latin typeface="+mn-lt"/>
              <a:ea typeface="PingFang SC Light"/>
              <a:cs typeface="PingFang SC Light"/>
              <a:sym typeface="Helvetica Ligh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Consider the rubric - Content, Analysis and </a:t>
            </a:r>
            <a:r>
              <a:rPr lang="en-IE" sz="2400" b="1" dirty="0">
                <a:ea typeface="PingFang SC Light"/>
                <a:cs typeface="PingFang SC Light"/>
                <a:sym typeface="Helvetica Light"/>
              </a:rPr>
              <a:t>S</a:t>
            </a:r>
            <a:r>
              <a:rPr lang="en-IE" sz="2400" b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tyle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22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Presenting </a:t>
            </a:r>
            <a:r>
              <a:rPr lang="en-IE" sz="2200" b="1" u="sng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What?</a:t>
            </a:r>
            <a:r>
              <a:rPr lang="en-IE" sz="22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 </a:t>
            </a:r>
            <a:r>
              <a:rPr lang="en-IE" sz="2200" i="1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well</a:t>
            </a:r>
            <a:r>
              <a:rPr lang="en-IE" sz="2200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 to sell </a:t>
            </a:r>
            <a:r>
              <a:rPr lang="en-IE" sz="2200" b="1" u="sng" dirty="0">
                <a:solidFill>
                  <a:schemeClr val="tx1"/>
                </a:solidFill>
                <a:latin typeface="+mn-lt"/>
                <a:ea typeface="PingFang SC Light"/>
                <a:cs typeface="PingFang SC Light"/>
                <a:sym typeface="Helvetica Light"/>
              </a:rPr>
              <a:t>So What?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DD01B-155C-F429-6618-39D8E334AD5B}"/>
              </a:ext>
            </a:extLst>
          </p:cNvPr>
          <p:cNvSpPr/>
          <p:nvPr/>
        </p:nvSpPr>
        <p:spPr>
          <a:xfrm>
            <a:off x="3251684" y="284413"/>
            <a:ext cx="5499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000" dirty="0"/>
              <a:t>Points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4605741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5A8F5-6C1A-DC71-F6E3-F57965E4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47126"/>
            <a:ext cx="11950700" cy="6363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247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6978" y="332656"/>
            <a:ext cx="65964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/>
              <a:t>Submission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0448" y="1376389"/>
            <a:ext cx="45545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200" b="1" dirty="0"/>
              <a:t>Before Presentations commence:</a:t>
            </a:r>
          </a:p>
          <a:p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3 x PPS/Handout printout, stapled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3 slides to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Front and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Black and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This is </a:t>
            </a:r>
            <a:r>
              <a:rPr lang="en-IE" sz="2200" u="sng" dirty="0"/>
              <a:t>NOT</a:t>
            </a:r>
            <a:r>
              <a:rPr lang="en-IE" sz="2200" dirty="0"/>
              <a:t> marked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0504" y="1376389"/>
            <a:ext cx="45545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200" b="1" dirty="0"/>
              <a:t>After Presentations :</a:t>
            </a:r>
          </a:p>
          <a:p>
            <a:endParaRPr lang="en-I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Digital version of PPT/Handout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References clearly legible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This is </a:t>
            </a:r>
            <a:r>
              <a:rPr lang="en-IE" sz="2200" u="sng" dirty="0"/>
              <a:t>NOT</a:t>
            </a:r>
            <a:r>
              <a:rPr lang="en-IE" sz="2200" dirty="0"/>
              <a:t> marked</a:t>
            </a:r>
          </a:p>
        </p:txBody>
      </p:sp>
    </p:spTree>
    <p:extLst>
      <p:ext uri="{BB962C8B-B14F-4D97-AF65-F5344CB8AC3E}">
        <p14:creationId xmlns:p14="http://schemas.microsoft.com/office/powerpoint/2010/main" val="38233952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1824" y="404664"/>
            <a:ext cx="2569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/>
              <a:t>Feedback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432" y="1142187"/>
            <a:ext cx="103331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Individual written feedback will be given when results are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Assessment will focus on the following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  <a:p>
            <a:pPr marL="514350" lvl="1" indent="-285750">
              <a:buFontTx/>
              <a:buChar char="-"/>
            </a:pPr>
            <a:r>
              <a:rPr lang="en-IE" sz="2000" b="1" dirty="0"/>
              <a:t>Style: </a:t>
            </a:r>
            <a:r>
              <a:rPr lang="en-IE" sz="2000" dirty="0"/>
              <a:t>Eye contact, posture, ability of oral skills and coordination of the work in your team.</a:t>
            </a:r>
          </a:p>
          <a:p>
            <a:pPr marL="514350" lvl="1" indent="-285750">
              <a:buFontTx/>
              <a:buChar char="-"/>
            </a:pPr>
            <a:r>
              <a:rPr lang="en-IE" sz="2000" b="1" dirty="0"/>
              <a:t>Content: </a:t>
            </a:r>
            <a:r>
              <a:rPr lang="en-IE" sz="2000" dirty="0"/>
              <a:t>Sequencing of material, overall framework used, introduction, use of relevant theory.</a:t>
            </a:r>
          </a:p>
          <a:p>
            <a:pPr marL="514350" lvl="1" indent="-285750">
              <a:buFontTx/>
              <a:buChar char="-"/>
            </a:pPr>
            <a:r>
              <a:rPr lang="en-IE" sz="2000" b="1" dirty="0"/>
              <a:t>Quality of analysis: </a:t>
            </a:r>
            <a:r>
              <a:rPr lang="en-IE" sz="2000" dirty="0"/>
              <a:t>linkages</a:t>
            </a:r>
            <a:r>
              <a:rPr lang="en-IE" sz="2000" b="1" dirty="0"/>
              <a:t> </a:t>
            </a:r>
            <a:r>
              <a:rPr lang="en-IE" sz="2000" dirty="0"/>
              <a:t>to theory, literature, empirical and quantitative evidence, personal experience (where relevant).</a:t>
            </a:r>
          </a:p>
          <a:p>
            <a:pPr marL="514350" lvl="1" indent="-285750">
              <a:buFontTx/>
              <a:buChar char="-"/>
            </a:pPr>
            <a:r>
              <a:rPr lang="en-IE" sz="2000" b="1" dirty="0"/>
              <a:t>Individual Content &amp; Analysis:</a:t>
            </a:r>
            <a:r>
              <a:rPr lang="en-IE" sz="2000" dirty="0"/>
              <a:t> To include responses to Q&amp;A </a:t>
            </a:r>
          </a:p>
          <a:p>
            <a:pPr marL="514350" lvl="1" indent="-285750">
              <a:buFontTx/>
              <a:buChar char="-"/>
            </a:pPr>
            <a:r>
              <a:rPr lang="en-IE" sz="2000" b="1" dirty="0"/>
              <a:t>Time Management: </a:t>
            </a:r>
            <a:r>
              <a:rPr lang="en-IE" sz="2000" dirty="0"/>
              <a:t>Time penalties will be incurred for not finishing within the allocated time window (1 minute either side of the 20/30min mark).</a:t>
            </a:r>
          </a:p>
          <a:p>
            <a:pPr marL="514350" lvl="1" indent="-285750">
              <a:buFontTx/>
              <a:buChar char="-"/>
            </a:pPr>
            <a:endParaRPr lang="en-IE" sz="2000" dirty="0"/>
          </a:p>
          <a:p>
            <a:pPr marL="514350" lvl="1" indent="-285750">
              <a:buFont typeface="Courier New" panose="02070309020205020404" pitchFamily="49" charset="0"/>
              <a:buChar char="o"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9022126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29E52BBE4437429FBD5497C2BD9FE2" ma:contentTypeVersion="11" ma:contentTypeDescription="Create a new document." ma:contentTypeScope="" ma:versionID="c6d8b4adacd43cc83d7047bcb2dbe4ba">
  <xsd:schema xmlns:xsd="http://www.w3.org/2001/XMLSchema" xmlns:xs="http://www.w3.org/2001/XMLSchema" xmlns:p="http://schemas.microsoft.com/office/2006/metadata/properties" xmlns:ns3="1dd6a89d-510a-46cf-a5a2-67c531634adb" targetNamespace="http://schemas.microsoft.com/office/2006/metadata/properties" ma:root="true" ma:fieldsID="0615b1ae7e5e0b981a2e4e4d453c36f1" ns3:_="">
    <xsd:import namespace="1dd6a89d-510a-46cf-a5a2-67c531634ad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BillingMetadata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6a89d-510a-46cf-a5a2-67c531634ad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17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0B9B3F-12C2-4F37-A868-50FAD7E106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21467-DC10-43D1-A66D-FA90D2C26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6a89d-510a-46cf-a5a2-67c531634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2CF1E9-A014-4666-8374-34361560A450}">
  <ds:schemaRefs>
    <ds:schemaRef ds:uri="http://schemas.microsoft.com/office/2006/metadata/properties"/>
    <ds:schemaRef ds:uri="1dd6a89d-510a-46cf-a5a2-67c531634adb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433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Helvetica Neue</vt:lpstr>
      <vt:lpstr>PingFang SC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OHara</dc:creator>
  <cp:lastModifiedBy>James OHara</cp:lastModifiedBy>
  <cp:revision>5</cp:revision>
  <dcterms:created xsi:type="dcterms:W3CDTF">2025-08-22T11:58:56Z</dcterms:created>
  <dcterms:modified xsi:type="dcterms:W3CDTF">2025-09-08T18:57:17Z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0x010100EC29E52BBE4437429FBD5497C2BD9FE2</vt:lpwstr>
  </property>
</Properties>
</file>