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60" r:id="rId5"/>
    <p:sldId id="266" r:id="rId6"/>
    <p:sldId id="267" r:id="rId7"/>
    <p:sldId id="269" r:id="rId8"/>
    <p:sldId id="274" r:id="rId9"/>
    <p:sldId id="265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9354D7-DA96-2D01-90C0-BA2AC35763E5}" v="160" dt="2025-10-03T13:45:12.313"/>
    <p1510:client id="{89D63C38-30CD-12E4-1364-77D8ECF9A015}" v="1104" dt="2025-10-02T10:54:09.087"/>
    <p1510:client id="{B682EFC3-7AA3-37C3-E348-E78F8C0FDE6F}" v="7" dt="2025-10-01T17:36:31.529"/>
    <p1510:client id="{C3247188-56C1-9A90-FAA0-256C196DEF07}" v="116" dt="2025-10-03T14:01:31.854"/>
    <p1510:client id="{DB51C8E4-72C5-199B-C698-1B374853E6C0}" v="78" dt="2025-10-02T18:53:57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BF20-963A-9B6F-D862-6052165C2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D73E5-4512-163B-08FD-CC218478B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12B3A-0227-7981-BD13-E8369FBE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EBC2-4A3A-401B-AD01-F985D672D69A}" type="datetimeFigureOut">
              <a:rPr lang="en-GB" smtClean="0"/>
              <a:t>09/10/2025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3BD06-CED9-7590-FA3F-DB1EB6F1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1CF30-4126-B402-42F8-1091935C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FFA8-D4FA-4E6A-82CE-BC60A6B8B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340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C5F1-6341-0914-207B-3B88832A9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38DC7-D49B-3CBB-2804-350A2B8B9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CFC55-6055-00F1-0E91-D48F0A17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EBC2-4A3A-401B-AD01-F985D672D69A}" type="datetimeFigureOut">
              <a:rPr lang="en-GB" smtClean="0"/>
              <a:t>09/10/2025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E0E63-71BC-1E15-37AF-04340BAD5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11366-C4DD-C114-F39C-1D94C4C9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FFA8-D4FA-4E6A-82CE-BC60A6B8B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20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3156EE-0F7E-1478-72C1-98AC224A0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16C28-49F2-1202-D2CE-6E4E9C9CC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3DBA-CAF0-A609-3D98-8448B1FB9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EBC2-4A3A-401B-AD01-F985D672D69A}" type="datetimeFigureOut">
              <a:rPr lang="en-GB" smtClean="0"/>
              <a:t>09/10/2025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5B7E4-D86E-1BAF-1549-E998E518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916A7-A92E-83D1-8639-0D44E3733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FFA8-D4FA-4E6A-82CE-BC60A6B8B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05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5617C-31B7-F69E-A190-6119CD74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8C49E-E8D6-54F4-6F21-4E11A474C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D2D5D-EC4F-1A65-DB1D-66C3423F7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EBC2-4A3A-401B-AD01-F985D672D69A}" type="datetimeFigureOut">
              <a:rPr lang="en-GB" smtClean="0"/>
              <a:t>09/10/2025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338FF-A504-0D49-7CCC-AB985DF1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CBB6E-EEB6-C3AD-02A3-42C5DFD4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FFA8-D4FA-4E6A-82CE-BC60A6B8B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80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D67D9-62AA-FCA0-565A-E8D84A74A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06C2E-B404-0E94-EF90-A8C8FF219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C870C-CD5C-99DC-BCE7-E8BDE316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EBC2-4A3A-401B-AD01-F985D672D69A}" type="datetimeFigureOut">
              <a:rPr lang="en-GB" smtClean="0"/>
              <a:t>09/10/2025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730EB-4498-06BA-9F0C-431CC2C6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D073A-C239-AF78-A48F-C5EF5CDA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FFA8-D4FA-4E6A-82CE-BC60A6B8B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47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6343-B1E0-8CDB-7600-63CE596D7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FDFEB-11D9-9F60-95C4-848F6D70E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6A552-17AB-7688-145F-A3B8D0F8C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7839C-B4AF-1BD6-F3B3-1F3D5AD4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EBC2-4A3A-401B-AD01-F985D672D69A}" type="datetimeFigureOut">
              <a:rPr lang="en-GB" smtClean="0"/>
              <a:t>09/10/2025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CF237-3629-D8BC-332F-44152A0A6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CED0D-E236-180C-6391-E18D4B15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FFA8-D4FA-4E6A-82CE-BC60A6B8B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A2D7-5A25-D1FB-4533-B4A7870F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C31AA-B8BE-ABF5-42FE-DFB540462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75A14-775C-2EFC-2EB6-434BBFED8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DAD7E-E4A5-61C0-8C6C-D834E5C4B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2E9854-423B-1941-2032-E3856C54E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CBF208-60A5-2DA2-8F44-A68E1CCDD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EBC2-4A3A-401B-AD01-F985D672D69A}" type="datetimeFigureOut">
              <a:rPr lang="en-GB" smtClean="0"/>
              <a:t>09/10/2025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6C02B-9CDB-F9E4-7491-602D8D885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4EE94C-EE5D-2C2E-6B67-63E52D557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FFA8-D4FA-4E6A-82CE-BC60A6B8B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12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23F55-C788-431C-AD0D-A0FCB8E53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27BE60-6B2C-EF69-2B38-B7A90349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EBC2-4A3A-401B-AD01-F985D672D69A}" type="datetimeFigureOut">
              <a:rPr lang="en-GB" smtClean="0"/>
              <a:t>09/10/2025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B6AF7-5240-2DEC-28E3-2017F1FF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D169A-7D28-E0E9-3682-3A3E3CAA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FFA8-D4FA-4E6A-82CE-BC60A6B8B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69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204615-BCE4-386C-9449-BA4A16D40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EBC2-4A3A-401B-AD01-F985D672D69A}" type="datetimeFigureOut">
              <a:rPr lang="en-GB" smtClean="0"/>
              <a:t>09/10/2025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30E44-BCCB-A75A-F013-0B24595D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1A2CB-D6F2-979A-D78E-C69B6D26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FFA8-D4FA-4E6A-82CE-BC60A6B8B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51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7A1A0-8409-496F-6DB4-F8FD1F11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3151D-E089-01A8-625F-2272EA255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BB287-75EE-DB88-420B-11D10CA1E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32EE5-3E71-CE9D-3CBF-EF439814F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EBC2-4A3A-401B-AD01-F985D672D69A}" type="datetimeFigureOut">
              <a:rPr lang="en-GB" smtClean="0"/>
              <a:t>09/10/2025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B9FE9-B32E-6390-77F8-421F52D44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FAF3A-698A-4384-44E1-7CF8A13C6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FFA8-D4FA-4E6A-82CE-BC60A6B8B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264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44FD-EF0B-E506-3C25-4204CEF5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A31B7D-30E9-9466-CF7D-33AE4C573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EDE72-D229-A2AA-0487-4DA1DDBBC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054BB-24C6-1747-2AAD-068ED281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EEBC2-4A3A-401B-AD01-F985D672D69A}" type="datetimeFigureOut">
              <a:rPr lang="en-GB" smtClean="0"/>
              <a:t>09/10/2025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1E021-AC09-C537-39CD-B63AF56E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249ED-7476-CB5D-6AF0-396DA735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3FFA8-D4FA-4E6A-82CE-BC60A6B8B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73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F79EBA-A871-3829-7272-5FC6A54CC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23538-A597-5A80-B4BF-47EE3A799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35482-BCD2-578B-304F-863D741D9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6EEBC2-4A3A-401B-AD01-F985D672D69A}" type="datetimeFigureOut">
              <a:rPr lang="en-GB" smtClean="0"/>
              <a:t>09/10/2025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7EABD-3DDC-6CEF-43E3-E5C596C1A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41671-DD66-1303-F257-FC34DF97F3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A3FFA8-D4FA-4E6A-82CE-BC60A6B8B6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808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gov.ie/static/documents/national-risk-assessment-2024-overview-of-strategic-risks.pdf" TargetMode="External"/><Relationship Id="rId2" Type="http://schemas.openxmlformats.org/officeDocument/2006/relationships/hyperlink" Target="https://assets.gov.ie/static/documents/department-of-defence-and-defence-forces-strategy-statement-2023-2026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ing.com/images/search?view=detailV2&amp;ccid=marBLnXT&amp;id=37D217FA80306623EB97EF31B65FF1932C25536F&amp;thid=OIP.marBLnXT1y2Kxh2hdDTLqwHaFj&amp;mediaurl=https%3A%2F%2Fslideplayer.com%2Fslide%2F13754699%2F85%2Fimages%2F9%2FVon%2BClausewitz&#8217;s%2BTrinity.jpg&amp;cdnurl=https%3A%2F%2Fth.bing.com%2Fth%2Fid%2FR.99aac12e75d3d72d8ac61da17434cbab%3Frik%3Db1MlLJPxX7Yx7w%26pid%3DImgRaw%26r%3D0&amp;exph=768&amp;expw=1024&amp;q=Clausewitz+Trinity+of+War&amp;form=IRPRST&amp;ck=414176EB5743D89215738A200A90D954&amp;selectedindex=0&amp;itb=0&amp;cw=1145&amp;ch=535&amp;ajaxhist=0&amp;ajaxserp=0&amp;vt=0&amp;sim=11" TargetMode="External"/><Relationship Id="rId4" Type="http://schemas.openxmlformats.org/officeDocument/2006/relationships/hyperlink" Target="https://i.ytimg.com/vi/iVFonewq9e4/maxresdefault.jp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70EE4-AA8B-16B6-F2E6-D944BCE59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186" y="646011"/>
            <a:ext cx="11611627" cy="1539464"/>
          </a:xfrm>
        </p:spPr>
        <p:txBody>
          <a:bodyPr>
            <a:normAutofit/>
          </a:bodyPr>
          <a:lstStyle/>
          <a:p>
            <a:r>
              <a:rPr lang="en-GB" sz="4800" b="1"/>
              <a:t>Integrating the Military Instrument to enhance social resilience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4D08B-0D46-AAA5-19E4-8E74E8B7D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984" y="2017386"/>
            <a:ext cx="11073008" cy="432078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/>
          </a:p>
          <a:p>
            <a:endParaRPr lang="en-GB"/>
          </a:p>
          <a:p>
            <a:r>
              <a:rPr lang="en-GB" sz="2800"/>
              <a:t>Assess the utility and limitations of the military as an instrument of national power in addressing non-traditional national security threats in concert with other instruments available to states.</a:t>
            </a:r>
          </a:p>
          <a:p>
            <a:endParaRPr lang="en-GB"/>
          </a:p>
          <a:p>
            <a:r>
              <a:rPr lang="en-GB" sz="2000" err="1"/>
              <a:t>Comdt</a:t>
            </a:r>
            <a:r>
              <a:rPr lang="en-GB" sz="2000"/>
              <a:t> Adam Beatty, </a:t>
            </a:r>
            <a:r>
              <a:rPr lang="en-GB" sz="2000" err="1"/>
              <a:t>Comdt</a:t>
            </a:r>
            <a:r>
              <a:rPr lang="en-GB" sz="2000"/>
              <a:t> Sinead Doyle, Maj Romin </a:t>
            </a:r>
            <a:r>
              <a:rPr lang="en-GB" sz="2000" err="1"/>
              <a:t>Poussonn</a:t>
            </a:r>
            <a:endParaRPr lang="en-GB" sz="2000"/>
          </a:p>
          <a:p>
            <a:endParaRPr lang="en-GB" sz="2000"/>
          </a:p>
          <a:p>
            <a:r>
              <a:rPr lang="en-GB" sz="2000"/>
              <a:t>23 October 2025 </a:t>
            </a:r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401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ECA4B-3141-EB6F-D2CC-8ED20E7D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552"/>
            <a:ext cx="10515600" cy="749691"/>
          </a:xfrm>
        </p:spPr>
        <p:txBody>
          <a:bodyPr/>
          <a:lstStyle/>
          <a:p>
            <a:pPr algn="ctr"/>
            <a:r>
              <a:rPr lang="en-GB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D3CD4-B7F7-2F1F-D37B-4F6569192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42" y="839243"/>
            <a:ext cx="11950873" cy="58120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200"/>
              <a:t>Department of Defence and Defence Forces (2025). </a:t>
            </a:r>
            <a:r>
              <a:rPr lang="en-GB" sz="1200" i="1"/>
              <a:t>Department of Defence and Defence Forces Strategy Statement 2025-2028</a:t>
            </a:r>
            <a:r>
              <a:rPr lang="en-GB" sz="1200"/>
              <a:t>. Ireland.  Available at: </a:t>
            </a:r>
            <a:r>
              <a:rPr lang="en-GB" sz="1200" u="sng">
                <a:hlinkClick r:id="rId2"/>
              </a:rPr>
              <a:t>https://assets.gov.ie/static/documents/department-of-defence-and-defence-forces-strategy-statement-2023-2026.pdf</a:t>
            </a:r>
            <a:r>
              <a:rPr lang="en-GB" sz="1200"/>
              <a:t> </a:t>
            </a:r>
          </a:p>
          <a:p>
            <a:r>
              <a:rPr lang="en-GB" sz="1400">
                <a:latin typeface="Aptos"/>
                <a:cs typeface="Times New Roman"/>
              </a:rPr>
              <a:t>Finnegan, R. (2025) Constructivism and Securitization, Lecture notes distributed in </a:t>
            </a:r>
            <a:r>
              <a:rPr lang="en-GB" sz="1400" i="1">
                <a:latin typeface="Aptos"/>
                <a:cs typeface="Times New Roman"/>
              </a:rPr>
              <a:t>HY672M: Defence and Strategic Studies.</a:t>
            </a:r>
            <a:r>
              <a:rPr lang="en-GB" sz="1400">
                <a:latin typeface="Aptos"/>
                <a:cs typeface="Times New Roman"/>
              </a:rPr>
              <a:t> 24 Sept 2025, Maynooth University.  </a:t>
            </a:r>
            <a:endParaRPr lang="en-GB" sz="1200">
              <a:latin typeface="Times New Roman"/>
              <a:cs typeface="Times New Roman"/>
            </a:endParaRPr>
          </a:p>
          <a:p>
            <a:r>
              <a:rPr lang="en-GB" sz="1200">
                <a:latin typeface="Times New Roman"/>
                <a:cs typeface="Times New Roman"/>
              </a:rPr>
              <a:t>Government of Ireland (2024). National Risk Assessment 2024. Ireland.  Available at: </a:t>
            </a:r>
            <a:r>
              <a:rPr lang="en-GB" sz="1200" u="sng">
                <a:latin typeface="Times New Roman"/>
                <a:cs typeface="Times New Roman"/>
                <a:hlinkClick r:id="rId3"/>
              </a:rPr>
              <a:t>https://assets.gov.ie/static/documents/national-risk-assessment-2024-overview-of-strategic-risks.pdf</a:t>
            </a:r>
            <a:endParaRPr lang="en-GB" sz="1200"/>
          </a:p>
          <a:p>
            <a:r>
              <a:rPr lang="en-GB" sz="1400"/>
              <a:t>Irish Defence Forces (2023) </a:t>
            </a:r>
            <a:r>
              <a:rPr lang="en-GB" sz="1400" i="1"/>
              <a:t>DF Leadership Doctrine. </a:t>
            </a:r>
            <a:r>
              <a:rPr lang="en-GB" sz="1400"/>
              <a:t>Chief of Staffs branch: Defence Forces Printing Press.  </a:t>
            </a:r>
            <a:endParaRPr lang="en-GB"/>
          </a:p>
          <a:p>
            <a:r>
              <a:rPr lang="en-GB" sz="1400"/>
              <a:t>Khattak, M. (2025) </a:t>
            </a:r>
            <a:r>
              <a:rPr lang="en-GB" sz="1400" i="1"/>
              <a:t>The concept of security in the 21st century: Traditional and non traditional approaches to security. </a:t>
            </a:r>
            <a:r>
              <a:rPr lang="en-GB" sz="1400"/>
              <a:t>[online image]. Available at: </a:t>
            </a:r>
            <a:r>
              <a:rPr lang="en-GB" sz="1400">
                <a:hlinkClick r:id="rId4"/>
              </a:rPr>
              <a:t>htt</a:t>
            </a:r>
            <a:r>
              <a:rPr lang="en-GB" sz="1400">
                <a:ea typeface="+mn-lt"/>
                <a:cs typeface="+mn-lt"/>
                <a:hlinkClick r:id="rId4"/>
              </a:rPr>
              <a:t>ps://i.ytimg.com/vi/iVFonewq9e4/maxresdefault.jpg</a:t>
            </a:r>
            <a:r>
              <a:rPr lang="en-GB" sz="1400">
                <a:ea typeface="+mn-lt"/>
                <a:cs typeface="+mn-lt"/>
              </a:rPr>
              <a:t> (Accessed 29 Sept 25)</a:t>
            </a:r>
            <a:endParaRPr lang="en-GB" sz="1400"/>
          </a:p>
          <a:p>
            <a:r>
              <a:rPr lang="en-GB" sz="1400">
                <a:latin typeface="Aptos"/>
                <a:ea typeface="+mn-lt"/>
                <a:cs typeface="Times New Roman"/>
              </a:rPr>
              <a:t>Maxwell, J. (2025) Power, Security and the Use of Force, Lecture notes distributed in </a:t>
            </a:r>
            <a:r>
              <a:rPr lang="en-GB" sz="1400" i="1">
                <a:latin typeface="Aptos"/>
                <a:ea typeface="+mn-lt"/>
                <a:cs typeface="Times New Roman"/>
              </a:rPr>
              <a:t>HY672M: Defence and Strategic Studies.</a:t>
            </a:r>
            <a:r>
              <a:rPr lang="en-GB" sz="1400">
                <a:latin typeface="Aptos"/>
                <a:ea typeface="+mn-lt"/>
                <a:cs typeface="Times New Roman"/>
              </a:rPr>
              <a:t> 01 Oct 2025, Maynooth University.  </a:t>
            </a:r>
            <a:endParaRPr lang="en-GB" sz="1400">
              <a:latin typeface="Times New Roman"/>
              <a:ea typeface="+mn-lt"/>
              <a:cs typeface="Times New Roman"/>
            </a:endParaRPr>
          </a:p>
          <a:p>
            <a:r>
              <a:rPr lang="en-GB" sz="1400">
                <a:latin typeface="Times New Roman"/>
                <a:ea typeface="+mn-lt"/>
                <a:cs typeface="Times New Roman"/>
              </a:rPr>
              <a:t>Mullins, L. J. (2005). </a:t>
            </a:r>
            <a:r>
              <a:rPr lang="en-GB" sz="1400" i="1">
                <a:latin typeface="Times New Roman"/>
                <a:ea typeface="+mn-lt"/>
                <a:cs typeface="Times New Roman"/>
              </a:rPr>
              <a:t>Management and organisational behaviour</a:t>
            </a:r>
            <a:r>
              <a:rPr lang="en-GB" sz="1400">
                <a:latin typeface="Times New Roman"/>
                <a:ea typeface="+mn-lt"/>
                <a:cs typeface="Times New Roman"/>
              </a:rPr>
              <a:t> (7</a:t>
            </a:r>
            <a:r>
              <a:rPr lang="en-GB" sz="1400" baseline="30000">
                <a:latin typeface="Times New Roman"/>
                <a:ea typeface="+mn-lt"/>
                <a:cs typeface="Times New Roman"/>
              </a:rPr>
              <a:t>th</a:t>
            </a:r>
            <a:r>
              <a:rPr lang="en-GB" sz="1400">
                <a:latin typeface="Times New Roman"/>
                <a:ea typeface="+mn-lt"/>
                <a:cs typeface="Times New Roman"/>
              </a:rPr>
              <a:t> </a:t>
            </a:r>
            <a:r>
              <a:rPr lang="en-GB" sz="1400" err="1">
                <a:latin typeface="Times New Roman"/>
                <a:ea typeface="+mn-lt"/>
                <a:cs typeface="Times New Roman"/>
              </a:rPr>
              <a:t>edn</a:t>
            </a:r>
            <a:r>
              <a:rPr lang="en-GB" sz="1400">
                <a:latin typeface="Times New Roman"/>
                <a:ea typeface="+mn-lt"/>
                <a:cs typeface="Times New Roman"/>
              </a:rPr>
              <a:t>.). Essex. Prentice Hall Financial Times.</a:t>
            </a:r>
            <a:endParaRPr lang="en-US" sz="1400">
              <a:latin typeface="Times New Roman"/>
              <a:ea typeface="+mn-lt"/>
              <a:cs typeface="Times New Roman"/>
            </a:endParaRPr>
          </a:p>
          <a:p>
            <a:r>
              <a:rPr lang="en-GB" sz="1400">
                <a:ea typeface="+mn-lt"/>
                <a:cs typeface="+mn-lt"/>
              </a:rPr>
              <a:t>Rohan, G., Jolene, J. and Salim, MN. (2013) </a:t>
            </a:r>
            <a:r>
              <a:rPr lang="en-GB" sz="1400" i="1">
                <a:ea typeface="+mn-lt"/>
                <a:cs typeface="+mn-lt"/>
              </a:rPr>
              <a:t>Countering Extremism: Building Social Resilience Through Community Engagement. </a:t>
            </a:r>
            <a:r>
              <a:rPr lang="en-GB" sz="1400">
                <a:ea typeface="+mn-lt"/>
                <a:cs typeface="+mn-lt"/>
              </a:rPr>
              <a:t>London: Imperial College Press.</a:t>
            </a:r>
          </a:p>
          <a:p>
            <a:r>
              <a:rPr lang="en-GB" sz="1400" err="1">
                <a:ea typeface="+mn-lt"/>
                <a:cs typeface="+mn-lt"/>
              </a:rPr>
              <a:t>Slideplayer</a:t>
            </a:r>
            <a:r>
              <a:rPr lang="en-GB" sz="1400">
                <a:ea typeface="+mn-lt"/>
                <a:cs typeface="+mn-lt"/>
              </a:rPr>
              <a:t>, (2024). </a:t>
            </a:r>
            <a:r>
              <a:rPr lang="en-GB" sz="1400" i="1">
                <a:ea typeface="+mn-lt"/>
                <a:cs typeface="+mn-lt"/>
              </a:rPr>
              <a:t>Defence Sector Transformation. </a:t>
            </a:r>
            <a:r>
              <a:rPr lang="en-GB" sz="1400">
                <a:ea typeface="+mn-lt"/>
                <a:cs typeface="+mn-lt"/>
              </a:rPr>
              <a:t>[online image]. Available at: </a:t>
            </a:r>
            <a:r>
              <a:rPr lang="en-GB" sz="1400">
                <a:ea typeface="+mn-lt"/>
                <a:cs typeface="+mn-lt"/>
                <a:hlinkClick r:id="rId5"/>
              </a:rPr>
              <a:t>https://www.bing.com/images/search?view=detailV2&amp;ccid=marBLnXT&amp;id=37D217FA80306623EB97EF31B65FF1932C25536F&amp;thid=OIP.marBLnXT1y2Kxh2hdDTLqwHaFj&amp;mediaurl=https%3A%2F%2Fslideplayer.com%2Fslide%2F13754699%2F85%2Fimages%2F9%2FVon%2BClausewitz’s%2BTrinity.jpg&amp;cdnurl=https%3A%2F%2Fth.bing.com%2Fth%2Fid%2FR.99aac12e75d3d72d8ac61da17434cbab%3Frik%3Db1MlLJPxX7Yx7w%26pid%3DImgRaw%26r%3D0&amp;exph=768&amp;expw=1024&amp;q=Clausewitz+Trinity+of+War&amp;form=IRPRST&amp;ck=414176EB5743D89215738A200A90D954&amp;selectedindex=0&amp;itb=0&amp;cw=1145&amp;ch=535&amp;ajaxhist=0&amp;ajaxserp=0&amp;vt=0&amp;sim=11</a:t>
            </a:r>
            <a:r>
              <a:rPr lang="en-GB" sz="1400">
                <a:ea typeface="+mn-lt"/>
                <a:cs typeface="+mn-lt"/>
              </a:rPr>
              <a:t> (Accessed 30 Sept 25)</a:t>
            </a:r>
          </a:p>
          <a:p>
            <a:r>
              <a:rPr lang="en-GB" sz="1400"/>
              <a:t>Vincent, D. (2025) Strategic Context, Lecture notes distributed in </a:t>
            </a:r>
            <a:r>
              <a:rPr lang="en-GB" sz="1400" i="1"/>
              <a:t>HY671M: Command, Leadership and Management. </a:t>
            </a:r>
            <a:r>
              <a:rPr lang="en-GB" sz="1400"/>
              <a:t>09 Sept 2025, Maynooth University.  </a:t>
            </a:r>
          </a:p>
        </p:txBody>
      </p:sp>
    </p:spTree>
    <p:extLst>
      <p:ext uri="{BB962C8B-B14F-4D97-AF65-F5344CB8AC3E}">
        <p14:creationId xmlns:p14="http://schemas.microsoft.com/office/powerpoint/2010/main" val="246392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985D-1100-E4B2-29E9-C8B51199B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707" y="93728"/>
            <a:ext cx="10515600" cy="845398"/>
          </a:xfrm>
        </p:spPr>
        <p:txBody>
          <a:bodyPr/>
          <a:lstStyle/>
          <a:p>
            <a:pPr algn="ctr"/>
            <a:r>
              <a:rPr lang="en-GB" b="1"/>
              <a:t>Presentation Structure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2739E03-CA1E-EA76-38C2-A71E66B8AD6E}"/>
              </a:ext>
            </a:extLst>
          </p:cNvPr>
          <p:cNvSpPr/>
          <p:nvPr/>
        </p:nvSpPr>
        <p:spPr>
          <a:xfrm>
            <a:off x="534997" y="1023805"/>
            <a:ext cx="11433617" cy="8449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5D6C0A-45B9-549E-781B-D7630B8F5EDA}"/>
              </a:ext>
            </a:extLst>
          </p:cNvPr>
          <p:cNvSpPr txBox="1"/>
          <p:nvPr/>
        </p:nvSpPr>
        <p:spPr>
          <a:xfrm>
            <a:off x="1252048" y="1255640"/>
            <a:ext cx="96490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>
                <a:solidFill>
                  <a:schemeClr val="bg1"/>
                </a:solidFill>
              </a:rPr>
              <a:t>BLUF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87C3124-37CD-4351-7FF2-5E745D5392D0}"/>
              </a:ext>
            </a:extLst>
          </p:cNvPr>
          <p:cNvSpPr/>
          <p:nvPr/>
        </p:nvSpPr>
        <p:spPr>
          <a:xfrm>
            <a:off x="645644" y="5622945"/>
            <a:ext cx="11433617" cy="8449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4FCF93-C7DA-774F-DB70-E377DDA5F4E1}"/>
              </a:ext>
            </a:extLst>
          </p:cNvPr>
          <p:cNvSpPr txBox="1"/>
          <p:nvPr/>
        </p:nvSpPr>
        <p:spPr>
          <a:xfrm>
            <a:off x="1362695" y="5854780"/>
            <a:ext cx="96490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0E2F440-258A-7B0C-C36B-31F2CB6CCF12}"/>
              </a:ext>
            </a:extLst>
          </p:cNvPr>
          <p:cNvSpPr/>
          <p:nvPr/>
        </p:nvSpPr>
        <p:spPr>
          <a:xfrm>
            <a:off x="581221" y="2145134"/>
            <a:ext cx="3170627" cy="2946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F4BF78-1561-7FF3-159A-1D39EB876145}"/>
              </a:ext>
            </a:extLst>
          </p:cNvPr>
          <p:cNvSpPr txBox="1"/>
          <p:nvPr/>
        </p:nvSpPr>
        <p:spPr>
          <a:xfrm>
            <a:off x="818482" y="2143578"/>
            <a:ext cx="2684278" cy="32008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u="sng">
                <a:solidFill>
                  <a:schemeClr val="bg1"/>
                </a:solidFill>
              </a:rPr>
              <a:t>Sinéad</a:t>
            </a:r>
          </a:p>
          <a:p>
            <a:pPr algn="ctr"/>
            <a:endParaRPr lang="en-GB" sz="240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GB" sz="2000">
                <a:solidFill>
                  <a:schemeClr val="bg1"/>
                </a:solidFill>
              </a:rPr>
              <a:t>The problem</a:t>
            </a:r>
          </a:p>
          <a:p>
            <a:pPr marL="342900" indent="-342900">
              <a:buFont typeface="Arial"/>
              <a:buChar char="•"/>
            </a:pPr>
            <a:endParaRPr lang="en-GB" sz="200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GB" sz="2000">
                <a:solidFill>
                  <a:schemeClr val="bg1"/>
                </a:solidFill>
              </a:rPr>
              <a:t>Theoretical context</a:t>
            </a:r>
          </a:p>
          <a:p>
            <a:pPr marL="342900" indent="-342900">
              <a:buFont typeface="Arial"/>
              <a:buChar char="•"/>
            </a:pPr>
            <a:endParaRPr lang="en-GB" sz="200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GB" sz="2000">
                <a:solidFill>
                  <a:schemeClr val="bg1"/>
                </a:solidFill>
              </a:rPr>
              <a:t>Context case study</a:t>
            </a:r>
          </a:p>
          <a:p>
            <a:pPr algn="ctr"/>
            <a:endParaRPr lang="en-GB">
              <a:solidFill>
                <a:schemeClr val="bg1"/>
              </a:solidFill>
            </a:endParaRPr>
          </a:p>
          <a:p>
            <a:pPr algn="ctr"/>
            <a:endParaRPr lang="en-GB">
              <a:solidFill>
                <a:schemeClr val="bg1"/>
              </a:solidFill>
            </a:endParaRPr>
          </a:p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BCD9419-9E2F-2276-C4A3-0C766BB22933}"/>
              </a:ext>
            </a:extLst>
          </p:cNvPr>
          <p:cNvSpPr/>
          <p:nvPr/>
        </p:nvSpPr>
        <p:spPr>
          <a:xfrm>
            <a:off x="4391221" y="2145133"/>
            <a:ext cx="3170627" cy="2946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B8094-8943-95BA-E95E-E39FE6A5596B}"/>
              </a:ext>
            </a:extLst>
          </p:cNvPr>
          <p:cNvSpPr txBox="1"/>
          <p:nvPr/>
        </p:nvSpPr>
        <p:spPr>
          <a:xfrm>
            <a:off x="4628482" y="2143578"/>
            <a:ext cx="2684278" cy="32008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u="sng">
                <a:solidFill>
                  <a:schemeClr val="bg1"/>
                </a:solidFill>
              </a:rPr>
              <a:t>Adam</a:t>
            </a:r>
          </a:p>
          <a:p>
            <a:pPr algn="ctr"/>
            <a:endParaRPr lang="en-GB" sz="240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GB" sz="2000">
                <a:solidFill>
                  <a:schemeClr val="bg1"/>
                </a:solidFill>
              </a:rPr>
              <a:t>Organisational adaptation effect</a:t>
            </a:r>
          </a:p>
          <a:p>
            <a:pPr marL="342900" indent="-342900">
              <a:buFont typeface="Arial"/>
              <a:buChar char="•"/>
            </a:pPr>
            <a:endParaRPr lang="en-GB" sz="200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GB" sz="2000">
                <a:solidFill>
                  <a:schemeClr val="bg1"/>
                </a:solidFill>
              </a:rPr>
              <a:t>Resilience synergy effect</a:t>
            </a:r>
          </a:p>
          <a:p>
            <a:pPr algn="ctr"/>
            <a:endParaRPr lang="en-GB">
              <a:solidFill>
                <a:schemeClr val="bg1"/>
              </a:solidFill>
            </a:endParaRPr>
          </a:p>
          <a:p>
            <a:pPr algn="ctr"/>
            <a:endParaRPr lang="en-GB">
              <a:solidFill>
                <a:schemeClr val="bg1"/>
              </a:solidFill>
            </a:endParaRPr>
          </a:p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782D6B2-6880-65CC-86D6-0C0E2731D742}"/>
              </a:ext>
            </a:extLst>
          </p:cNvPr>
          <p:cNvSpPr/>
          <p:nvPr/>
        </p:nvSpPr>
        <p:spPr>
          <a:xfrm>
            <a:off x="8128153" y="2113818"/>
            <a:ext cx="3170627" cy="2946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FD4B52-32CA-8196-42BF-24C0557EB703}"/>
              </a:ext>
            </a:extLst>
          </p:cNvPr>
          <p:cNvSpPr txBox="1"/>
          <p:nvPr/>
        </p:nvSpPr>
        <p:spPr>
          <a:xfrm>
            <a:off x="8365414" y="2112263"/>
            <a:ext cx="2684278" cy="32008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u="sng">
                <a:solidFill>
                  <a:schemeClr val="bg1"/>
                </a:solidFill>
              </a:rPr>
              <a:t>Romin</a:t>
            </a:r>
          </a:p>
          <a:p>
            <a:pPr algn="ctr"/>
            <a:endParaRPr lang="en-GB" sz="240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GB" sz="2000">
                <a:solidFill>
                  <a:schemeClr val="bg1"/>
                </a:solidFill>
              </a:rPr>
              <a:t>Cyber and disinformation</a:t>
            </a:r>
          </a:p>
          <a:p>
            <a:pPr marL="342900" indent="-342900">
              <a:buFont typeface="Arial"/>
              <a:buChar char="•"/>
            </a:pPr>
            <a:endParaRPr lang="en-GB" sz="200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GB" sz="2000">
                <a:solidFill>
                  <a:schemeClr val="bg1"/>
                </a:solidFill>
              </a:rPr>
              <a:t>Ireland and US case studies</a:t>
            </a:r>
          </a:p>
          <a:p>
            <a:pPr algn="ctr"/>
            <a:endParaRPr lang="en-GB">
              <a:solidFill>
                <a:schemeClr val="bg1"/>
              </a:solidFill>
            </a:endParaRPr>
          </a:p>
          <a:p>
            <a:pPr algn="ctr"/>
            <a:endParaRPr lang="en-GB">
              <a:solidFill>
                <a:schemeClr val="bg1"/>
              </a:solidFill>
            </a:endParaRPr>
          </a:p>
          <a:p>
            <a:pPr algn="ctr"/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4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17266-8F19-EA47-2CC0-C91CB0629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5902-65D8-4623-4066-5311D2F40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707" y="93728"/>
            <a:ext cx="10515600" cy="576457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/>
              <a:t>BLUF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F292045-2771-6B8B-2B06-94FC9494686E}"/>
              </a:ext>
            </a:extLst>
          </p:cNvPr>
          <p:cNvSpPr/>
          <p:nvPr/>
        </p:nvSpPr>
        <p:spPr>
          <a:xfrm>
            <a:off x="925793" y="2395650"/>
            <a:ext cx="10357853" cy="878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AA6919-4835-2494-7319-E6E47416FB9B}"/>
              </a:ext>
            </a:extLst>
          </p:cNvPr>
          <p:cNvSpPr txBox="1"/>
          <p:nvPr/>
        </p:nvSpPr>
        <p:spPr>
          <a:xfrm>
            <a:off x="1160990" y="2481809"/>
            <a:ext cx="10119702" cy="1046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Nations use the concept of SECURITISATION to transform some non traditional threats into matters of security.</a:t>
            </a:r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 (</a:t>
            </a:r>
            <a:r>
              <a:rPr lang="en-GB" sz="1400">
                <a:solidFill>
                  <a:schemeClr val="bg1"/>
                </a:solidFill>
                <a:ea typeface="+mn-lt"/>
                <a:cs typeface="+mn-lt"/>
              </a:rPr>
              <a:t>Finnegan 2025)</a:t>
            </a:r>
            <a:endParaRPr lang="en-US" sz="140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004FCD-6704-D609-DB5B-30718F44F9A6}"/>
              </a:ext>
            </a:extLst>
          </p:cNvPr>
          <p:cNvSpPr/>
          <p:nvPr/>
        </p:nvSpPr>
        <p:spPr>
          <a:xfrm>
            <a:off x="171924" y="952088"/>
            <a:ext cx="11837028" cy="9290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FFBAD0-BB36-8226-CA3A-09EE156BE039}"/>
              </a:ext>
            </a:extLst>
          </p:cNvPr>
          <p:cNvSpPr txBox="1"/>
          <p:nvPr/>
        </p:nvSpPr>
        <p:spPr>
          <a:xfrm>
            <a:off x="788123" y="1206334"/>
            <a:ext cx="1074723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200">
                <a:solidFill>
                  <a:schemeClr val="bg1"/>
                </a:solidFill>
              </a:rPr>
              <a:t>In  a national context, Security is NOT just about military threats.</a:t>
            </a:r>
            <a:r>
              <a:rPr lang="en-GB" sz="1400">
                <a:solidFill>
                  <a:schemeClr val="bg1"/>
                </a:solidFill>
              </a:rPr>
              <a:t> (Finnegan 2025)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18F5322-B299-6E6A-A1D0-8B01527F4AF7}"/>
              </a:ext>
            </a:extLst>
          </p:cNvPr>
          <p:cNvSpPr/>
          <p:nvPr/>
        </p:nvSpPr>
        <p:spPr>
          <a:xfrm>
            <a:off x="2445309" y="5271080"/>
            <a:ext cx="7533973" cy="878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AEB13E-D3D8-DA61-3010-5F8491707AAC}"/>
              </a:ext>
            </a:extLst>
          </p:cNvPr>
          <p:cNvSpPr txBox="1"/>
          <p:nvPr/>
        </p:nvSpPr>
        <p:spPr>
          <a:xfrm>
            <a:off x="2299508" y="5502915"/>
            <a:ext cx="777767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Values – Cost = Utility of the military instrument. </a:t>
            </a:r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(Maxwell 2025)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6AE017D-728B-2199-002A-A34E82460762}"/>
              </a:ext>
            </a:extLst>
          </p:cNvPr>
          <p:cNvSpPr/>
          <p:nvPr/>
        </p:nvSpPr>
        <p:spPr>
          <a:xfrm>
            <a:off x="1582455" y="3903961"/>
            <a:ext cx="8845063" cy="9233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6E9960-CA0D-651C-DE29-6DFB2A0F250D}"/>
              </a:ext>
            </a:extLst>
          </p:cNvPr>
          <p:cNvSpPr txBox="1"/>
          <p:nvPr/>
        </p:nvSpPr>
        <p:spPr>
          <a:xfrm>
            <a:off x="2075388" y="3978915"/>
            <a:ext cx="8181087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A nation will </a:t>
            </a:r>
            <a:r>
              <a:rPr lang="en-US" sz="2200" err="1">
                <a:solidFill>
                  <a:schemeClr val="bg1"/>
                </a:solidFill>
                <a:ea typeface="+mn-lt"/>
                <a:cs typeface="+mn-lt"/>
              </a:rPr>
              <a:t>utilise</a:t>
            </a:r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 all available instruments of national power to address national security threats (DIME) </a:t>
            </a:r>
            <a:endParaRPr lang="en-US" sz="140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endParaRPr lang="en-US" sz="220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748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4" grpId="0" animBg="1"/>
      <p:bldP spid="8" grpId="0"/>
      <p:bldP spid="10" grpId="0" animBg="1"/>
      <p:bldP spid="12" grpId="0"/>
      <p:bldP spid="16" grpId="0" animBg="1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AB0C9-3CAD-F0D7-EFAD-2B14142A9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7208E-DE81-B81B-10E8-EB7F2FD34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7407"/>
            <a:ext cx="10515600" cy="990580"/>
          </a:xfrm>
        </p:spPr>
        <p:txBody>
          <a:bodyPr/>
          <a:lstStyle/>
          <a:p>
            <a:pPr algn="ctr"/>
            <a:r>
              <a:rPr lang="en-GB" b="1"/>
              <a:t>Define the Problem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7B6203-011D-A2BF-BF83-27E0D933F650}"/>
              </a:ext>
            </a:extLst>
          </p:cNvPr>
          <p:cNvGrpSpPr/>
          <p:nvPr/>
        </p:nvGrpSpPr>
        <p:grpSpPr>
          <a:xfrm>
            <a:off x="9029179" y="808430"/>
            <a:ext cx="2878354" cy="5123328"/>
            <a:chOff x="6738820" y="160523"/>
            <a:chExt cx="3808519" cy="435133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B29A074-DC20-36F7-BFD7-5C1546B5AB54}"/>
                </a:ext>
              </a:extLst>
            </p:cNvPr>
            <p:cNvSpPr/>
            <p:nvPr/>
          </p:nvSpPr>
          <p:spPr>
            <a:xfrm>
              <a:off x="6738820" y="160523"/>
              <a:ext cx="3808519" cy="435133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35C60FCD-1DDE-CF2A-7C1A-9B7579645FFF}"/>
                </a:ext>
              </a:extLst>
            </p:cNvPr>
            <p:cNvSpPr txBox="1"/>
            <p:nvPr/>
          </p:nvSpPr>
          <p:spPr>
            <a:xfrm>
              <a:off x="6902980" y="3047191"/>
              <a:ext cx="3504084" cy="12075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360" tIns="213360" rIns="213360" bIns="213360" numCol="1" spcCol="1270" anchor="ctr" anchorCtr="0">
              <a:noAutofit/>
            </a:bodyPr>
            <a:lstStyle/>
            <a:p>
              <a:pPr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/>
                <a:t>(Rohan et al, 2013)</a:t>
              </a:r>
            </a:p>
            <a:p>
              <a:pPr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400"/>
            </a:p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400"/>
                <a:t>Societal Resilience</a:t>
              </a:r>
              <a:endParaRPr lang="en-GB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673F19C-D9E9-FF29-4404-D26AF3AF285C}"/>
              </a:ext>
            </a:extLst>
          </p:cNvPr>
          <p:cNvGrpSpPr/>
          <p:nvPr/>
        </p:nvGrpSpPr>
        <p:grpSpPr>
          <a:xfrm>
            <a:off x="182270" y="803754"/>
            <a:ext cx="2721680" cy="5111907"/>
            <a:chOff x="7078364" y="0"/>
            <a:chExt cx="3435027" cy="4351338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5C8CB97-6E19-F581-A042-92DB48C50D2E}"/>
                </a:ext>
              </a:extLst>
            </p:cNvPr>
            <p:cNvSpPr/>
            <p:nvPr/>
          </p:nvSpPr>
          <p:spPr>
            <a:xfrm>
              <a:off x="7078364" y="0"/>
              <a:ext cx="3435027" cy="435133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46B9EDD6-411D-8F51-71AC-219F829A0AE9}"/>
                </a:ext>
              </a:extLst>
            </p:cNvPr>
            <p:cNvSpPr txBox="1"/>
            <p:nvPr/>
          </p:nvSpPr>
          <p:spPr>
            <a:xfrm>
              <a:off x="7078364" y="2605023"/>
              <a:ext cx="3435027" cy="7960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360" tIns="213360" rIns="213360" bIns="21336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3000" kern="1200"/>
            </a:p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3000"/>
            </a:p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/>
                <a:t>(Vincent, 2025)</a:t>
              </a:r>
            </a:p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600" kern="1200"/>
            </a:p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400" kern="1200"/>
                <a:t>Instruments of National Power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40A3AF9-7BAD-3E76-1C48-99F169BFB2CB}"/>
              </a:ext>
            </a:extLst>
          </p:cNvPr>
          <p:cNvGrpSpPr/>
          <p:nvPr/>
        </p:nvGrpSpPr>
        <p:grpSpPr>
          <a:xfrm>
            <a:off x="3051798" y="803755"/>
            <a:ext cx="3000188" cy="5108698"/>
            <a:chOff x="7518229" y="17818"/>
            <a:chExt cx="3692401" cy="435133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46FDE78-7DA0-0710-999F-9CB2C5C9A6B9}"/>
                </a:ext>
              </a:extLst>
            </p:cNvPr>
            <p:cNvSpPr/>
            <p:nvPr/>
          </p:nvSpPr>
          <p:spPr>
            <a:xfrm>
              <a:off x="7600242" y="17818"/>
              <a:ext cx="3435027" cy="435133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042A6662-F136-8491-2EF7-F37CBAAB9E83}"/>
                </a:ext>
              </a:extLst>
            </p:cNvPr>
            <p:cNvSpPr txBox="1"/>
            <p:nvPr/>
          </p:nvSpPr>
          <p:spPr>
            <a:xfrm>
              <a:off x="7518229" y="3017602"/>
              <a:ext cx="3692401" cy="7982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360" tIns="213360" rIns="213360" bIns="21336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/>
                <a:t>(</a:t>
              </a:r>
              <a:r>
                <a:rPr lang="en-GB" sz="1400"/>
                <a:t>DF Leadership Doctrine, 2023)</a:t>
              </a:r>
              <a:endParaRPr lang="en-GB" sz="2400"/>
            </a:p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600"/>
            </a:p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400"/>
                <a:t>Military Instrument</a:t>
              </a:r>
              <a:endParaRPr lang="en-GB" sz="2400" kern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BC49ECB-FA5F-EC01-6A95-FBE055513984}"/>
              </a:ext>
            </a:extLst>
          </p:cNvPr>
          <p:cNvGrpSpPr/>
          <p:nvPr/>
        </p:nvGrpSpPr>
        <p:grpSpPr>
          <a:xfrm>
            <a:off x="6043668" y="818868"/>
            <a:ext cx="2896213" cy="5102899"/>
            <a:chOff x="7055452" y="0"/>
            <a:chExt cx="3457939" cy="435133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918DE50-90FF-34CE-E190-60A420EB480B}"/>
                </a:ext>
              </a:extLst>
            </p:cNvPr>
            <p:cNvSpPr/>
            <p:nvPr/>
          </p:nvSpPr>
          <p:spPr>
            <a:xfrm>
              <a:off x="7078364" y="0"/>
              <a:ext cx="3435027" cy="435133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8623CEC2-1AE3-09EE-5A3B-FBB0253F85FA}"/>
                </a:ext>
              </a:extLst>
            </p:cNvPr>
            <p:cNvSpPr txBox="1"/>
            <p:nvPr/>
          </p:nvSpPr>
          <p:spPr>
            <a:xfrm>
              <a:off x="7055452" y="2850645"/>
              <a:ext cx="3435027" cy="10995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360" tIns="213360" rIns="213360" bIns="21336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3000" kern="1200"/>
            </a:p>
            <a:p>
              <a:pPr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400"/>
                <a:t>(Khattak, 2025)</a:t>
              </a:r>
            </a:p>
            <a:p>
              <a:pPr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400"/>
            </a:p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400" kern="1200"/>
                <a:t>Non traditional national security threats</a:t>
              </a:r>
              <a:endParaRPr lang="en-GB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FBACA9EB-7290-322C-58E6-F25E10986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83" y="895611"/>
            <a:ext cx="2356554" cy="3306245"/>
          </a:xfrm>
          <a:prstGeom prst="rect">
            <a:avLst/>
          </a:prstGeom>
        </p:spPr>
      </p:pic>
      <p:pic>
        <p:nvPicPr>
          <p:cNvPr id="1030" name="Picture 6" descr="Irish Defence Forces Logo, HD Png Download - kindpng">
            <a:extLst>
              <a:ext uri="{FF2B5EF4-FFF2-40B4-BE49-F238E27FC236}">
                <a16:creationId xmlns:a16="http://schemas.microsoft.com/office/drawing/2014/main" id="{24980703-840B-621C-3996-0CE575901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062" y="935110"/>
            <a:ext cx="2431191" cy="324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hand writing on a whiteboard&#10;&#10;AI-generated content may be incorrect.">
            <a:extLst>
              <a:ext uri="{FF2B5EF4-FFF2-40B4-BE49-F238E27FC236}">
                <a16:creationId xmlns:a16="http://schemas.microsoft.com/office/drawing/2014/main" id="{B5016A23-250C-AC83-3173-8782DBC0B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754" y="940105"/>
            <a:ext cx="2493725" cy="3224146"/>
          </a:xfrm>
          <a:prstGeom prst="rect">
            <a:avLst/>
          </a:prstGeom>
        </p:spPr>
      </p:pic>
      <p:pic>
        <p:nvPicPr>
          <p:cNvPr id="3" name="Picture 2" descr="A group of hands holding each other&#10;&#10;AI-generated content may be incorrect.">
            <a:extLst>
              <a:ext uri="{FF2B5EF4-FFF2-40B4-BE49-F238E27FC236}">
                <a16:creationId xmlns:a16="http://schemas.microsoft.com/office/drawing/2014/main" id="{FFB28A07-50CB-8520-CBF7-B7C164B33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5252" y="931036"/>
            <a:ext cx="2480153" cy="3273598"/>
          </a:xfrm>
          <a:prstGeom prst="rect">
            <a:avLst/>
          </a:prstGeom>
        </p:spPr>
      </p:pic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3C0A87D0-81DA-2E86-0F45-196813BF7110}"/>
              </a:ext>
            </a:extLst>
          </p:cNvPr>
          <p:cNvSpPr/>
          <p:nvPr/>
        </p:nvSpPr>
        <p:spPr>
          <a:xfrm>
            <a:off x="211875" y="5988268"/>
            <a:ext cx="11767017" cy="851721"/>
          </a:xfrm>
          <a:prstGeom prst="left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E1902251-33F6-6D25-5920-89A10A438D33}"/>
              </a:ext>
            </a:extLst>
          </p:cNvPr>
          <p:cNvSpPr txBox="1"/>
          <p:nvPr/>
        </p:nvSpPr>
        <p:spPr>
          <a:xfrm>
            <a:off x="658715" y="6179435"/>
            <a:ext cx="1125304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/>
              <a:t>What service does the military instrument provide to the people of the State?</a:t>
            </a:r>
          </a:p>
        </p:txBody>
      </p:sp>
    </p:spTree>
    <p:extLst>
      <p:ext uri="{BB962C8B-B14F-4D97-AF65-F5344CB8AC3E}">
        <p14:creationId xmlns:p14="http://schemas.microsoft.com/office/powerpoint/2010/main" val="53482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7211-F2A0-3555-D4D7-CEF2C78A2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45" y="114604"/>
            <a:ext cx="10515600" cy="761892"/>
          </a:xfrm>
        </p:spPr>
        <p:txBody>
          <a:bodyPr/>
          <a:lstStyle/>
          <a:p>
            <a:pPr algn="ctr"/>
            <a:r>
              <a:rPr lang="en-GB" b="1"/>
              <a:t>Theoretical Context</a:t>
            </a:r>
            <a:endParaRPr lang="en-US" b="1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1BCDFF-0D70-6DEC-6C69-8BD69DBA5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6709" y="1082454"/>
            <a:ext cx="7077665" cy="4969147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257479-B650-136D-4A2A-AA3684DF452A}"/>
              </a:ext>
            </a:extLst>
          </p:cNvPr>
          <p:cNvSpPr txBox="1"/>
          <p:nvPr/>
        </p:nvSpPr>
        <p:spPr>
          <a:xfrm>
            <a:off x="5197943" y="6308398"/>
            <a:ext cx="219139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err="1"/>
              <a:t>Slideplayer</a:t>
            </a:r>
            <a:r>
              <a:rPr lang="en-GB" sz="1400"/>
              <a:t> (2024)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87EC722-8181-F008-FDE9-BF25227AD651}"/>
              </a:ext>
            </a:extLst>
          </p:cNvPr>
          <p:cNvSpPr/>
          <p:nvPr/>
        </p:nvSpPr>
        <p:spPr>
          <a:xfrm>
            <a:off x="1653283" y="2297899"/>
            <a:ext cx="3114248" cy="8449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14635A-E163-907A-D8B6-8EE5BDC471A7}"/>
              </a:ext>
            </a:extLst>
          </p:cNvPr>
          <p:cNvSpPr txBox="1"/>
          <p:nvPr/>
        </p:nvSpPr>
        <p:spPr>
          <a:xfrm>
            <a:off x="1926624" y="2353888"/>
            <a:ext cx="263448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National power </a:t>
            </a:r>
            <a:endParaRPr lang="en-US">
              <a:solidFill>
                <a:schemeClr val="bg1"/>
              </a:solidFill>
            </a:endParaRPr>
          </a:p>
          <a:p>
            <a:pPr algn="ctr"/>
            <a:r>
              <a:rPr lang="en-GB">
                <a:solidFill>
                  <a:schemeClr val="bg1"/>
                </a:solidFill>
              </a:rPr>
              <a:t>(Ways)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424327-CED7-42AC-30BE-F8E4A68DC7B9}"/>
              </a:ext>
            </a:extLst>
          </p:cNvPr>
          <p:cNvSpPr/>
          <p:nvPr/>
        </p:nvSpPr>
        <p:spPr>
          <a:xfrm>
            <a:off x="8904870" y="4813236"/>
            <a:ext cx="3114248" cy="8449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66FD4B-F739-CECF-2FB0-62FEC8F99442}"/>
              </a:ext>
            </a:extLst>
          </p:cNvPr>
          <p:cNvSpPr/>
          <p:nvPr/>
        </p:nvSpPr>
        <p:spPr>
          <a:xfrm>
            <a:off x="122375" y="4802797"/>
            <a:ext cx="3114248" cy="8449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CCCA48-5AE6-3CCE-B5AC-A70547FE42D3}"/>
              </a:ext>
            </a:extLst>
          </p:cNvPr>
          <p:cNvSpPr txBox="1"/>
          <p:nvPr/>
        </p:nvSpPr>
        <p:spPr>
          <a:xfrm>
            <a:off x="9142525" y="4925786"/>
            <a:ext cx="263448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Societal resilience </a:t>
            </a:r>
            <a:endParaRPr lang="en-US">
              <a:solidFill>
                <a:schemeClr val="bg1"/>
              </a:solidFill>
            </a:endParaRPr>
          </a:p>
          <a:p>
            <a:pPr algn="ctr"/>
            <a:r>
              <a:rPr lang="en-GB">
                <a:solidFill>
                  <a:schemeClr val="bg1"/>
                </a:solidFill>
              </a:rPr>
              <a:t>(Ends)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5AF963-30FD-535B-AE38-F6A87E2DE83B}"/>
              </a:ext>
            </a:extLst>
          </p:cNvPr>
          <p:cNvSpPr txBox="1"/>
          <p:nvPr/>
        </p:nvSpPr>
        <p:spPr>
          <a:xfrm>
            <a:off x="-7562" y="4916883"/>
            <a:ext cx="338475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Military instrument </a:t>
            </a:r>
            <a:endParaRPr lang="en-US">
              <a:solidFill>
                <a:schemeClr val="bg1"/>
              </a:solidFill>
            </a:endParaRPr>
          </a:p>
          <a:p>
            <a:pPr algn="ctr"/>
            <a:r>
              <a:rPr lang="en-GB">
                <a:solidFill>
                  <a:schemeClr val="bg1"/>
                </a:solidFill>
              </a:rPr>
              <a:t>(Means)</a:t>
            </a:r>
          </a:p>
        </p:txBody>
      </p:sp>
    </p:spTree>
    <p:extLst>
      <p:ext uri="{BB962C8B-B14F-4D97-AF65-F5344CB8AC3E}">
        <p14:creationId xmlns:p14="http://schemas.microsoft.com/office/powerpoint/2010/main" val="331104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  <p:bldP spid="10" grpId="0" animBg="1"/>
      <p:bldP spid="11" grpId="0" animBg="1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3300A-9E2C-2287-112E-C5D954FB9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C6012-30EA-DC45-427A-E469A17D9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920"/>
            <a:ext cx="10515600" cy="615755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/>
              <a:t>The Context Case Study - Ireland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1A406-A6CE-7E86-0E92-ED3ED08CF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844" y="980118"/>
            <a:ext cx="1159075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2400">
              <a:latin typeface="Aptos Display"/>
              <a:cs typeface="Times New Roman"/>
            </a:endParaRPr>
          </a:p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D2C7A-DB05-9008-0E9F-981FC2B08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738" y="3952805"/>
            <a:ext cx="7281015" cy="276929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Picture 5" descr="A white cover with text and images of military personnel&#10;&#10;AI-generated content may be incorrect.">
            <a:extLst>
              <a:ext uri="{FF2B5EF4-FFF2-40B4-BE49-F238E27FC236}">
                <a16:creationId xmlns:a16="http://schemas.microsoft.com/office/drawing/2014/main" id="{DFA6C3EE-396A-1DEF-B500-DAA01589A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816" y="883086"/>
            <a:ext cx="2844429" cy="27946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 descr="A white cover with green text&#10;&#10;AI-generated content may be incorrect.">
            <a:extLst>
              <a:ext uri="{FF2B5EF4-FFF2-40B4-BE49-F238E27FC236}">
                <a16:creationId xmlns:a16="http://schemas.microsoft.com/office/drawing/2014/main" id="{634D4D24-975A-1A15-CE02-68B6887D9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702" y="881657"/>
            <a:ext cx="2966550" cy="279717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Picture 7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7B926D4F-E793-566F-C235-997C1EF30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543" y="882866"/>
            <a:ext cx="2642483" cy="279506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E13208D-C435-E297-447D-6D0A70411044}"/>
              </a:ext>
            </a:extLst>
          </p:cNvPr>
          <p:cNvSpPr/>
          <p:nvPr/>
        </p:nvSpPr>
        <p:spPr>
          <a:xfrm>
            <a:off x="299724" y="767458"/>
            <a:ext cx="1707261" cy="58013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BEBE6C-F9FE-B149-427F-5ADB1C858801}"/>
              </a:ext>
            </a:extLst>
          </p:cNvPr>
          <p:cNvSpPr txBox="1"/>
          <p:nvPr/>
        </p:nvSpPr>
        <p:spPr>
          <a:xfrm>
            <a:off x="408961" y="2551933"/>
            <a:ext cx="158825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Identifying non traditional </a:t>
            </a:r>
            <a:endParaRPr lang="en-US">
              <a:solidFill>
                <a:schemeClr val="bg1"/>
              </a:solidFill>
            </a:endParaRPr>
          </a:p>
          <a:p>
            <a:pPr algn="ctr"/>
            <a:r>
              <a:rPr lang="en-GB">
                <a:solidFill>
                  <a:schemeClr val="bg1"/>
                </a:solidFill>
              </a:rPr>
              <a:t>security threats</a:t>
            </a:r>
          </a:p>
        </p:txBody>
      </p:sp>
    </p:spTree>
    <p:extLst>
      <p:ext uri="{BB962C8B-B14F-4D97-AF65-F5344CB8AC3E}">
        <p14:creationId xmlns:p14="http://schemas.microsoft.com/office/powerpoint/2010/main" val="421779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A1E14-08DD-9563-C3DE-987A4942A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84C35-2DB7-ECFA-6404-C82B3C4C8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920"/>
            <a:ext cx="10515600" cy="615755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/>
              <a:t>The Context Case Study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44B9E-6AEE-819E-8BEB-A9C0C5D8F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844" y="980118"/>
            <a:ext cx="1159075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2400">
              <a:latin typeface="Aptos Display"/>
              <a:cs typeface="Times New Roman"/>
            </a:endParaRPr>
          </a:p>
          <a:p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7834B4-C688-4AF4-89F1-BDCFAD2A29E3}"/>
              </a:ext>
            </a:extLst>
          </p:cNvPr>
          <p:cNvSpPr/>
          <p:nvPr/>
        </p:nvSpPr>
        <p:spPr>
          <a:xfrm>
            <a:off x="120429" y="1921662"/>
            <a:ext cx="2256350" cy="34256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24AC17-D860-75E0-6AA8-7FD815A5020D}"/>
              </a:ext>
            </a:extLst>
          </p:cNvPr>
          <p:cNvSpPr txBox="1"/>
          <p:nvPr/>
        </p:nvSpPr>
        <p:spPr>
          <a:xfrm>
            <a:off x="162432" y="2182138"/>
            <a:ext cx="2159751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200">
                <a:solidFill>
                  <a:schemeClr val="bg1"/>
                </a:solidFill>
              </a:rPr>
              <a:t>Non traditional </a:t>
            </a:r>
          </a:p>
          <a:p>
            <a:pPr algn="ctr"/>
            <a:r>
              <a:rPr lang="en-GB" sz="2200">
                <a:solidFill>
                  <a:schemeClr val="bg1"/>
                </a:solidFill>
              </a:rPr>
              <a:t>security threats</a:t>
            </a:r>
          </a:p>
          <a:p>
            <a:pPr algn="ctr"/>
            <a:endParaRPr lang="en-GB" sz="2200">
              <a:solidFill>
                <a:schemeClr val="bg1"/>
              </a:solidFill>
            </a:endParaRPr>
          </a:p>
          <a:p>
            <a:pPr algn="ctr"/>
            <a:endParaRPr lang="en-GB" sz="2200">
              <a:solidFill>
                <a:schemeClr val="bg1"/>
              </a:solidFill>
            </a:endParaRPr>
          </a:p>
          <a:p>
            <a:pPr algn="ctr"/>
            <a:r>
              <a:rPr lang="en-GB" sz="2200" b="1" u="sng">
                <a:solidFill>
                  <a:schemeClr val="bg1"/>
                </a:solidFill>
              </a:rPr>
              <a:t>SUCCESSFUL</a:t>
            </a:r>
            <a:r>
              <a:rPr lang="en-GB" sz="2200">
                <a:solidFill>
                  <a:schemeClr val="bg1"/>
                </a:solidFill>
              </a:rPr>
              <a:t> utility of the military instrument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D8D9B9D-7DA5-CC5B-7A39-5D518D4C67B7}"/>
              </a:ext>
            </a:extLst>
          </p:cNvPr>
          <p:cNvSpPr/>
          <p:nvPr/>
        </p:nvSpPr>
        <p:spPr>
          <a:xfrm>
            <a:off x="2525212" y="1928386"/>
            <a:ext cx="2065849" cy="34032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7B6063-9EDC-A4A4-88AD-FC48A607875C}"/>
              </a:ext>
            </a:extLst>
          </p:cNvPr>
          <p:cNvSpPr txBox="1"/>
          <p:nvPr/>
        </p:nvSpPr>
        <p:spPr>
          <a:xfrm>
            <a:off x="2522390" y="3029303"/>
            <a:ext cx="1980456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200">
                <a:solidFill>
                  <a:schemeClr val="bg1"/>
                </a:solidFill>
              </a:rPr>
              <a:t>Irelands critical infrastructure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409BB15-8D07-1219-F0F3-0BB94AC97312}"/>
              </a:ext>
            </a:extLst>
          </p:cNvPr>
          <p:cNvSpPr/>
          <p:nvPr/>
        </p:nvSpPr>
        <p:spPr>
          <a:xfrm>
            <a:off x="4878450" y="1087947"/>
            <a:ext cx="3432966" cy="26636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151171-D782-8591-680C-804ABFAF9298}"/>
              </a:ext>
            </a:extLst>
          </p:cNvPr>
          <p:cNvSpPr txBox="1"/>
          <p:nvPr/>
        </p:nvSpPr>
        <p:spPr>
          <a:xfrm>
            <a:off x="5088540" y="1236365"/>
            <a:ext cx="3112248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200" u="sng">
                <a:solidFill>
                  <a:schemeClr val="bg1"/>
                </a:solidFill>
              </a:rPr>
              <a:t>Political factors</a:t>
            </a:r>
          </a:p>
          <a:p>
            <a:pPr algn="ctr"/>
            <a:endParaRPr lang="en-GB" sz="220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GB" sz="2200">
                <a:solidFill>
                  <a:schemeClr val="bg1"/>
                </a:solidFill>
              </a:rPr>
              <a:t>National risk assessment</a:t>
            </a:r>
          </a:p>
          <a:p>
            <a:pPr marL="285750" indent="-285750">
              <a:buFont typeface="Arial"/>
              <a:buChar char="•"/>
            </a:pPr>
            <a:endParaRPr lang="en-GB" sz="220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GB" sz="2200">
                <a:solidFill>
                  <a:schemeClr val="bg1"/>
                </a:solidFill>
              </a:rPr>
              <a:t>Defence strategy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7FA230-9300-A376-7773-8FEF5AE6B87B}"/>
              </a:ext>
            </a:extLst>
          </p:cNvPr>
          <p:cNvSpPr/>
          <p:nvPr/>
        </p:nvSpPr>
        <p:spPr>
          <a:xfrm>
            <a:off x="4833625" y="3967857"/>
            <a:ext cx="3488994" cy="26636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410D9-A681-3B59-76B5-62BC91F26EB2}"/>
              </a:ext>
            </a:extLst>
          </p:cNvPr>
          <p:cNvSpPr txBox="1"/>
          <p:nvPr/>
        </p:nvSpPr>
        <p:spPr>
          <a:xfrm>
            <a:off x="5032507" y="4183509"/>
            <a:ext cx="2988986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200" u="sng">
                <a:solidFill>
                  <a:schemeClr val="bg1"/>
                </a:solidFill>
              </a:rPr>
              <a:t>Logistical factors</a:t>
            </a:r>
          </a:p>
          <a:p>
            <a:pPr algn="ctr"/>
            <a:endParaRPr lang="en-GB" sz="220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GB" sz="2200">
                <a:solidFill>
                  <a:schemeClr val="bg1"/>
                </a:solidFill>
              </a:rPr>
              <a:t>EEZ size</a:t>
            </a:r>
          </a:p>
          <a:p>
            <a:pPr marL="285750" indent="-285750">
              <a:buFont typeface="Arial"/>
              <a:buChar char="•"/>
            </a:pPr>
            <a:endParaRPr lang="en-GB" sz="220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GB" sz="2200">
                <a:solidFill>
                  <a:schemeClr val="bg1"/>
                </a:solidFill>
              </a:rPr>
              <a:t>Maritime capabilities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5D6F71C-7462-1E86-B631-25A384A98042}"/>
              </a:ext>
            </a:extLst>
          </p:cNvPr>
          <p:cNvSpPr/>
          <p:nvPr/>
        </p:nvSpPr>
        <p:spPr>
          <a:xfrm>
            <a:off x="8553979" y="3911829"/>
            <a:ext cx="3410553" cy="26972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A640663-0372-ABED-F8E5-CB391AB20F4D}"/>
              </a:ext>
            </a:extLst>
          </p:cNvPr>
          <p:cNvSpPr/>
          <p:nvPr/>
        </p:nvSpPr>
        <p:spPr>
          <a:xfrm>
            <a:off x="8520359" y="998297"/>
            <a:ext cx="3410554" cy="27533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5C980F-B087-2F3A-4992-10F2AE2E4C5E}"/>
              </a:ext>
            </a:extLst>
          </p:cNvPr>
          <p:cNvSpPr txBox="1"/>
          <p:nvPr/>
        </p:nvSpPr>
        <p:spPr>
          <a:xfrm>
            <a:off x="8726974" y="1236739"/>
            <a:ext cx="3022499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200" u="sng">
                <a:solidFill>
                  <a:schemeClr val="bg1"/>
                </a:solidFill>
              </a:rPr>
              <a:t>Ethical factors</a:t>
            </a:r>
            <a:endParaRPr lang="en-US" u="sng">
              <a:solidFill>
                <a:schemeClr val="bg1"/>
              </a:solidFill>
            </a:endParaRPr>
          </a:p>
          <a:p>
            <a:endParaRPr lang="en-GB" sz="220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GB" sz="2200">
                <a:solidFill>
                  <a:schemeClr val="bg1"/>
                </a:solidFill>
              </a:rPr>
              <a:t>Perceived Societal value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CB1057-0BCB-29F0-361E-EE370BCC5C22}"/>
              </a:ext>
            </a:extLst>
          </p:cNvPr>
          <p:cNvSpPr txBox="1"/>
          <p:nvPr/>
        </p:nvSpPr>
        <p:spPr>
          <a:xfrm>
            <a:off x="8760592" y="4094239"/>
            <a:ext cx="3022499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200" u="sng">
                <a:solidFill>
                  <a:schemeClr val="bg1"/>
                </a:solidFill>
              </a:rPr>
              <a:t>Strategic factors</a:t>
            </a:r>
            <a:endParaRPr lang="en-US" u="sng">
              <a:solidFill>
                <a:schemeClr val="bg1"/>
              </a:solidFill>
            </a:endParaRPr>
          </a:p>
          <a:p>
            <a:endParaRPr lang="en-GB" sz="220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GB" sz="2200">
                <a:solidFill>
                  <a:schemeClr val="bg1"/>
                </a:solidFill>
              </a:rPr>
              <a:t>International alliances</a:t>
            </a:r>
          </a:p>
          <a:p>
            <a:pPr marL="285750" indent="-285750">
              <a:buFont typeface="Arial"/>
              <a:buChar char="•"/>
            </a:pPr>
            <a:endParaRPr lang="en-GB" sz="220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GB" sz="2200">
                <a:solidFill>
                  <a:schemeClr val="bg1"/>
                </a:solidFill>
              </a:rPr>
              <a:t>Societal resilience</a:t>
            </a:r>
          </a:p>
        </p:txBody>
      </p:sp>
    </p:spTree>
    <p:extLst>
      <p:ext uri="{BB962C8B-B14F-4D97-AF65-F5344CB8AC3E}">
        <p14:creationId xmlns:p14="http://schemas.microsoft.com/office/powerpoint/2010/main" val="164685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/>
      <p:bldP spid="4" grpId="0" animBg="1"/>
      <p:bldP spid="6" grpId="0"/>
      <p:bldP spid="15" grpId="0" animBg="1"/>
      <p:bldP spid="17" grpId="0" animBg="1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E80EA-1A50-9907-DE0E-61465E706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ADD5-DC47-964C-538C-6782B073B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920"/>
            <a:ext cx="10515600" cy="615755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/>
              <a:t>The Context Case Study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D5B4-2833-5231-1E94-DBA493204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844" y="980118"/>
            <a:ext cx="1159075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2400">
              <a:latin typeface="Aptos Display"/>
              <a:cs typeface="Times New Roman"/>
            </a:endParaRPr>
          </a:p>
          <a:p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F7FBFC9-533F-77AD-F949-6C95A2635B3A}"/>
              </a:ext>
            </a:extLst>
          </p:cNvPr>
          <p:cNvSpPr/>
          <p:nvPr/>
        </p:nvSpPr>
        <p:spPr>
          <a:xfrm>
            <a:off x="120429" y="1921662"/>
            <a:ext cx="2256350" cy="34256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BF917A-305F-1AAA-4F7C-4C626F3542F3}"/>
              </a:ext>
            </a:extLst>
          </p:cNvPr>
          <p:cNvSpPr txBox="1"/>
          <p:nvPr/>
        </p:nvSpPr>
        <p:spPr>
          <a:xfrm>
            <a:off x="162432" y="2182138"/>
            <a:ext cx="2159751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200">
                <a:solidFill>
                  <a:schemeClr val="bg1"/>
                </a:solidFill>
              </a:rPr>
              <a:t>Non traditional </a:t>
            </a:r>
          </a:p>
          <a:p>
            <a:pPr algn="ctr"/>
            <a:r>
              <a:rPr lang="en-GB" sz="2200">
                <a:solidFill>
                  <a:schemeClr val="bg1"/>
                </a:solidFill>
              </a:rPr>
              <a:t>security threats</a:t>
            </a:r>
          </a:p>
          <a:p>
            <a:pPr algn="ctr"/>
            <a:endParaRPr lang="en-GB" sz="2200">
              <a:solidFill>
                <a:schemeClr val="bg1"/>
              </a:solidFill>
            </a:endParaRPr>
          </a:p>
          <a:p>
            <a:pPr algn="ctr"/>
            <a:endParaRPr lang="en-GB" sz="2200">
              <a:solidFill>
                <a:schemeClr val="bg1"/>
              </a:solidFill>
            </a:endParaRPr>
          </a:p>
          <a:p>
            <a:pPr algn="ctr"/>
            <a:r>
              <a:rPr lang="en-GB" sz="2200" b="1" u="sng">
                <a:solidFill>
                  <a:schemeClr val="bg1"/>
                </a:solidFill>
              </a:rPr>
              <a:t>LIMITED</a:t>
            </a:r>
          </a:p>
          <a:p>
            <a:pPr algn="ctr"/>
            <a:r>
              <a:rPr lang="en-GB" sz="2200">
                <a:solidFill>
                  <a:schemeClr val="bg1"/>
                </a:solidFill>
              </a:rPr>
              <a:t>utility of the military instrument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13BC673-5ED9-E95A-0D0C-E3830EC77BCB}"/>
              </a:ext>
            </a:extLst>
          </p:cNvPr>
          <p:cNvSpPr/>
          <p:nvPr/>
        </p:nvSpPr>
        <p:spPr>
          <a:xfrm>
            <a:off x="2525212" y="1928386"/>
            <a:ext cx="2065849" cy="34032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C12FA5-901E-FC39-DF9A-85815D940F57}"/>
              </a:ext>
            </a:extLst>
          </p:cNvPr>
          <p:cNvSpPr txBox="1"/>
          <p:nvPr/>
        </p:nvSpPr>
        <p:spPr>
          <a:xfrm>
            <a:off x="2522390" y="3029303"/>
            <a:ext cx="198045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200">
                <a:solidFill>
                  <a:schemeClr val="bg1"/>
                </a:solidFill>
              </a:rPr>
              <a:t>Pandemic &amp; health security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D896A03-8FCA-738D-908E-4D62DE5D51FD}"/>
              </a:ext>
            </a:extLst>
          </p:cNvPr>
          <p:cNvSpPr/>
          <p:nvPr/>
        </p:nvSpPr>
        <p:spPr>
          <a:xfrm>
            <a:off x="4878450" y="1087947"/>
            <a:ext cx="3432966" cy="26636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2922CB-9B1A-9F01-ED64-A354011555D7}"/>
              </a:ext>
            </a:extLst>
          </p:cNvPr>
          <p:cNvSpPr txBox="1"/>
          <p:nvPr/>
        </p:nvSpPr>
        <p:spPr>
          <a:xfrm>
            <a:off x="5088540" y="1236365"/>
            <a:ext cx="3112248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200" u="sng">
                <a:solidFill>
                  <a:schemeClr val="bg1"/>
                </a:solidFill>
              </a:rPr>
              <a:t>Political factors</a:t>
            </a:r>
          </a:p>
          <a:p>
            <a:pPr algn="ctr"/>
            <a:endParaRPr lang="en-GB" sz="220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GB" sz="2200">
                <a:solidFill>
                  <a:schemeClr val="bg1"/>
                </a:solidFill>
              </a:rPr>
              <a:t>Government response</a:t>
            </a:r>
          </a:p>
          <a:p>
            <a:pPr marL="285750" indent="-285750">
              <a:buFont typeface="Arial"/>
              <a:buChar char="•"/>
            </a:pPr>
            <a:endParaRPr lang="en-GB" sz="220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GB" sz="2200">
                <a:solidFill>
                  <a:schemeClr val="bg1"/>
                </a:solidFill>
              </a:rPr>
              <a:t>NPHET</a:t>
            </a:r>
          </a:p>
          <a:p>
            <a:pPr marL="285750" indent="-285750">
              <a:buFont typeface="Arial"/>
              <a:buChar char="•"/>
            </a:pPr>
            <a:endParaRPr lang="en-GB" sz="220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35F67E-F8B3-C379-EB19-AE4AB4B2C5C1}"/>
              </a:ext>
            </a:extLst>
          </p:cNvPr>
          <p:cNvSpPr/>
          <p:nvPr/>
        </p:nvSpPr>
        <p:spPr>
          <a:xfrm>
            <a:off x="4833625" y="3967857"/>
            <a:ext cx="3488994" cy="26636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6E101C-02D5-DEAC-E696-39926452AFAC}"/>
              </a:ext>
            </a:extLst>
          </p:cNvPr>
          <p:cNvSpPr txBox="1"/>
          <p:nvPr/>
        </p:nvSpPr>
        <p:spPr>
          <a:xfrm>
            <a:off x="5088536" y="4060244"/>
            <a:ext cx="2988986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200" u="sng">
                <a:solidFill>
                  <a:schemeClr val="bg1"/>
                </a:solidFill>
              </a:rPr>
              <a:t>Logistical factors</a:t>
            </a:r>
          </a:p>
          <a:p>
            <a:pPr algn="ctr"/>
            <a:endParaRPr lang="en-GB" sz="220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GB" sz="2200">
                <a:solidFill>
                  <a:schemeClr val="bg1"/>
                </a:solidFill>
              </a:rPr>
              <a:t>COVID tests</a:t>
            </a:r>
          </a:p>
          <a:p>
            <a:pPr marL="285750" indent="-285750">
              <a:buFont typeface="Arial"/>
              <a:buChar char="•"/>
            </a:pPr>
            <a:endParaRPr lang="en-GB" sz="220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GB" sz="2200">
                <a:solidFill>
                  <a:schemeClr val="bg1"/>
                </a:solidFill>
              </a:rPr>
              <a:t>Contacting tracing</a:t>
            </a:r>
          </a:p>
          <a:p>
            <a:pPr marL="285750" indent="-285750">
              <a:buFont typeface="Arial"/>
              <a:buChar char="•"/>
            </a:pPr>
            <a:endParaRPr lang="en-GB" sz="220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GB" sz="2200">
                <a:solidFill>
                  <a:schemeClr val="bg1"/>
                </a:solidFill>
              </a:rPr>
              <a:t>Testing centres</a:t>
            </a:r>
            <a:endParaRPr lang="en-GB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GB" sz="220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040673C-9E3D-D465-209F-8FB184BD0FE3}"/>
              </a:ext>
            </a:extLst>
          </p:cNvPr>
          <p:cNvSpPr/>
          <p:nvPr/>
        </p:nvSpPr>
        <p:spPr>
          <a:xfrm>
            <a:off x="8553979" y="3911829"/>
            <a:ext cx="3410553" cy="26972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25799B3-5C67-A41E-60B3-BA0A27904E17}"/>
              </a:ext>
            </a:extLst>
          </p:cNvPr>
          <p:cNvSpPr/>
          <p:nvPr/>
        </p:nvSpPr>
        <p:spPr>
          <a:xfrm>
            <a:off x="8520359" y="998297"/>
            <a:ext cx="3410554" cy="27533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BC74DD-FD24-BB61-CA23-3EB522AF81D0}"/>
              </a:ext>
            </a:extLst>
          </p:cNvPr>
          <p:cNvSpPr txBox="1"/>
          <p:nvPr/>
        </p:nvSpPr>
        <p:spPr>
          <a:xfrm>
            <a:off x="8726974" y="1236739"/>
            <a:ext cx="3022499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200" u="sng">
                <a:solidFill>
                  <a:schemeClr val="bg1"/>
                </a:solidFill>
              </a:rPr>
              <a:t>Ethical factors</a:t>
            </a:r>
            <a:endParaRPr lang="en-US" u="sng">
              <a:solidFill>
                <a:schemeClr val="bg1"/>
              </a:solidFill>
            </a:endParaRPr>
          </a:p>
          <a:p>
            <a:endParaRPr lang="en-GB" sz="220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GB" sz="2200">
                <a:solidFill>
                  <a:schemeClr val="bg1"/>
                </a:solidFill>
              </a:rPr>
              <a:t>Restrictions</a:t>
            </a:r>
          </a:p>
          <a:p>
            <a:pPr marL="285750" indent="-285750">
              <a:buFont typeface="Arial"/>
              <a:buChar char="•"/>
            </a:pPr>
            <a:endParaRPr lang="en-GB" sz="220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GB" sz="2200">
                <a:solidFill>
                  <a:schemeClr val="bg1"/>
                </a:solidFill>
              </a:rPr>
              <a:t>Care homes</a:t>
            </a:r>
          </a:p>
          <a:p>
            <a:pPr marL="285750" indent="-285750">
              <a:buFont typeface="Arial"/>
              <a:buChar char="•"/>
            </a:pPr>
            <a:endParaRPr lang="en-GB" sz="220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GB" sz="2200">
                <a:solidFill>
                  <a:schemeClr val="bg1"/>
                </a:solidFill>
              </a:rPr>
              <a:t>Deaths &amp; funerals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52DE07-4A6A-97A5-0468-FFAAA1066F16}"/>
              </a:ext>
            </a:extLst>
          </p:cNvPr>
          <p:cNvSpPr txBox="1"/>
          <p:nvPr/>
        </p:nvSpPr>
        <p:spPr>
          <a:xfrm>
            <a:off x="8760592" y="4094239"/>
            <a:ext cx="3022499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200" u="sng">
                <a:solidFill>
                  <a:schemeClr val="bg1"/>
                </a:solidFill>
              </a:rPr>
              <a:t>Strategic factors</a:t>
            </a:r>
            <a:endParaRPr lang="en-US" u="sng">
              <a:solidFill>
                <a:schemeClr val="bg1"/>
              </a:solidFill>
            </a:endParaRPr>
          </a:p>
          <a:p>
            <a:endParaRPr lang="en-GB" sz="220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GB" sz="2200">
                <a:solidFill>
                  <a:schemeClr val="bg1"/>
                </a:solidFill>
              </a:rPr>
              <a:t>Societal resilience</a:t>
            </a:r>
          </a:p>
        </p:txBody>
      </p:sp>
    </p:spTree>
    <p:extLst>
      <p:ext uri="{BB962C8B-B14F-4D97-AF65-F5344CB8AC3E}">
        <p14:creationId xmlns:p14="http://schemas.microsoft.com/office/powerpoint/2010/main" val="185428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/>
      <p:bldP spid="4" grpId="0" animBg="1"/>
      <p:bldP spid="6" grpId="0"/>
      <p:bldP spid="15" grpId="0" animBg="1"/>
      <p:bldP spid="17" grpId="0" animBg="1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C69D9-AC71-39F2-922B-36DD1750E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E14B-D099-7498-5FF1-D5CB347A9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465" y="96184"/>
            <a:ext cx="10504395" cy="776475"/>
          </a:xfrm>
        </p:spPr>
        <p:txBody>
          <a:bodyPr/>
          <a:lstStyle/>
          <a:p>
            <a:pPr algn="ctr"/>
            <a:r>
              <a:rPr lang="en-GB" b="1"/>
              <a:t>The "So What"</a:t>
            </a:r>
          </a:p>
        </p:txBody>
      </p:sp>
      <p:sp>
        <p:nvSpPr>
          <p:cNvPr id="3" name="Arrow: Up-Down 2">
            <a:extLst>
              <a:ext uri="{FF2B5EF4-FFF2-40B4-BE49-F238E27FC236}">
                <a16:creationId xmlns:a16="http://schemas.microsoft.com/office/drawing/2014/main" id="{1E819E42-F7D1-53CE-C35B-F83E846AE821}"/>
              </a:ext>
            </a:extLst>
          </p:cNvPr>
          <p:cNvSpPr/>
          <p:nvPr/>
        </p:nvSpPr>
        <p:spPr>
          <a:xfrm>
            <a:off x="4670827" y="1602128"/>
            <a:ext cx="2553427" cy="4381046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Provides the military instrument of national power for the people of the State</a:t>
            </a:r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F5F961-F5A6-10AA-86A4-1E90AC32BB59}"/>
              </a:ext>
            </a:extLst>
          </p:cNvPr>
          <p:cNvSpPr/>
          <p:nvPr/>
        </p:nvSpPr>
        <p:spPr>
          <a:xfrm>
            <a:off x="2497501" y="6116587"/>
            <a:ext cx="7565288" cy="6071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36FFC2-2C9D-FFB9-0DF5-3EE0D854BE2B}"/>
              </a:ext>
            </a:extLst>
          </p:cNvPr>
          <p:cNvSpPr txBox="1"/>
          <p:nvPr/>
        </p:nvSpPr>
        <p:spPr>
          <a:xfrm>
            <a:off x="2393453" y="6202285"/>
            <a:ext cx="777767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Values – Cost = Utility of the military instrument.</a:t>
            </a:r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1400">
                <a:solidFill>
                  <a:schemeClr val="bg1"/>
                </a:solidFill>
                <a:ea typeface="+mn-lt"/>
                <a:cs typeface="+mn-lt"/>
              </a:rPr>
              <a:t>(Maxwell 2025)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CA20A1D-286D-945B-C506-E8C3F208C021}"/>
              </a:ext>
            </a:extLst>
          </p:cNvPr>
          <p:cNvSpPr/>
          <p:nvPr/>
        </p:nvSpPr>
        <p:spPr>
          <a:xfrm>
            <a:off x="2378503" y="872357"/>
            <a:ext cx="7481782" cy="5967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250AD8-74C0-58B1-097A-33EE5592EF1D}"/>
              </a:ext>
            </a:extLst>
          </p:cNvPr>
          <p:cNvSpPr txBox="1"/>
          <p:nvPr/>
        </p:nvSpPr>
        <p:spPr>
          <a:xfrm>
            <a:off x="2687343" y="987516"/>
            <a:ext cx="71852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What service does the military provide to the people of the State?</a:t>
            </a:r>
          </a:p>
        </p:txBody>
      </p:sp>
    </p:spTree>
    <p:extLst>
      <p:ext uri="{BB962C8B-B14F-4D97-AF65-F5344CB8AC3E}">
        <p14:creationId xmlns:p14="http://schemas.microsoft.com/office/powerpoint/2010/main" val="25944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/>
      <p:bldP spid="12" grpId="0" animBg="1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823</Words>
  <Application>Microsoft Office PowerPoint</Application>
  <PresentationFormat>Widescreen</PresentationFormat>
  <Paragraphs>134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Times New Roman</vt:lpstr>
      <vt:lpstr>Office Theme</vt:lpstr>
      <vt:lpstr>Integrating the Military Instrument to enhance social resilience</vt:lpstr>
      <vt:lpstr>Presentation Structure</vt:lpstr>
      <vt:lpstr>BLUF</vt:lpstr>
      <vt:lpstr>Define the Problem</vt:lpstr>
      <vt:lpstr>Theoretical Context</vt:lpstr>
      <vt:lpstr>The Context Case Study - Ireland</vt:lpstr>
      <vt:lpstr>The Context Case Study </vt:lpstr>
      <vt:lpstr>The Context Case Study </vt:lpstr>
      <vt:lpstr>The "So What"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sinead doyle</dc:creator>
  <cp:lastModifiedBy>ADAM BEATTY</cp:lastModifiedBy>
  <cp:revision>2</cp:revision>
  <dcterms:created xsi:type="dcterms:W3CDTF">2025-09-29T09:03:18Z</dcterms:created>
  <dcterms:modified xsi:type="dcterms:W3CDTF">2025-10-09T16:52:14Z</dcterms:modified>
</cp:coreProperties>
</file>