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0" r:id="rId5"/>
    <p:sldId id="266" r:id="rId6"/>
    <p:sldId id="267" r:id="rId7"/>
    <p:sldId id="269" r:id="rId8"/>
    <p:sldId id="27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354D7-DA96-2D01-90C0-BA2AC35763E5}" v="160" dt="2025-10-03T13:45:12.313"/>
    <p1510:client id="{89D63C38-30CD-12E4-1364-77D8ECF9A015}" v="1104" dt="2025-10-02T10:54:09.087"/>
    <p1510:client id="{B682EFC3-7AA3-37C3-E348-E78F8C0FDE6F}" v="7" dt="2025-10-01T17:36:31.529"/>
    <p1510:client id="{C3247188-56C1-9A90-FAA0-256C196DEF07}" v="116" dt="2025-10-03T14:01:31.854"/>
    <p1510:client id="{DB51C8E4-72C5-199B-C698-1B374853E6C0}" v="78" dt="2025-10-02T18:53:57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BF20-963A-9B6F-D862-6052165C2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D73E5-4512-163B-08FD-CC218478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2B3A-0227-7981-BD13-E8369FBE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BD06-CED9-7590-FA3F-DB1EB6F1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F30-4126-B402-42F8-1091935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4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C5F1-6341-0914-207B-3B88832A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38DC7-D49B-3CBB-2804-350A2B8B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FC55-6055-00F1-0E91-D48F0A17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0E63-71BC-1E15-37AF-04340BAD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1366-C4DD-C114-F39C-1D94C4C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0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156EE-0F7E-1478-72C1-98AC224A0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6C28-49F2-1202-D2CE-6E4E9C9C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3DBA-CAF0-A609-3D98-8448B1FB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B7E4-D86E-1BAF-1549-E998E518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916A7-A92E-83D1-8639-0D44E373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05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617C-31B7-F69E-A190-6119CD74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C49E-E8D6-54F4-6F21-4E11A474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2D5D-EC4F-1A65-DB1D-66C3423F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338FF-A504-0D49-7CCC-AB985DF1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BB6E-EEB6-C3AD-02A3-42C5DFD4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0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67D9-62AA-FCA0-565A-E8D84A74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6C2E-B404-0E94-EF90-A8C8FF21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870C-CD5C-99DC-BCE7-E8BDE316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30EB-4498-06BA-9F0C-431CC2C6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D073A-C239-AF78-A48F-C5EF5CDA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7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6343-B1E0-8CDB-7600-63CE596D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DFEB-11D9-9F60-95C4-848F6D70E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A552-17AB-7688-145F-A3B8D0F8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7839C-B4AF-1BD6-F3B3-1F3D5AD4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F237-3629-D8BC-332F-44152A0A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CED0D-E236-180C-6391-E18D4B15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A2D7-5A25-D1FB-4533-B4A7870F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31AA-B8BE-ABF5-42FE-DFB54046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75A14-775C-2EFC-2EB6-434BBFED8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DAD7E-E4A5-61C0-8C6C-D834E5C4B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E9854-423B-1941-2032-E3856C54E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BF208-60A5-2DA2-8F44-A68E1CCD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6C02B-9CDB-F9E4-7491-602D8D88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EE94C-EE5D-2C2E-6B67-63E52D55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1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3F55-C788-431C-AD0D-A0FCB8E5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7BE60-6B2C-EF69-2B38-B7A9034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B6AF7-5240-2DEC-28E3-2017F1FF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D169A-7D28-E0E9-3682-3A3E3CAA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9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04615-BCE4-386C-9449-BA4A16D4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30E44-BCCB-A75A-F013-0B24595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1A2CB-D6F2-979A-D78E-C69B6D26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1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A1A0-8409-496F-6DB4-F8FD1F11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151D-E089-01A8-625F-2272EA25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BB287-75EE-DB88-420B-11D10CA1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2EE5-3E71-CE9D-3CBF-EF439814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B9FE9-B32E-6390-77F8-421F52D4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AF3A-698A-4384-44E1-7CF8A13C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6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44FD-EF0B-E506-3C25-4204CEF5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31B7D-30E9-9466-CF7D-33AE4C573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EDE72-D229-A2AA-0487-4DA1DDBB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54BB-24C6-1747-2AAD-068ED281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E021-AC09-C537-39CD-B63AF56E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249ED-7476-CB5D-6AF0-396DA735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73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79EBA-A871-3829-7272-5FC6A54C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3538-A597-5A80-B4BF-47EE3A79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5482-BCD2-578B-304F-863D741D9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6EEBC2-4A3A-401B-AD01-F985D672D69A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EABD-3DDC-6CEF-43E3-E5C596C1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1671-DD66-1303-F257-FC34DF97F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8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gov.ie/static/documents/national-risk-assessment-2024-overview-of-strategic-risks.pdf" TargetMode="External"/><Relationship Id="rId2" Type="http://schemas.openxmlformats.org/officeDocument/2006/relationships/hyperlink" Target="https://assets.gov.ie/static/documents/department-of-defence-and-defence-forces-strategy-statement-2023-202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ng.com/images/search?view=detailV2&amp;ccid=marBLnXT&amp;id=37D217FA80306623EB97EF31B65FF1932C25536F&amp;thid=OIP.marBLnXT1y2Kxh2hdDTLqwHaFj&amp;mediaurl=https%3A%2F%2Fslideplayer.com%2Fslide%2F13754699%2F85%2Fimages%2F9%2FVon%2BClausewitz&#8217;s%2BTrinity.jpg&amp;cdnurl=https%3A%2F%2Fth.bing.com%2Fth%2Fid%2FR.99aac12e75d3d72d8ac61da17434cbab%3Frik%3Db1MlLJPxX7Yx7w%26pid%3DImgRaw%26r%3D0&amp;exph=768&amp;expw=1024&amp;q=Clausewitz+Trinity+of+War&amp;form=IRPRST&amp;ck=414176EB5743D89215738A200A90D954&amp;selectedindex=0&amp;itb=0&amp;cw=1145&amp;ch=535&amp;ajaxhist=0&amp;ajaxserp=0&amp;vt=0&amp;sim=11" TargetMode="External"/><Relationship Id="rId4" Type="http://schemas.openxmlformats.org/officeDocument/2006/relationships/hyperlink" Target="https://i.ytimg.com/vi/iVFonewq9e4/maxresdefault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0EE4-AA8B-16B6-F2E6-D944BCE5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86" y="646011"/>
            <a:ext cx="11611627" cy="1539464"/>
          </a:xfrm>
        </p:spPr>
        <p:txBody>
          <a:bodyPr>
            <a:normAutofit/>
          </a:bodyPr>
          <a:lstStyle/>
          <a:p>
            <a:r>
              <a:rPr lang="en-GB" sz="4800" b="1"/>
              <a:t>Integrating the Military Instrument to enhance social resilience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08B-0D46-AAA5-19E4-8E74E8B7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2017386"/>
            <a:ext cx="11073008" cy="43207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endParaRPr lang="en-GB"/>
          </a:p>
          <a:p>
            <a:r>
              <a:rPr lang="en-GB" sz="2800"/>
              <a:t>Assess the utility and limitations of the military as an instrument of national power in addressing non-traditional national security threats in concert with other instruments available to states.</a:t>
            </a:r>
          </a:p>
          <a:p>
            <a:endParaRPr lang="en-GB"/>
          </a:p>
          <a:p>
            <a:r>
              <a:rPr lang="en-GB" sz="2000" err="1"/>
              <a:t>Comdt</a:t>
            </a:r>
            <a:r>
              <a:rPr lang="en-GB" sz="2000"/>
              <a:t> Adam Beatty, </a:t>
            </a:r>
            <a:r>
              <a:rPr lang="en-GB" sz="2000" err="1"/>
              <a:t>Comdt</a:t>
            </a:r>
            <a:r>
              <a:rPr lang="en-GB" sz="2000"/>
              <a:t> Sinead Doyle, Maj Romin </a:t>
            </a:r>
            <a:r>
              <a:rPr lang="en-GB" sz="2000" err="1"/>
              <a:t>Poussonn</a:t>
            </a:r>
            <a:endParaRPr lang="en-GB" sz="2000"/>
          </a:p>
          <a:p>
            <a:endParaRPr lang="en-GB" sz="2000"/>
          </a:p>
          <a:p>
            <a:r>
              <a:rPr lang="en-GB" sz="2000"/>
              <a:t>23 October 2025 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0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CA4B-3141-EB6F-D2CC-8ED20E7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52"/>
            <a:ext cx="10515600" cy="749691"/>
          </a:xfrm>
        </p:spPr>
        <p:txBody>
          <a:bodyPr/>
          <a:lstStyle/>
          <a:p>
            <a:pPr algn="ctr"/>
            <a:r>
              <a:rPr lang="en-GB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3CD4-B7F7-2F1F-D37B-4F656919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2" y="839243"/>
            <a:ext cx="11950873" cy="5812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200"/>
              <a:t>Department of Defence and Defence Forces (2025). </a:t>
            </a:r>
            <a:r>
              <a:rPr lang="en-GB" sz="1200" i="1"/>
              <a:t>Department of Defence and Defence Forces Strategy Statement 2025-2028</a:t>
            </a:r>
            <a:r>
              <a:rPr lang="en-GB" sz="1200"/>
              <a:t>. Ireland.  Available at: </a:t>
            </a:r>
            <a:r>
              <a:rPr lang="en-GB" sz="1200" u="sng">
                <a:hlinkClick r:id="rId2"/>
              </a:rPr>
              <a:t>https://assets.gov.ie/static/documents/department-of-defence-and-defence-forces-strategy-statement-2023-2026.pdf</a:t>
            </a:r>
            <a:r>
              <a:rPr lang="en-GB" sz="1200"/>
              <a:t> </a:t>
            </a:r>
          </a:p>
          <a:p>
            <a:r>
              <a:rPr lang="en-GB" sz="1400">
                <a:latin typeface="Aptos"/>
                <a:cs typeface="Times New Roman"/>
              </a:rPr>
              <a:t>Finnegan, R. (2025) Constructivism and Securitization, Lecture notes distributed in </a:t>
            </a:r>
            <a:r>
              <a:rPr lang="en-GB" sz="1400" i="1">
                <a:latin typeface="Aptos"/>
                <a:cs typeface="Times New Roman"/>
              </a:rPr>
              <a:t>HY672M: Defence and Strategic Studies.</a:t>
            </a:r>
            <a:r>
              <a:rPr lang="en-GB" sz="1400">
                <a:latin typeface="Aptos"/>
                <a:cs typeface="Times New Roman"/>
              </a:rPr>
              <a:t> 24 Sept 2025, Maynooth University.  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>
                <a:latin typeface="Times New Roman"/>
                <a:cs typeface="Times New Roman"/>
              </a:rPr>
              <a:t>Government of Ireland (2024). National Risk Assessment 2024. Ireland.  Available at: </a:t>
            </a:r>
            <a:r>
              <a:rPr lang="en-GB" sz="1200" u="sng">
                <a:latin typeface="Times New Roman"/>
                <a:cs typeface="Times New Roman"/>
                <a:hlinkClick r:id="rId3"/>
              </a:rPr>
              <a:t>https://assets.gov.ie/static/documents/national-risk-assessment-2024-overview-of-strategic-risks.pdf</a:t>
            </a:r>
            <a:endParaRPr lang="en-GB" sz="1200"/>
          </a:p>
          <a:p>
            <a:r>
              <a:rPr lang="en-GB" sz="1400"/>
              <a:t>Irish Defence Forces (2023) </a:t>
            </a:r>
            <a:r>
              <a:rPr lang="en-GB" sz="1400" i="1"/>
              <a:t>DF Leadership Doctrine. </a:t>
            </a:r>
            <a:r>
              <a:rPr lang="en-GB" sz="1400"/>
              <a:t>Chief of Staffs branch: Defence Forces Printing Press.  </a:t>
            </a:r>
            <a:endParaRPr lang="en-GB"/>
          </a:p>
          <a:p>
            <a:r>
              <a:rPr lang="en-GB" sz="1400"/>
              <a:t>Khattak, M. (2025) </a:t>
            </a:r>
            <a:r>
              <a:rPr lang="en-GB" sz="1400" i="1"/>
              <a:t>The concept of security in the 21st century: Traditional and non traditional approaches to security. </a:t>
            </a:r>
            <a:r>
              <a:rPr lang="en-GB" sz="1400"/>
              <a:t>[online image]. Available at: </a:t>
            </a:r>
            <a:r>
              <a:rPr lang="en-GB" sz="1400">
                <a:hlinkClick r:id="rId4"/>
              </a:rPr>
              <a:t>htt</a:t>
            </a:r>
            <a:r>
              <a:rPr lang="en-GB" sz="1400">
                <a:ea typeface="+mn-lt"/>
                <a:cs typeface="+mn-lt"/>
                <a:hlinkClick r:id="rId4"/>
              </a:rPr>
              <a:t>ps://i.ytimg.com/vi/iVFonewq9e4/maxresdefault.jpg</a:t>
            </a:r>
            <a:r>
              <a:rPr lang="en-GB" sz="1400">
                <a:ea typeface="+mn-lt"/>
                <a:cs typeface="+mn-lt"/>
              </a:rPr>
              <a:t> (Accessed 29 Sept 25)</a:t>
            </a:r>
            <a:endParaRPr lang="en-GB" sz="1400"/>
          </a:p>
          <a:p>
            <a:r>
              <a:rPr lang="en-GB" sz="1400">
                <a:latin typeface="Aptos"/>
                <a:ea typeface="+mn-lt"/>
                <a:cs typeface="Times New Roman"/>
              </a:rPr>
              <a:t>Maxwell, J. (2025) Power, Security and the Use of Force, Lecture notes distributed in </a:t>
            </a:r>
            <a:r>
              <a:rPr lang="en-GB" sz="1400" i="1">
                <a:latin typeface="Aptos"/>
                <a:ea typeface="+mn-lt"/>
                <a:cs typeface="Times New Roman"/>
              </a:rPr>
              <a:t>HY672M: Defence and Strategic Studies.</a:t>
            </a:r>
            <a:r>
              <a:rPr lang="en-GB" sz="1400">
                <a:latin typeface="Aptos"/>
                <a:ea typeface="+mn-lt"/>
                <a:cs typeface="Times New Roman"/>
              </a:rPr>
              <a:t> 01 Oct 2025, Maynooth University.  </a:t>
            </a:r>
            <a:endParaRPr lang="en-GB" sz="1400">
              <a:latin typeface="Times New Roman"/>
              <a:ea typeface="+mn-lt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Times New Roman"/>
              </a:rPr>
              <a:t>Mullins, L. J. (2005). </a:t>
            </a:r>
            <a:r>
              <a:rPr lang="en-GB" sz="1400" i="1">
                <a:latin typeface="Times New Roman"/>
                <a:ea typeface="+mn-lt"/>
                <a:cs typeface="Times New Roman"/>
              </a:rPr>
              <a:t>Management and organisational behaviour</a:t>
            </a:r>
            <a:r>
              <a:rPr lang="en-GB" sz="1400">
                <a:latin typeface="Times New Roman"/>
                <a:ea typeface="+mn-lt"/>
                <a:cs typeface="Times New Roman"/>
              </a:rPr>
              <a:t> (7</a:t>
            </a:r>
            <a:r>
              <a:rPr lang="en-GB" sz="1400" baseline="30000">
                <a:latin typeface="Times New Roman"/>
                <a:ea typeface="+mn-lt"/>
                <a:cs typeface="Times New Roman"/>
              </a:rPr>
              <a:t>th</a:t>
            </a:r>
            <a:r>
              <a:rPr lang="en-GB" sz="1400">
                <a:latin typeface="Times New Roman"/>
                <a:ea typeface="+mn-lt"/>
                <a:cs typeface="Times New Roman"/>
              </a:rPr>
              <a:t> </a:t>
            </a:r>
            <a:r>
              <a:rPr lang="en-GB" sz="1400" err="1">
                <a:latin typeface="Times New Roman"/>
                <a:ea typeface="+mn-lt"/>
                <a:cs typeface="Times New Roman"/>
              </a:rPr>
              <a:t>edn</a:t>
            </a:r>
            <a:r>
              <a:rPr lang="en-GB" sz="1400">
                <a:latin typeface="Times New Roman"/>
                <a:ea typeface="+mn-lt"/>
                <a:cs typeface="Times New Roman"/>
              </a:rPr>
              <a:t>.). Essex. Prentice Hall Financial Times.</a:t>
            </a:r>
            <a:endParaRPr lang="en-US" sz="1400">
              <a:latin typeface="Times New Roman"/>
              <a:ea typeface="+mn-lt"/>
              <a:cs typeface="Times New Roman"/>
            </a:endParaRPr>
          </a:p>
          <a:p>
            <a:r>
              <a:rPr lang="en-GB" sz="1400">
                <a:ea typeface="+mn-lt"/>
                <a:cs typeface="+mn-lt"/>
              </a:rPr>
              <a:t>Rohan, G., Jolene, J. and Salim, MN. (2013) </a:t>
            </a:r>
            <a:r>
              <a:rPr lang="en-GB" sz="1400" i="1">
                <a:ea typeface="+mn-lt"/>
                <a:cs typeface="+mn-lt"/>
              </a:rPr>
              <a:t>Countering Extremism: Building Social Resilience Through Community Engagement. </a:t>
            </a:r>
            <a:r>
              <a:rPr lang="en-GB" sz="1400">
                <a:ea typeface="+mn-lt"/>
                <a:cs typeface="+mn-lt"/>
              </a:rPr>
              <a:t>London: Imperial College Press.</a:t>
            </a:r>
          </a:p>
          <a:p>
            <a:r>
              <a:rPr lang="en-GB" sz="1400" err="1">
                <a:ea typeface="+mn-lt"/>
                <a:cs typeface="+mn-lt"/>
              </a:rPr>
              <a:t>Slideplayer</a:t>
            </a:r>
            <a:r>
              <a:rPr lang="en-GB" sz="1400">
                <a:ea typeface="+mn-lt"/>
                <a:cs typeface="+mn-lt"/>
              </a:rPr>
              <a:t>, (2024). </a:t>
            </a:r>
            <a:r>
              <a:rPr lang="en-GB" sz="1400" i="1">
                <a:ea typeface="+mn-lt"/>
                <a:cs typeface="+mn-lt"/>
              </a:rPr>
              <a:t>Defence Sector Transformation. </a:t>
            </a:r>
            <a:r>
              <a:rPr lang="en-GB" sz="1400">
                <a:ea typeface="+mn-lt"/>
                <a:cs typeface="+mn-lt"/>
              </a:rPr>
              <a:t>[online image]. Available at: </a:t>
            </a:r>
            <a:r>
              <a:rPr lang="en-GB" sz="1400">
                <a:ea typeface="+mn-lt"/>
                <a:cs typeface="+mn-lt"/>
                <a:hlinkClick r:id="rId5"/>
              </a:rPr>
              <a:t>https://www.bing.com/images/search?view=detailV2&amp;ccid=marBLnXT&amp;id=37D217FA80306623EB97EF31B65FF1932C25536F&amp;thid=OIP.marBLnXT1y2Kxh2hdDTLqwHaFj&amp;mediaurl=https%3A%2F%2Fslideplayer.com%2Fslide%2F13754699%2F85%2Fimages%2F9%2FVon%2BClausewitz’s%2BTrinity.jpg&amp;cdnurl=https%3A%2F%2Fth.bing.com%2Fth%2Fid%2FR.99aac12e75d3d72d8ac61da17434cbab%3Frik%3Db1MlLJPxX7Yx7w%26pid%3DImgRaw%26r%3D0&amp;exph=768&amp;expw=1024&amp;q=Clausewitz+Trinity+of+War&amp;form=IRPRST&amp;ck=414176EB5743D89215738A200A90D954&amp;selectedindex=0&amp;itb=0&amp;cw=1145&amp;ch=535&amp;ajaxhist=0&amp;ajaxserp=0&amp;vt=0&amp;sim=11</a:t>
            </a:r>
            <a:r>
              <a:rPr lang="en-GB" sz="1400">
                <a:ea typeface="+mn-lt"/>
                <a:cs typeface="+mn-lt"/>
              </a:rPr>
              <a:t> (Accessed 30 Sept 25)</a:t>
            </a:r>
          </a:p>
          <a:p>
            <a:r>
              <a:rPr lang="en-GB" sz="1400"/>
              <a:t>Vincent, D. (2025) Strategic Context, Lecture notes distributed in </a:t>
            </a:r>
            <a:r>
              <a:rPr lang="en-GB" sz="1400" i="1"/>
              <a:t>HY671M: Command, Leadership and Management. </a:t>
            </a:r>
            <a:r>
              <a:rPr lang="en-GB" sz="1400"/>
              <a:t>09 Sept 2025, Maynooth University.  </a:t>
            </a:r>
          </a:p>
        </p:txBody>
      </p:sp>
    </p:spTree>
    <p:extLst>
      <p:ext uri="{BB962C8B-B14F-4D97-AF65-F5344CB8AC3E}">
        <p14:creationId xmlns:p14="http://schemas.microsoft.com/office/powerpoint/2010/main" val="24639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985D-1100-E4B2-29E9-C8B5119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07" y="93728"/>
            <a:ext cx="10515600" cy="845398"/>
          </a:xfrm>
        </p:spPr>
        <p:txBody>
          <a:bodyPr/>
          <a:lstStyle/>
          <a:p>
            <a:pPr algn="ctr"/>
            <a:r>
              <a:rPr lang="en-GB" b="1"/>
              <a:t>Presentation Structure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739E03-CA1E-EA76-38C2-A71E66B8AD6E}"/>
              </a:ext>
            </a:extLst>
          </p:cNvPr>
          <p:cNvSpPr/>
          <p:nvPr/>
        </p:nvSpPr>
        <p:spPr>
          <a:xfrm>
            <a:off x="534997" y="1023805"/>
            <a:ext cx="11433617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D6C0A-45B9-549E-781B-D7630B8F5EDA}"/>
              </a:ext>
            </a:extLst>
          </p:cNvPr>
          <p:cNvSpPr txBox="1"/>
          <p:nvPr/>
        </p:nvSpPr>
        <p:spPr>
          <a:xfrm>
            <a:off x="1252048" y="1255640"/>
            <a:ext cx="9649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BLUF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7C3124-37CD-4351-7FF2-5E745D5392D0}"/>
              </a:ext>
            </a:extLst>
          </p:cNvPr>
          <p:cNvSpPr/>
          <p:nvPr/>
        </p:nvSpPr>
        <p:spPr>
          <a:xfrm>
            <a:off x="645644" y="5622945"/>
            <a:ext cx="11433617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FCF93-C7DA-774F-DB70-E377DDA5F4E1}"/>
              </a:ext>
            </a:extLst>
          </p:cNvPr>
          <p:cNvSpPr txBox="1"/>
          <p:nvPr/>
        </p:nvSpPr>
        <p:spPr>
          <a:xfrm>
            <a:off x="1362695" y="5854780"/>
            <a:ext cx="9649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E2F440-258A-7B0C-C36B-31F2CB6CCF12}"/>
              </a:ext>
            </a:extLst>
          </p:cNvPr>
          <p:cNvSpPr/>
          <p:nvPr/>
        </p:nvSpPr>
        <p:spPr>
          <a:xfrm>
            <a:off x="581221" y="2145134"/>
            <a:ext cx="3170627" cy="2946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4BF78-1561-7FF3-159A-1D39EB876145}"/>
              </a:ext>
            </a:extLst>
          </p:cNvPr>
          <p:cNvSpPr txBox="1"/>
          <p:nvPr/>
        </p:nvSpPr>
        <p:spPr>
          <a:xfrm>
            <a:off x="818482" y="2143578"/>
            <a:ext cx="2684278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u="sng">
                <a:solidFill>
                  <a:schemeClr val="bg1"/>
                </a:solidFill>
              </a:rPr>
              <a:t>Sinéad</a:t>
            </a:r>
          </a:p>
          <a:p>
            <a:pPr algn="ctr"/>
            <a:endParaRPr lang="en-GB" sz="24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The problem</a:t>
            </a:r>
          </a:p>
          <a:p>
            <a:pPr marL="342900" indent="-342900">
              <a:buFont typeface="Arial"/>
              <a:buChar char="•"/>
            </a:pPr>
            <a:endParaRPr lang="en-GB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Theoretical context</a:t>
            </a:r>
          </a:p>
          <a:p>
            <a:pPr marL="342900" indent="-342900">
              <a:buFont typeface="Arial"/>
              <a:buChar char="•"/>
            </a:pPr>
            <a:endParaRPr lang="en-GB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Context case study</a:t>
            </a: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CD9419-9E2F-2276-C4A3-0C766BB22933}"/>
              </a:ext>
            </a:extLst>
          </p:cNvPr>
          <p:cNvSpPr/>
          <p:nvPr/>
        </p:nvSpPr>
        <p:spPr>
          <a:xfrm>
            <a:off x="4391221" y="2145133"/>
            <a:ext cx="3170627" cy="2946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B8094-8943-95BA-E95E-E39FE6A5596B}"/>
              </a:ext>
            </a:extLst>
          </p:cNvPr>
          <p:cNvSpPr txBox="1"/>
          <p:nvPr/>
        </p:nvSpPr>
        <p:spPr>
          <a:xfrm>
            <a:off x="4628482" y="2143578"/>
            <a:ext cx="2684278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u="sng">
                <a:solidFill>
                  <a:schemeClr val="bg1"/>
                </a:solidFill>
              </a:rPr>
              <a:t>Adam</a:t>
            </a:r>
          </a:p>
          <a:p>
            <a:pPr algn="ctr"/>
            <a:endParaRPr lang="en-GB" sz="24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Organisational adaptation effect</a:t>
            </a:r>
          </a:p>
          <a:p>
            <a:pPr marL="342900" indent="-342900">
              <a:buFont typeface="Arial"/>
              <a:buChar char="•"/>
            </a:pPr>
            <a:endParaRPr lang="en-GB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Resilience synergy effect</a:t>
            </a: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82D6B2-6880-65CC-86D6-0C0E2731D742}"/>
              </a:ext>
            </a:extLst>
          </p:cNvPr>
          <p:cNvSpPr/>
          <p:nvPr/>
        </p:nvSpPr>
        <p:spPr>
          <a:xfrm>
            <a:off x="8128153" y="2113818"/>
            <a:ext cx="3170627" cy="2946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FD4B52-32CA-8196-42BF-24C0557EB703}"/>
              </a:ext>
            </a:extLst>
          </p:cNvPr>
          <p:cNvSpPr txBox="1"/>
          <p:nvPr/>
        </p:nvSpPr>
        <p:spPr>
          <a:xfrm>
            <a:off x="8365414" y="2112263"/>
            <a:ext cx="2684278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u="sng">
                <a:solidFill>
                  <a:schemeClr val="bg1"/>
                </a:solidFill>
              </a:rPr>
              <a:t>Romin</a:t>
            </a:r>
          </a:p>
          <a:p>
            <a:pPr algn="ctr"/>
            <a:endParaRPr lang="en-GB" sz="24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Cyber and disinformation</a:t>
            </a:r>
          </a:p>
          <a:p>
            <a:pPr marL="342900" indent="-342900">
              <a:buFont typeface="Arial"/>
              <a:buChar char="•"/>
            </a:pPr>
            <a:endParaRPr lang="en-GB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Ireland and US case studies</a:t>
            </a: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7266-8F19-EA47-2CC0-C91CB062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5902-65D8-4623-4066-5311D2F4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07" y="93728"/>
            <a:ext cx="10515600" cy="57645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BLUF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292045-2771-6B8B-2B06-94FC9494686E}"/>
              </a:ext>
            </a:extLst>
          </p:cNvPr>
          <p:cNvSpPr/>
          <p:nvPr/>
        </p:nvSpPr>
        <p:spPr>
          <a:xfrm>
            <a:off x="925793" y="2395650"/>
            <a:ext cx="10357853" cy="878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A6919-4835-2494-7319-E6E47416FB9B}"/>
              </a:ext>
            </a:extLst>
          </p:cNvPr>
          <p:cNvSpPr txBox="1"/>
          <p:nvPr/>
        </p:nvSpPr>
        <p:spPr>
          <a:xfrm>
            <a:off x="1160990" y="2481809"/>
            <a:ext cx="10119702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Nations use the concept of SECURITISATION to transform some non traditional threats into matters of security.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-GB" sz="1400">
                <a:solidFill>
                  <a:schemeClr val="bg1"/>
                </a:solidFill>
                <a:ea typeface="+mn-lt"/>
                <a:cs typeface="+mn-lt"/>
              </a:rPr>
              <a:t>Finnegan 2025)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004FCD-6704-D609-DB5B-30718F44F9A6}"/>
              </a:ext>
            </a:extLst>
          </p:cNvPr>
          <p:cNvSpPr/>
          <p:nvPr/>
        </p:nvSpPr>
        <p:spPr>
          <a:xfrm>
            <a:off x="171924" y="952088"/>
            <a:ext cx="11837028" cy="929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FBAD0-BB36-8226-CA3A-09EE156BE039}"/>
              </a:ext>
            </a:extLst>
          </p:cNvPr>
          <p:cNvSpPr txBox="1"/>
          <p:nvPr/>
        </p:nvSpPr>
        <p:spPr>
          <a:xfrm>
            <a:off x="788123" y="1206334"/>
            <a:ext cx="1074723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In  a national context, Security is NOT just about military threats.</a:t>
            </a:r>
            <a:r>
              <a:rPr lang="en-GB" sz="1400">
                <a:solidFill>
                  <a:schemeClr val="bg1"/>
                </a:solidFill>
              </a:rPr>
              <a:t> (Finnegan 2025)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8F5322-B299-6E6A-A1D0-8B01527F4AF7}"/>
              </a:ext>
            </a:extLst>
          </p:cNvPr>
          <p:cNvSpPr/>
          <p:nvPr/>
        </p:nvSpPr>
        <p:spPr>
          <a:xfrm>
            <a:off x="2445309" y="5271080"/>
            <a:ext cx="7533973" cy="878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EB13E-D3D8-DA61-3010-5F8491707AAC}"/>
              </a:ext>
            </a:extLst>
          </p:cNvPr>
          <p:cNvSpPr txBox="1"/>
          <p:nvPr/>
        </p:nvSpPr>
        <p:spPr>
          <a:xfrm>
            <a:off x="2299508" y="5502915"/>
            <a:ext cx="77776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Values – Cost = Utility of the military instrument.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(Maxwell 2025)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AE017D-728B-2199-002A-A34E82460762}"/>
              </a:ext>
            </a:extLst>
          </p:cNvPr>
          <p:cNvSpPr/>
          <p:nvPr/>
        </p:nvSpPr>
        <p:spPr>
          <a:xfrm>
            <a:off x="1582455" y="3903961"/>
            <a:ext cx="8845063" cy="923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E9960-CA0D-651C-DE29-6DFB2A0F250D}"/>
              </a:ext>
            </a:extLst>
          </p:cNvPr>
          <p:cNvSpPr txBox="1"/>
          <p:nvPr/>
        </p:nvSpPr>
        <p:spPr>
          <a:xfrm>
            <a:off x="2075388" y="3978915"/>
            <a:ext cx="818108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A nation will 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utilise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 all available instruments of national power to address national security threats (DIME) 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sz="22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4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4" grpId="0" animBg="1"/>
      <p:bldP spid="8" grpId="0"/>
      <p:bldP spid="10" grpId="0" animBg="1"/>
      <p:bldP spid="12" grpId="0"/>
      <p:bldP spid="16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AB0C9-3CAD-F0D7-EFAD-2B14142A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208E-DE81-B81B-10E8-EB7F2FD3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407"/>
            <a:ext cx="10515600" cy="990580"/>
          </a:xfrm>
        </p:spPr>
        <p:txBody>
          <a:bodyPr/>
          <a:lstStyle/>
          <a:p>
            <a:pPr algn="ctr"/>
            <a:r>
              <a:rPr lang="en-GB" b="1"/>
              <a:t>Define the Problem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7B6203-011D-A2BF-BF83-27E0D933F650}"/>
              </a:ext>
            </a:extLst>
          </p:cNvPr>
          <p:cNvGrpSpPr/>
          <p:nvPr/>
        </p:nvGrpSpPr>
        <p:grpSpPr>
          <a:xfrm>
            <a:off x="9029179" y="808430"/>
            <a:ext cx="2878354" cy="5123328"/>
            <a:chOff x="6738820" y="160523"/>
            <a:chExt cx="3808519" cy="43513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29A074-DC20-36F7-BFD7-5C1546B5AB54}"/>
                </a:ext>
              </a:extLst>
            </p:cNvPr>
            <p:cNvSpPr/>
            <p:nvPr/>
          </p:nvSpPr>
          <p:spPr>
            <a:xfrm>
              <a:off x="6738820" y="160523"/>
              <a:ext cx="3808519" cy="4351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35C60FCD-1DDE-CF2A-7C1A-9B7579645FFF}"/>
                </a:ext>
              </a:extLst>
            </p:cNvPr>
            <p:cNvSpPr txBox="1"/>
            <p:nvPr/>
          </p:nvSpPr>
          <p:spPr>
            <a:xfrm>
              <a:off x="6902980" y="3047191"/>
              <a:ext cx="3504084" cy="1207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/>
                <a:t>(Rohan et al, 2013)</a:t>
              </a:r>
            </a:p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4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/>
                <a:t>Societal Resilience</a:t>
              </a:r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73F19C-D9E9-FF29-4404-D26AF3AF285C}"/>
              </a:ext>
            </a:extLst>
          </p:cNvPr>
          <p:cNvGrpSpPr/>
          <p:nvPr/>
        </p:nvGrpSpPr>
        <p:grpSpPr>
          <a:xfrm>
            <a:off x="182270" y="803754"/>
            <a:ext cx="2721680" cy="5111907"/>
            <a:chOff x="7078364" y="0"/>
            <a:chExt cx="3435027" cy="435133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5C8CB97-6E19-F581-A042-92DB48C50D2E}"/>
                </a:ext>
              </a:extLst>
            </p:cNvPr>
            <p:cNvSpPr/>
            <p:nvPr/>
          </p:nvSpPr>
          <p:spPr>
            <a:xfrm>
              <a:off x="7078364" y="0"/>
              <a:ext cx="3435027" cy="4351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6B9EDD6-411D-8F51-71AC-219F829A0AE9}"/>
                </a:ext>
              </a:extLst>
            </p:cNvPr>
            <p:cNvSpPr txBox="1"/>
            <p:nvPr/>
          </p:nvSpPr>
          <p:spPr>
            <a:xfrm>
              <a:off x="7078364" y="2605023"/>
              <a:ext cx="3435027" cy="796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000" kern="12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0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/>
                <a:t>(Vincent, 2025)</a:t>
              </a:r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/>
                <a:t>Instruments of National Power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0A3AF9-7BAD-3E76-1C48-99F169BFB2CB}"/>
              </a:ext>
            </a:extLst>
          </p:cNvPr>
          <p:cNvGrpSpPr/>
          <p:nvPr/>
        </p:nvGrpSpPr>
        <p:grpSpPr>
          <a:xfrm>
            <a:off x="3051798" y="803755"/>
            <a:ext cx="3000188" cy="5108698"/>
            <a:chOff x="7518229" y="17818"/>
            <a:chExt cx="3692401" cy="435133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46FDE78-7DA0-0710-999F-9CB2C5C9A6B9}"/>
                </a:ext>
              </a:extLst>
            </p:cNvPr>
            <p:cNvSpPr/>
            <p:nvPr/>
          </p:nvSpPr>
          <p:spPr>
            <a:xfrm>
              <a:off x="7600242" y="17818"/>
              <a:ext cx="3435027" cy="4351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42A6662-F136-8491-2EF7-F37CBAAB9E83}"/>
                </a:ext>
              </a:extLst>
            </p:cNvPr>
            <p:cNvSpPr txBox="1"/>
            <p:nvPr/>
          </p:nvSpPr>
          <p:spPr>
            <a:xfrm>
              <a:off x="7518229" y="3017602"/>
              <a:ext cx="3692401" cy="798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/>
                <a:t>(</a:t>
              </a:r>
              <a:r>
                <a:rPr lang="en-GB" sz="1400"/>
                <a:t>DF Leadership Doctrine, 2023)</a:t>
              </a:r>
              <a:endParaRPr lang="en-GB" sz="24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/>
                <a:t>Military Instrument</a:t>
              </a:r>
              <a:endParaRPr lang="en-GB" sz="24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C49ECB-FA5F-EC01-6A95-FBE055513984}"/>
              </a:ext>
            </a:extLst>
          </p:cNvPr>
          <p:cNvGrpSpPr/>
          <p:nvPr/>
        </p:nvGrpSpPr>
        <p:grpSpPr>
          <a:xfrm>
            <a:off x="6043668" y="818868"/>
            <a:ext cx="2896213" cy="5102899"/>
            <a:chOff x="7055452" y="0"/>
            <a:chExt cx="3457939" cy="435133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918DE50-90FF-34CE-E190-60A420EB480B}"/>
                </a:ext>
              </a:extLst>
            </p:cNvPr>
            <p:cNvSpPr/>
            <p:nvPr/>
          </p:nvSpPr>
          <p:spPr>
            <a:xfrm>
              <a:off x="7078364" y="0"/>
              <a:ext cx="3435027" cy="4351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8623CEC2-1AE3-09EE-5A3B-FBB0253F85FA}"/>
                </a:ext>
              </a:extLst>
            </p:cNvPr>
            <p:cNvSpPr txBox="1"/>
            <p:nvPr/>
          </p:nvSpPr>
          <p:spPr>
            <a:xfrm>
              <a:off x="7055452" y="2850645"/>
              <a:ext cx="3435027" cy="1099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000" kern="1200"/>
            </a:p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/>
                <a:t>(Khattak, 2025)</a:t>
              </a:r>
            </a:p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4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/>
                <a:t>Non traditional national security threats</a:t>
              </a:r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BACA9EB-7290-322C-58E6-F25E1098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3" y="895611"/>
            <a:ext cx="2356554" cy="3306245"/>
          </a:xfrm>
          <a:prstGeom prst="rect">
            <a:avLst/>
          </a:prstGeom>
        </p:spPr>
      </p:pic>
      <p:pic>
        <p:nvPicPr>
          <p:cNvPr id="1030" name="Picture 6" descr="Irish Defence Forces Logo, HD Png Download - kindpng">
            <a:extLst>
              <a:ext uri="{FF2B5EF4-FFF2-40B4-BE49-F238E27FC236}">
                <a16:creationId xmlns:a16="http://schemas.microsoft.com/office/drawing/2014/main" id="{24980703-840B-621C-3996-0CE575901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62" y="935110"/>
            <a:ext cx="2431191" cy="3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hand writing on a whiteboard&#10;&#10;AI-generated content may be incorrect.">
            <a:extLst>
              <a:ext uri="{FF2B5EF4-FFF2-40B4-BE49-F238E27FC236}">
                <a16:creationId xmlns:a16="http://schemas.microsoft.com/office/drawing/2014/main" id="{B5016A23-250C-AC83-3173-8782DBC0B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754" y="940105"/>
            <a:ext cx="2493725" cy="3224146"/>
          </a:xfrm>
          <a:prstGeom prst="rect">
            <a:avLst/>
          </a:prstGeom>
        </p:spPr>
      </p:pic>
      <p:pic>
        <p:nvPicPr>
          <p:cNvPr id="3" name="Picture 2" descr="A group of hands holding each other&#10;&#10;AI-generated content may be incorrect.">
            <a:extLst>
              <a:ext uri="{FF2B5EF4-FFF2-40B4-BE49-F238E27FC236}">
                <a16:creationId xmlns:a16="http://schemas.microsoft.com/office/drawing/2014/main" id="{FFB28A07-50CB-8520-CBF7-B7C164B33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252" y="931036"/>
            <a:ext cx="2480153" cy="3273598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C0A87D0-81DA-2E86-0F45-196813BF7110}"/>
              </a:ext>
            </a:extLst>
          </p:cNvPr>
          <p:cNvSpPr/>
          <p:nvPr/>
        </p:nvSpPr>
        <p:spPr>
          <a:xfrm>
            <a:off x="211875" y="5988268"/>
            <a:ext cx="11767017" cy="851721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E1902251-33F6-6D25-5920-89A10A438D33}"/>
              </a:ext>
            </a:extLst>
          </p:cNvPr>
          <p:cNvSpPr txBox="1"/>
          <p:nvPr/>
        </p:nvSpPr>
        <p:spPr>
          <a:xfrm>
            <a:off x="658715" y="6179435"/>
            <a:ext cx="1125304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/>
              <a:t>What service does the military instrument provide to the people of the State?</a:t>
            </a:r>
          </a:p>
        </p:txBody>
      </p:sp>
    </p:spTree>
    <p:extLst>
      <p:ext uri="{BB962C8B-B14F-4D97-AF65-F5344CB8AC3E}">
        <p14:creationId xmlns:p14="http://schemas.microsoft.com/office/powerpoint/2010/main" val="5348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7211-F2A0-3555-D4D7-CEF2C78A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45" y="114604"/>
            <a:ext cx="10515600" cy="761892"/>
          </a:xfrm>
        </p:spPr>
        <p:txBody>
          <a:bodyPr/>
          <a:lstStyle/>
          <a:p>
            <a:pPr algn="ctr"/>
            <a:r>
              <a:rPr lang="en-GB" b="1"/>
              <a:t>Theoretical Context</a:t>
            </a:r>
            <a:endParaRPr lang="en-US" b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BCDFF-0D70-6DEC-6C69-8BD69DBA5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709" y="1082454"/>
            <a:ext cx="7077665" cy="496914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57479-B650-136D-4A2A-AA3684DF452A}"/>
              </a:ext>
            </a:extLst>
          </p:cNvPr>
          <p:cNvSpPr txBox="1"/>
          <p:nvPr/>
        </p:nvSpPr>
        <p:spPr>
          <a:xfrm>
            <a:off x="5197943" y="6308398"/>
            <a:ext cx="21913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err="1"/>
              <a:t>Slideplayer</a:t>
            </a:r>
            <a:r>
              <a:rPr lang="en-GB" sz="1400"/>
              <a:t> (2024)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7EC722-8181-F008-FDE9-BF25227AD651}"/>
              </a:ext>
            </a:extLst>
          </p:cNvPr>
          <p:cNvSpPr/>
          <p:nvPr/>
        </p:nvSpPr>
        <p:spPr>
          <a:xfrm>
            <a:off x="1653283" y="2297899"/>
            <a:ext cx="3114248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4635A-E163-907A-D8B6-8EE5BDC471A7}"/>
              </a:ext>
            </a:extLst>
          </p:cNvPr>
          <p:cNvSpPr txBox="1"/>
          <p:nvPr/>
        </p:nvSpPr>
        <p:spPr>
          <a:xfrm>
            <a:off x="1926624" y="2353888"/>
            <a:ext cx="2634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National power 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GB">
                <a:solidFill>
                  <a:schemeClr val="bg1"/>
                </a:solidFill>
              </a:rPr>
              <a:t>(Ways)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424327-CED7-42AC-30BE-F8E4A68DC7B9}"/>
              </a:ext>
            </a:extLst>
          </p:cNvPr>
          <p:cNvSpPr/>
          <p:nvPr/>
        </p:nvSpPr>
        <p:spPr>
          <a:xfrm>
            <a:off x="8904870" y="4813236"/>
            <a:ext cx="3114248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6FD4B-F739-CECF-2FB0-62FEC8F99442}"/>
              </a:ext>
            </a:extLst>
          </p:cNvPr>
          <p:cNvSpPr/>
          <p:nvPr/>
        </p:nvSpPr>
        <p:spPr>
          <a:xfrm>
            <a:off x="122375" y="4802797"/>
            <a:ext cx="3114248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CCA48-5AE6-3CCE-B5AC-A70547FE42D3}"/>
              </a:ext>
            </a:extLst>
          </p:cNvPr>
          <p:cNvSpPr txBox="1"/>
          <p:nvPr/>
        </p:nvSpPr>
        <p:spPr>
          <a:xfrm>
            <a:off x="9142525" y="4925786"/>
            <a:ext cx="2634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Societal resilience 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GB">
                <a:solidFill>
                  <a:schemeClr val="bg1"/>
                </a:solidFill>
              </a:rPr>
              <a:t>(Ends)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AF963-30FD-535B-AE38-F6A87E2DE83B}"/>
              </a:ext>
            </a:extLst>
          </p:cNvPr>
          <p:cNvSpPr txBox="1"/>
          <p:nvPr/>
        </p:nvSpPr>
        <p:spPr>
          <a:xfrm>
            <a:off x="-7562" y="4916883"/>
            <a:ext cx="33847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Military instrument 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GB">
                <a:solidFill>
                  <a:schemeClr val="bg1"/>
                </a:solidFill>
              </a:rPr>
              <a:t>(Means)</a:t>
            </a:r>
          </a:p>
        </p:txBody>
      </p:sp>
    </p:spTree>
    <p:extLst>
      <p:ext uri="{BB962C8B-B14F-4D97-AF65-F5344CB8AC3E}">
        <p14:creationId xmlns:p14="http://schemas.microsoft.com/office/powerpoint/2010/main" val="33110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300A-9E2C-2287-112E-C5D954FB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6012-30EA-DC45-427A-E469A17D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20"/>
            <a:ext cx="10515600" cy="61575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The Context Case Study - Ireland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A406-A6CE-7E86-0E92-ED3ED08C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4" y="980118"/>
            <a:ext cx="115907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>
              <a:latin typeface="Aptos Display"/>
              <a:cs typeface="Times New Roman"/>
            </a:endParaRP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D2C7A-DB05-9008-0E9F-981FC2B0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38" y="3952805"/>
            <a:ext cx="7281015" cy="27692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A white cover with text and images of military personnel&#10;&#10;AI-generated content may be incorrect.">
            <a:extLst>
              <a:ext uri="{FF2B5EF4-FFF2-40B4-BE49-F238E27FC236}">
                <a16:creationId xmlns:a16="http://schemas.microsoft.com/office/drawing/2014/main" id="{DFA6C3EE-396A-1DEF-B500-DAA01589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816" y="883086"/>
            <a:ext cx="2844429" cy="2794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A white cover with green text&#10;&#10;AI-generated content may be incorrect.">
            <a:extLst>
              <a:ext uri="{FF2B5EF4-FFF2-40B4-BE49-F238E27FC236}">
                <a16:creationId xmlns:a16="http://schemas.microsoft.com/office/drawing/2014/main" id="{634D4D24-975A-1A15-CE02-68B6887D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02" y="881657"/>
            <a:ext cx="2966550" cy="27971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B926D4F-E793-566F-C235-997C1EF30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543" y="882866"/>
            <a:ext cx="2642483" cy="27950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13208D-C435-E297-447D-6D0A70411044}"/>
              </a:ext>
            </a:extLst>
          </p:cNvPr>
          <p:cNvSpPr/>
          <p:nvPr/>
        </p:nvSpPr>
        <p:spPr>
          <a:xfrm>
            <a:off x="299724" y="767458"/>
            <a:ext cx="1707261" cy="5801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EBE6C-F9FE-B149-427F-5ADB1C858801}"/>
              </a:ext>
            </a:extLst>
          </p:cNvPr>
          <p:cNvSpPr txBox="1"/>
          <p:nvPr/>
        </p:nvSpPr>
        <p:spPr>
          <a:xfrm>
            <a:off x="408961" y="2551933"/>
            <a:ext cx="158825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Identifying non traditional 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GB">
                <a:solidFill>
                  <a:schemeClr val="bg1"/>
                </a:solidFill>
              </a:rPr>
              <a:t>security threats</a:t>
            </a:r>
          </a:p>
        </p:txBody>
      </p:sp>
    </p:spTree>
    <p:extLst>
      <p:ext uri="{BB962C8B-B14F-4D97-AF65-F5344CB8AC3E}">
        <p14:creationId xmlns:p14="http://schemas.microsoft.com/office/powerpoint/2010/main" val="42177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A1E14-08DD-9563-C3DE-987A4942A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4C35-2DB7-ECFA-6404-C82B3C4C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20"/>
            <a:ext cx="10515600" cy="61575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The Context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4B9E-6AEE-819E-8BEB-A9C0C5D8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4" y="980118"/>
            <a:ext cx="115907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>
              <a:latin typeface="Aptos Display"/>
              <a:cs typeface="Times New Roman"/>
            </a:endParaRPr>
          </a:p>
          <a:p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7834B4-C688-4AF4-89F1-BDCFAD2A29E3}"/>
              </a:ext>
            </a:extLst>
          </p:cNvPr>
          <p:cNvSpPr/>
          <p:nvPr/>
        </p:nvSpPr>
        <p:spPr>
          <a:xfrm>
            <a:off x="120429" y="1921662"/>
            <a:ext cx="2256350" cy="34256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4AC17-D860-75E0-6AA8-7FD815A5020D}"/>
              </a:ext>
            </a:extLst>
          </p:cNvPr>
          <p:cNvSpPr txBox="1"/>
          <p:nvPr/>
        </p:nvSpPr>
        <p:spPr>
          <a:xfrm>
            <a:off x="162432" y="2182138"/>
            <a:ext cx="215975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Non traditional </a:t>
            </a:r>
          </a:p>
          <a:p>
            <a:pPr algn="ctr"/>
            <a:r>
              <a:rPr lang="en-GB" sz="2200">
                <a:solidFill>
                  <a:schemeClr val="bg1"/>
                </a:solidFill>
              </a:rPr>
              <a:t>security threats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algn="ctr"/>
            <a:r>
              <a:rPr lang="en-GB" sz="2200" b="1" u="sng">
                <a:solidFill>
                  <a:schemeClr val="bg1"/>
                </a:solidFill>
              </a:rPr>
              <a:t>SUCCESSFUL</a:t>
            </a:r>
            <a:r>
              <a:rPr lang="en-GB" sz="2200">
                <a:solidFill>
                  <a:schemeClr val="bg1"/>
                </a:solidFill>
              </a:rPr>
              <a:t> utility of the military instrument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8D9B9D-7DA5-CC5B-7A39-5D518D4C67B7}"/>
              </a:ext>
            </a:extLst>
          </p:cNvPr>
          <p:cNvSpPr/>
          <p:nvPr/>
        </p:nvSpPr>
        <p:spPr>
          <a:xfrm>
            <a:off x="2525212" y="1928386"/>
            <a:ext cx="2065849" cy="3403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B6063-9EDC-A4A4-88AD-FC48A607875C}"/>
              </a:ext>
            </a:extLst>
          </p:cNvPr>
          <p:cNvSpPr txBox="1"/>
          <p:nvPr/>
        </p:nvSpPr>
        <p:spPr>
          <a:xfrm>
            <a:off x="2522390" y="3029303"/>
            <a:ext cx="198045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Irelands critical infrastructure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09BB15-8D07-1219-F0F3-0BB94AC97312}"/>
              </a:ext>
            </a:extLst>
          </p:cNvPr>
          <p:cNvSpPr/>
          <p:nvPr/>
        </p:nvSpPr>
        <p:spPr>
          <a:xfrm>
            <a:off x="4878450" y="1087947"/>
            <a:ext cx="3432966" cy="266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51171-D782-8591-680C-804ABFAF9298}"/>
              </a:ext>
            </a:extLst>
          </p:cNvPr>
          <p:cNvSpPr txBox="1"/>
          <p:nvPr/>
        </p:nvSpPr>
        <p:spPr>
          <a:xfrm>
            <a:off x="5088540" y="1236365"/>
            <a:ext cx="311224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Political factors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National risk assessment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Defence strategy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FA230-9300-A376-7773-8FEF5AE6B87B}"/>
              </a:ext>
            </a:extLst>
          </p:cNvPr>
          <p:cNvSpPr/>
          <p:nvPr/>
        </p:nvSpPr>
        <p:spPr>
          <a:xfrm>
            <a:off x="4833625" y="3967857"/>
            <a:ext cx="3488994" cy="266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410D9-A681-3B59-76B5-62BC91F26EB2}"/>
              </a:ext>
            </a:extLst>
          </p:cNvPr>
          <p:cNvSpPr txBox="1"/>
          <p:nvPr/>
        </p:nvSpPr>
        <p:spPr>
          <a:xfrm>
            <a:off x="5032507" y="4183509"/>
            <a:ext cx="298898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Logistical factors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EEZ size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Maritime capabilities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D6F71C-7462-1E86-B631-25A384A98042}"/>
              </a:ext>
            </a:extLst>
          </p:cNvPr>
          <p:cNvSpPr/>
          <p:nvPr/>
        </p:nvSpPr>
        <p:spPr>
          <a:xfrm>
            <a:off x="8553979" y="3911829"/>
            <a:ext cx="3410553" cy="26972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640663-0372-ABED-F8E5-CB391AB20F4D}"/>
              </a:ext>
            </a:extLst>
          </p:cNvPr>
          <p:cNvSpPr/>
          <p:nvPr/>
        </p:nvSpPr>
        <p:spPr>
          <a:xfrm>
            <a:off x="8520359" y="998297"/>
            <a:ext cx="3410554" cy="27533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C980F-B087-2F3A-4992-10F2AE2E4C5E}"/>
              </a:ext>
            </a:extLst>
          </p:cNvPr>
          <p:cNvSpPr txBox="1"/>
          <p:nvPr/>
        </p:nvSpPr>
        <p:spPr>
          <a:xfrm>
            <a:off x="8726974" y="1236739"/>
            <a:ext cx="302249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Ethical factors</a:t>
            </a:r>
            <a:endParaRPr lang="en-US" u="sng">
              <a:solidFill>
                <a:schemeClr val="bg1"/>
              </a:solidFill>
            </a:endParaRPr>
          </a:p>
          <a:p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Perceived Societal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B1057-0BCB-29F0-361E-EE370BCC5C22}"/>
              </a:ext>
            </a:extLst>
          </p:cNvPr>
          <p:cNvSpPr txBox="1"/>
          <p:nvPr/>
        </p:nvSpPr>
        <p:spPr>
          <a:xfrm>
            <a:off x="8760592" y="4094239"/>
            <a:ext cx="302249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Strategic factors</a:t>
            </a:r>
            <a:endParaRPr lang="en-US" u="sng">
              <a:solidFill>
                <a:schemeClr val="bg1"/>
              </a:solidFill>
            </a:endParaRPr>
          </a:p>
          <a:p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International alliances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Societal resilience</a:t>
            </a:r>
          </a:p>
        </p:txBody>
      </p:sp>
    </p:spTree>
    <p:extLst>
      <p:ext uri="{BB962C8B-B14F-4D97-AF65-F5344CB8AC3E}">
        <p14:creationId xmlns:p14="http://schemas.microsoft.com/office/powerpoint/2010/main" val="1646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4" grpId="0" animBg="1"/>
      <p:bldP spid="6" grpId="0"/>
      <p:bldP spid="15" grpId="0" animBg="1"/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E80EA-1A50-9907-DE0E-61465E70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ADD5-DC47-964C-538C-6782B073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20"/>
            <a:ext cx="10515600" cy="61575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The Context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D5B4-2833-5231-1E94-DBA49320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4" y="980118"/>
            <a:ext cx="115907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>
              <a:latin typeface="Aptos Display"/>
              <a:cs typeface="Times New Roman"/>
            </a:endParaRPr>
          </a:p>
          <a:p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7FBFC9-533F-77AD-F949-6C95A2635B3A}"/>
              </a:ext>
            </a:extLst>
          </p:cNvPr>
          <p:cNvSpPr/>
          <p:nvPr/>
        </p:nvSpPr>
        <p:spPr>
          <a:xfrm>
            <a:off x="120429" y="1921662"/>
            <a:ext cx="2256350" cy="34256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917A-305F-1AAA-4F7C-4C626F3542F3}"/>
              </a:ext>
            </a:extLst>
          </p:cNvPr>
          <p:cNvSpPr txBox="1"/>
          <p:nvPr/>
        </p:nvSpPr>
        <p:spPr>
          <a:xfrm>
            <a:off x="162432" y="2182138"/>
            <a:ext cx="215975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Non traditional </a:t>
            </a:r>
          </a:p>
          <a:p>
            <a:pPr algn="ctr"/>
            <a:r>
              <a:rPr lang="en-GB" sz="2200">
                <a:solidFill>
                  <a:schemeClr val="bg1"/>
                </a:solidFill>
              </a:rPr>
              <a:t>security threats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algn="ctr"/>
            <a:r>
              <a:rPr lang="en-GB" sz="2200" b="1" u="sng">
                <a:solidFill>
                  <a:schemeClr val="bg1"/>
                </a:solidFill>
              </a:rPr>
              <a:t>LIMITED</a:t>
            </a:r>
          </a:p>
          <a:p>
            <a:pPr algn="ctr"/>
            <a:r>
              <a:rPr lang="en-GB" sz="2200">
                <a:solidFill>
                  <a:schemeClr val="bg1"/>
                </a:solidFill>
              </a:rPr>
              <a:t>utility of the military instrument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3BC673-5ED9-E95A-0D0C-E3830EC77BCB}"/>
              </a:ext>
            </a:extLst>
          </p:cNvPr>
          <p:cNvSpPr/>
          <p:nvPr/>
        </p:nvSpPr>
        <p:spPr>
          <a:xfrm>
            <a:off x="2525212" y="1928386"/>
            <a:ext cx="2065849" cy="3403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12FA5-901E-FC39-DF9A-85815D940F57}"/>
              </a:ext>
            </a:extLst>
          </p:cNvPr>
          <p:cNvSpPr txBox="1"/>
          <p:nvPr/>
        </p:nvSpPr>
        <p:spPr>
          <a:xfrm>
            <a:off x="2522390" y="3029303"/>
            <a:ext cx="19804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Pandemic &amp; health security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896A03-8FCA-738D-908E-4D62DE5D51FD}"/>
              </a:ext>
            </a:extLst>
          </p:cNvPr>
          <p:cNvSpPr/>
          <p:nvPr/>
        </p:nvSpPr>
        <p:spPr>
          <a:xfrm>
            <a:off x="4878450" y="1087947"/>
            <a:ext cx="3432966" cy="266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922CB-9B1A-9F01-ED64-A354011555D7}"/>
              </a:ext>
            </a:extLst>
          </p:cNvPr>
          <p:cNvSpPr txBox="1"/>
          <p:nvPr/>
        </p:nvSpPr>
        <p:spPr>
          <a:xfrm>
            <a:off x="5088540" y="1236365"/>
            <a:ext cx="311224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Political factors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Government response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NPHET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35F67E-F8B3-C379-EB19-AE4AB4B2C5C1}"/>
              </a:ext>
            </a:extLst>
          </p:cNvPr>
          <p:cNvSpPr/>
          <p:nvPr/>
        </p:nvSpPr>
        <p:spPr>
          <a:xfrm>
            <a:off x="4833625" y="3967857"/>
            <a:ext cx="3488994" cy="266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E101C-02D5-DEAC-E696-39926452AFAC}"/>
              </a:ext>
            </a:extLst>
          </p:cNvPr>
          <p:cNvSpPr txBox="1"/>
          <p:nvPr/>
        </p:nvSpPr>
        <p:spPr>
          <a:xfrm>
            <a:off x="5088536" y="4060244"/>
            <a:ext cx="298898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Logistical factors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COVID tests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Contacting tracing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Testing centres</a:t>
            </a: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40673C-9E3D-D465-209F-8FB184BD0FE3}"/>
              </a:ext>
            </a:extLst>
          </p:cNvPr>
          <p:cNvSpPr/>
          <p:nvPr/>
        </p:nvSpPr>
        <p:spPr>
          <a:xfrm>
            <a:off x="8553979" y="3911829"/>
            <a:ext cx="3410553" cy="26972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5799B3-5C67-A41E-60B3-BA0A27904E17}"/>
              </a:ext>
            </a:extLst>
          </p:cNvPr>
          <p:cNvSpPr/>
          <p:nvPr/>
        </p:nvSpPr>
        <p:spPr>
          <a:xfrm>
            <a:off x="8520359" y="998297"/>
            <a:ext cx="3410554" cy="27533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4DD-FD24-BB61-CA23-3EB522AF81D0}"/>
              </a:ext>
            </a:extLst>
          </p:cNvPr>
          <p:cNvSpPr txBox="1"/>
          <p:nvPr/>
        </p:nvSpPr>
        <p:spPr>
          <a:xfrm>
            <a:off x="8726974" y="1236739"/>
            <a:ext cx="302249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Ethical factors</a:t>
            </a:r>
            <a:endParaRPr lang="en-US" u="sng">
              <a:solidFill>
                <a:schemeClr val="bg1"/>
              </a:solidFill>
            </a:endParaRPr>
          </a:p>
          <a:p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Restrictions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Care homes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Deaths &amp; funerals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2DE07-4A6A-97A5-0468-FFAAA1066F16}"/>
              </a:ext>
            </a:extLst>
          </p:cNvPr>
          <p:cNvSpPr txBox="1"/>
          <p:nvPr/>
        </p:nvSpPr>
        <p:spPr>
          <a:xfrm>
            <a:off x="8760592" y="4094239"/>
            <a:ext cx="302249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Strategic factors</a:t>
            </a:r>
            <a:endParaRPr lang="en-US" u="sng">
              <a:solidFill>
                <a:schemeClr val="bg1"/>
              </a:solidFill>
            </a:endParaRPr>
          </a:p>
          <a:p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Societal resilience</a:t>
            </a:r>
          </a:p>
        </p:txBody>
      </p:sp>
    </p:spTree>
    <p:extLst>
      <p:ext uri="{BB962C8B-B14F-4D97-AF65-F5344CB8AC3E}">
        <p14:creationId xmlns:p14="http://schemas.microsoft.com/office/powerpoint/2010/main" val="18542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4" grpId="0" animBg="1"/>
      <p:bldP spid="6" grpId="0"/>
      <p:bldP spid="15" grpId="0" animBg="1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C69D9-AC71-39F2-922B-36DD1750E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E14B-D099-7498-5FF1-D5CB347A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65" y="96184"/>
            <a:ext cx="10504395" cy="776475"/>
          </a:xfrm>
        </p:spPr>
        <p:txBody>
          <a:bodyPr/>
          <a:lstStyle/>
          <a:p>
            <a:pPr algn="ctr"/>
            <a:r>
              <a:rPr lang="en-GB" b="1"/>
              <a:t>The "So What"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1E819E42-F7D1-53CE-C35B-F83E846AE821}"/>
              </a:ext>
            </a:extLst>
          </p:cNvPr>
          <p:cNvSpPr/>
          <p:nvPr/>
        </p:nvSpPr>
        <p:spPr>
          <a:xfrm>
            <a:off x="4670827" y="1602128"/>
            <a:ext cx="2553427" cy="438104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Provides the military instrument of national power for the people of the State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F5F961-F5A6-10AA-86A4-1E90AC32BB59}"/>
              </a:ext>
            </a:extLst>
          </p:cNvPr>
          <p:cNvSpPr/>
          <p:nvPr/>
        </p:nvSpPr>
        <p:spPr>
          <a:xfrm>
            <a:off x="2497501" y="6116587"/>
            <a:ext cx="7565288" cy="6071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6FFC2-2C9D-FFB9-0DF5-3EE0D854BE2B}"/>
              </a:ext>
            </a:extLst>
          </p:cNvPr>
          <p:cNvSpPr txBox="1"/>
          <p:nvPr/>
        </p:nvSpPr>
        <p:spPr>
          <a:xfrm>
            <a:off x="2393453" y="6202285"/>
            <a:ext cx="77776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Values – Cost = Utility of the military instrument.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(Maxwell 2025)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A20A1D-286D-945B-C506-E8C3F208C021}"/>
              </a:ext>
            </a:extLst>
          </p:cNvPr>
          <p:cNvSpPr/>
          <p:nvPr/>
        </p:nvSpPr>
        <p:spPr>
          <a:xfrm>
            <a:off x="2378503" y="872357"/>
            <a:ext cx="7481782" cy="596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50AD8-74C0-58B1-097A-33EE5592EF1D}"/>
              </a:ext>
            </a:extLst>
          </p:cNvPr>
          <p:cNvSpPr txBox="1"/>
          <p:nvPr/>
        </p:nvSpPr>
        <p:spPr>
          <a:xfrm>
            <a:off x="2687343" y="987516"/>
            <a:ext cx="7185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What service does the military provide to the people of the State?</a:t>
            </a:r>
          </a:p>
        </p:txBody>
      </p:sp>
    </p:spTree>
    <p:extLst>
      <p:ext uri="{BB962C8B-B14F-4D97-AF65-F5344CB8AC3E}">
        <p14:creationId xmlns:p14="http://schemas.microsoft.com/office/powerpoint/2010/main" val="2594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Integrating the Military Instrument to enhance social resilience</vt:lpstr>
      <vt:lpstr>Presentation Structure</vt:lpstr>
      <vt:lpstr>BLUF</vt:lpstr>
      <vt:lpstr>Define the Problem</vt:lpstr>
      <vt:lpstr>Theoretical Context</vt:lpstr>
      <vt:lpstr>The Context Case Study - Ireland</vt:lpstr>
      <vt:lpstr>The Context Case Study </vt:lpstr>
      <vt:lpstr>The Context Case Study </vt:lpstr>
      <vt:lpstr>The "So What"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sinead doyle</dc:creator>
  <cp:lastModifiedBy>SINEAD MARGARET DOYLE</cp:lastModifiedBy>
  <cp:revision>2</cp:revision>
  <dcterms:created xsi:type="dcterms:W3CDTF">2025-09-29T09:03:18Z</dcterms:created>
  <dcterms:modified xsi:type="dcterms:W3CDTF">2025-10-03T16:00:52Z</dcterms:modified>
</cp:coreProperties>
</file>