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and welcome to my presentation about predicting social anxiety with application session usage 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f815e33d4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f815e33d4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data was gathered from the trial, the location data was examined first.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set of latitude and longitude coordinate was reverse geocoded and the category of that location was saved.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trained a decision tree classifier with the location category labels and achieved 86% accuracy in identifying social anxiety.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most popular location among socially anxious individuals was home. Both the accuracy and most popular category label conform with results from past research.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conclude that location can be used to identify social anxiety but more </a:t>
            </a:r>
            <a:r>
              <a:rPr lang="en"/>
              <a:t>research</a:t>
            </a:r>
            <a:r>
              <a:rPr lang="en"/>
              <a:t> is needed. Additionally, care should be taken with the data. There was a large class imbalance between socially anxious and non-anxious individuals and this suggests that the model may be skewed or biased.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f815e33d4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f815e33d4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666666"/>
                </a:solidFill>
              </a:rPr>
              <a:t>Next we will examine the session usage data. This chart shows us the breakdown of application categories among socially anxious users.</a:t>
            </a:r>
            <a:endParaRPr sz="1200">
              <a:solidFill>
                <a:srgbClr val="666666"/>
              </a:solidFill>
            </a:endParaRPr>
          </a:p>
          <a:p>
            <a:pPr indent="-304800" lvl="0" marL="457200" rtl="0" algn="l">
              <a:lnSpc>
                <a:spcPct val="115000"/>
              </a:lnSpc>
              <a:spcBef>
                <a:spcPts val="1600"/>
              </a:spcBef>
              <a:spcAft>
                <a:spcPts val="0"/>
              </a:spcAft>
              <a:buClr>
                <a:srgbClr val="666666"/>
              </a:buClr>
              <a:buSzPts val="1200"/>
              <a:buChar char="●"/>
            </a:pPr>
            <a:r>
              <a:rPr lang="en" sz="1200">
                <a:solidFill>
                  <a:srgbClr val="666666"/>
                </a:solidFill>
              </a:rPr>
              <a:t>Social &amp; Communication applications were most popular among socially anxious individuals, followed by Productivity and Tools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f815e33d4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f815e33d4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666666"/>
              </a:buClr>
              <a:buSzPts val="1200"/>
              <a:buChar char="●"/>
            </a:pPr>
            <a:r>
              <a:rPr lang="en" sz="1200">
                <a:solidFill>
                  <a:srgbClr val="666666"/>
                </a:solidFill>
              </a:rPr>
              <a:t>This graph shows us the app category breakdown among non socially anxious users.</a:t>
            </a:r>
            <a:endParaRPr sz="1200">
              <a:solidFill>
                <a:srgbClr val="666666"/>
              </a:solidFill>
            </a:endParaRPr>
          </a:p>
          <a:p>
            <a:pPr indent="-304800" lvl="0" marL="457200" rtl="0" algn="l">
              <a:lnSpc>
                <a:spcPct val="115000"/>
              </a:lnSpc>
              <a:spcBef>
                <a:spcPts val="0"/>
              </a:spcBef>
              <a:spcAft>
                <a:spcPts val="0"/>
              </a:spcAft>
              <a:buClr>
                <a:srgbClr val="666666"/>
              </a:buClr>
              <a:buSzPts val="1200"/>
              <a:buChar char="●"/>
            </a:pPr>
            <a:r>
              <a:rPr lang="en" sz="1200">
                <a:solidFill>
                  <a:srgbClr val="666666"/>
                </a:solidFill>
              </a:rPr>
              <a:t>Compared to non-anxious individuals, socially anxious individuals used Social &amp; Communication and Productivity applications less overall</a:t>
            </a:r>
            <a:endParaRPr sz="1200">
              <a:solidFill>
                <a:srgbClr val="666666"/>
              </a:solidFill>
            </a:endParaRPr>
          </a:p>
          <a:p>
            <a:pPr indent="-304800" lvl="1" marL="914400" rtl="0" algn="l">
              <a:lnSpc>
                <a:spcPct val="115000"/>
              </a:lnSpc>
              <a:spcBef>
                <a:spcPts val="0"/>
              </a:spcBef>
              <a:spcAft>
                <a:spcPts val="0"/>
              </a:spcAft>
              <a:buClr>
                <a:srgbClr val="666666"/>
              </a:buClr>
              <a:buSzPts val="1200"/>
              <a:buChar char="○"/>
            </a:pPr>
            <a:r>
              <a:rPr lang="en" sz="1200">
                <a:solidFill>
                  <a:srgbClr val="666666"/>
                </a:solidFill>
              </a:rPr>
              <a:t>This suggests socially anxious people may avoid applications that are social in nature instead of only avoiding other individuals</a:t>
            </a:r>
            <a:endParaRPr sz="1200">
              <a:solidFill>
                <a:srgbClr val="666666"/>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f815e33d4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f815e33d4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look at the decision tree classifier. We achieved 93%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the confusion matrix generated by the classifier shows a very high accuracy in predicting socially anxious and non-socially anxious individuals but the classifier had better accuracy in predicting individuals that do not have social anxiety.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could be attributed to having a slightly higher number of individuals in the trial that were not socially anxious.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f815e33d4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f815e33d4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important feature was the total time used in foreground. Due to the large imbalance of feature importance, we believe that the classifier should have more features.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f815e33d4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f815e33d4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trained two other classifiers on the same data - an Extra Trees and Random Forest classifier.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achieved 86 and 87% accuracy for the extra trees and random forest classifier respectively.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models also have total time used as the most important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implication of comparing the original decision tree classifier to these two is that a more advanced classifier should be used so that data imbalance issues could be handled.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f815e33d4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f815e33d4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conclude that session usage data can be an indicator of social anxiety but we believe that more work needs to be done.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f815e33d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f815e33d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ways of processing session data could be useful.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looking at other age groups as well as Apple users would be beneficial in understanding the broader population.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f815e33d4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f815e33d4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listening to my presentation about predicting social anxiety with application session usage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f815e33d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f815e33d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Mental health issues plague a large portion of the population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2016, 1 in 4 individuals in the UK was diagnosed.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mental health issues are established by the age of 14.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Outside of the UK, mental health is considered to be a main contributor to overall diseases.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individuals tend to feel isolated and have trouble with a lot of aspects of everyday life.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Mental health issues can lead to other diseases like cancer and there is a 40-60% chance of premature death.</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f815e33d4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f815e33d4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has society reacted?</a:t>
            </a:r>
            <a:endParaRPr/>
          </a:p>
          <a:p>
            <a:pPr indent="0" lvl="0" marL="0" rtl="0" algn="l">
              <a:spcBef>
                <a:spcPts val="0"/>
              </a:spcBef>
              <a:spcAft>
                <a:spcPts val="0"/>
              </a:spcAft>
              <a:buNone/>
            </a:pPr>
            <a:br>
              <a:rPr lang="en"/>
            </a:br>
            <a:r>
              <a:rPr lang="en"/>
              <a:t>In the uk the nhs has been slowly increasing their investment year by year for mental care care.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long waiting times, and people get discouraged or are not treated in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other health care systems are not prepared.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there is still a large negative social stigma surrounding people with mental health issues.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f815e33d4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f815e33d4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Social anxiety is one of the top mental health disorders.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an overwhelming fear of social situations as well as a fear of being observed and judged.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does not go away on its own and in many cases requires prolonged serious treatment.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Anxiety can be triggered by many circumstances including speaking to a person, speaking to a </a:t>
            </a:r>
            <a:r>
              <a:rPr lang="en"/>
              <a:t>person</a:t>
            </a:r>
            <a:r>
              <a:rPr lang="en"/>
              <a:t> with authority, or any kind of public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Individuals with social anxiety have lower self-confidence and feel as if they are being incoherent.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leads to lower performance in school and work, strain on personal relationships, and lower economic status, to name a few.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f815e33d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f815e33d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study in 2014 showed a strong connection between the students’ mobility, activity level, sleep, and the mental well-being.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study in 2015 showed that collected data in the background is enough to analyse and understand the individual’s mental health, stress, and depression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study in 2016 showed that 99.67% of smartphone users have a unique application signature, which is their set of used applications.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study in 2017 showed that using location and mobility data gives high accuracy in predicting social anxiety within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study in 2019 showed that application usage patterns can be used to accurately differentiate between healthy and cognitively impaired individuals.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past research shows that smartphones are a very capable medium of recording data, and said data is accurate in detecting mental health problems such as social anxiety.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 took inspiration from all of these studies, among others.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f815e33d4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f815e33d4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us to the project aim.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to see if an individual’s social anxiety can be reasonably predicted by observing how they use their mobile phone.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specifically, we want to look at their application session usage data and see what it can tell 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f815e33d4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f815e33d4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would need an application to collect data in the background as well as allow participants to take the Social Interaction Anxiety Scale exam.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scale is a clinical self-report made up of 20 questions that aims to assign a score between 0 and 80. A score of 34 and above means that the individual is considered to have symptoms of traditional social anxiety.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session usage data gatherer.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there are 2 data </a:t>
            </a:r>
            <a:r>
              <a:rPr lang="en"/>
              <a:t>gatherers</a:t>
            </a:r>
            <a:r>
              <a:rPr lang="en"/>
              <a:t> for location and call data so that we can compare our results with past research.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this data is saved to the device, and then the participant can trigger the data export option, which sends it to the remote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ensure that data is collected reliably, there is a service that attempts to keep the app alive instead of letting the system kill it. There is additionally a restart service that restarts the app if the phone restarts.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f815e33d4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f815e33d4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remote server and database are in charge of receiving the data from the phones and storing it. The database data is encrypted at-rest and during transit. Additionally, the server has HTTPS enabled with a TLS certificate.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to ensure that data is protected and secured.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analysis is required for statistical analysis as well as classifier training and graph and chart generating.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7f815e33d4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f815e33d4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implement the app, Android was chosen. The session data was acquired using the Android Usage Stats Manager API, which records all application usage data on the phone.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Location data was gathered with the Google FusedLocationProvider API. This API aims to be battery friendly as well as provide the most accurate data from all available sensors instead of only GPS.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Call duration data was tracked manually.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stay alive service was implemented as a persistent notification. This would prevent the system from killing unless the system was running low on memory or battery.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3rd party library was used to track the session management.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Okhttp was used to implement the export service. The data would be exported via a series of HTTP POST requests.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Amazon web services was used to host the server and database in the London datacenter.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analysis was done with Python. It used Pandas and numpy and used the classifiers from scikit-learn. Matplotlib and seaborn were used to generate charts and graphs.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AUTOLAYOUT_1">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0" y="0"/>
            <a:ext cx="3048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3341300" y="314875"/>
            <a:ext cx="5486400" cy="113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56" name="Google Shape;56;p13"/>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57" name="Google Shape;5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_2">
    <p:bg>
      <p:bgPr>
        <a:solidFill>
          <a:srgbClr val="FFFFFF"/>
        </a:solidFill>
      </p:bgPr>
    </p:bg>
    <p:spTree>
      <p:nvGrpSpPr>
        <p:cNvPr id="58" name="Shape 58"/>
        <p:cNvGrpSpPr/>
        <p:nvPr/>
      </p:nvGrpSpPr>
      <p:grpSpPr>
        <a:xfrm>
          <a:off x="0" y="0"/>
          <a:ext cx="0" cy="0"/>
          <a:chOff x="0" y="0"/>
          <a:chExt cx="0" cy="0"/>
        </a:xfrm>
      </p:grpSpPr>
      <p:sp>
        <p:nvSpPr>
          <p:cNvPr id="59" name="Google Shape;59;p14"/>
          <p:cNvSpPr/>
          <p:nvPr/>
        </p:nvSpPr>
        <p:spPr>
          <a:xfrm>
            <a:off x="0" y="0"/>
            <a:ext cx="91440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181125" y="181125"/>
            <a:ext cx="8795400" cy="47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ph type="title"/>
          </p:nvPr>
        </p:nvSpPr>
        <p:spPr>
          <a:xfrm>
            <a:off x="811650" y="799739"/>
            <a:ext cx="6458400" cy="14799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lt1"/>
                </a:solidFill>
              </a:defRPr>
            </a:lvl1pPr>
            <a:lvl2pPr lvl="1" algn="l">
              <a:lnSpc>
                <a:spcPct val="100000"/>
              </a:lnSpc>
              <a:spcBef>
                <a:spcPts val="0"/>
              </a:spcBef>
              <a:spcAft>
                <a:spcPts val="0"/>
              </a:spcAft>
              <a:buClr>
                <a:schemeClr val="dk1"/>
              </a:buClr>
              <a:buSzPts val="3600"/>
              <a:buNone/>
              <a:defRPr b="1" sz="3600">
                <a:solidFill>
                  <a:schemeClr val="lt1"/>
                </a:solidFill>
              </a:defRPr>
            </a:lvl2pPr>
            <a:lvl3pPr lvl="2" algn="l">
              <a:lnSpc>
                <a:spcPct val="100000"/>
              </a:lnSpc>
              <a:spcBef>
                <a:spcPts val="0"/>
              </a:spcBef>
              <a:spcAft>
                <a:spcPts val="0"/>
              </a:spcAft>
              <a:buClr>
                <a:schemeClr val="dk1"/>
              </a:buClr>
              <a:buSzPts val="3600"/>
              <a:buNone/>
              <a:defRPr b="1" sz="3600">
                <a:solidFill>
                  <a:schemeClr val="lt1"/>
                </a:solidFill>
              </a:defRPr>
            </a:lvl3pPr>
            <a:lvl4pPr lvl="3" algn="l">
              <a:lnSpc>
                <a:spcPct val="100000"/>
              </a:lnSpc>
              <a:spcBef>
                <a:spcPts val="0"/>
              </a:spcBef>
              <a:spcAft>
                <a:spcPts val="0"/>
              </a:spcAft>
              <a:buClr>
                <a:schemeClr val="dk1"/>
              </a:buClr>
              <a:buSzPts val="3600"/>
              <a:buNone/>
              <a:defRPr b="1" sz="3600">
                <a:solidFill>
                  <a:schemeClr val="lt1"/>
                </a:solidFill>
              </a:defRPr>
            </a:lvl4pPr>
            <a:lvl5pPr lvl="4" algn="l">
              <a:lnSpc>
                <a:spcPct val="100000"/>
              </a:lnSpc>
              <a:spcBef>
                <a:spcPts val="0"/>
              </a:spcBef>
              <a:spcAft>
                <a:spcPts val="0"/>
              </a:spcAft>
              <a:buClr>
                <a:schemeClr val="dk1"/>
              </a:buClr>
              <a:buSzPts val="3600"/>
              <a:buNone/>
              <a:defRPr b="1" sz="3600">
                <a:solidFill>
                  <a:schemeClr val="lt1"/>
                </a:solidFill>
              </a:defRPr>
            </a:lvl5pPr>
            <a:lvl6pPr lvl="5" algn="l">
              <a:lnSpc>
                <a:spcPct val="100000"/>
              </a:lnSpc>
              <a:spcBef>
                <a:spcPts val="0"/>
              </a:spcBef>
              <a:spcAft>
                <a:spcPts val="0"/>
              </a:spcAft>
              <a:buClr>
                <a:schemeClr val="dk1"/>
              </a:buClr>
              <a:buSzPts val="3600"/>
              <a:buNone/>
              <a:defRPr b="1" sz="3600">
                <a:solidFill>
                  <a:schemeClr val="lt1"/>
                </a:solidFill>
              </a:defRPr>
            </a:lvl6pPr>
            <a:lvl7pPr lvl="6" algn="l">
              <a:lnSpc>
                <a:spcPct val="100000"/>
              </a:lnSpc>
              <a:spcBef>
                <a:spcPts val="0"/>
              </a:spcBef>
              <a:spcAft>
                <a:spcPts val="0"/>
              </a:spcAft>
              <a:buClr>
                <a:schemeClr val="dk1"/>
              </a:buClr>
              <a:buSzPts val="3600"/>
              <a:buNone/>
              <a:defRPr b="1" sz="3600">
                <a:solidFill>
                  <a:schemeClr val="lt1"/>
                </a:solidFill>
              </a:defRPr>
            </a:lvl7pPr>
            <a:lvl8pPr lvl="7" algn="l">
              <a:lnSpc>
                <a:spcPct val="100000"/>
              </a:lnSpc>
              <a:spcBef>
                <a:spcPts val="0"/>
              </a:spcBef>
              <a:spcAft>
                <a:spcPts val="0"/>
              </a:spcAft>
              <a:buClr>
                <a:schemeClr val="dk1"/>
              </a:buClr>
              <a:buSzPts val="3600"/>
              <a:buNone/>
              <a:defRPr b="1" sz="3600">
                <a:solidFill>
                  <a:schemeClr val="lt1"/>
                </a:solidFill>
              </a:defRPr>
            </a:lvl8pPr>
            <a:lvl9pPr lvl="8" algn="l">
              <a:lnSpc>
                <a:spcPct val="100000"/>
              </a:lnSpc>
              <a:spcBef>
                <a:spcPts val="0"/>
              </a:spcBef>
              <a:spcAft>
                <a:spcPts val="0"/>
              </a:spcAft>
              <a:buClr>
                <a:schemeClr val="dk1"/>
              </a:buClr>
              <a:buSzPts val="3600"/>
              <a:buNone/>
              <a:defRPr b="1" sz="3600">
                <a:solidFill>
                  <a:schemeClr val="lt1"/>
                </a:solidFill>
              </a:defRPr>
            </a:lvl9pPr>
          </a:lstStyle>
          <a:p/>
        </p:txBody>
      </p:sp>
      <p:sp>
        <p:nvSpPr>
          <p:cNvPr id="62" name="Google Shape;62;p14"/>
          <p:cNvSpPr txBox="1"/>
          <p:nvPr>
            <p:ph idx="1" type="body"/>
          </p:nvPr>
        </p:nvSpPr>
        <p:spPr>
          <a:xfrm>
            <a:off x="811650" y="2432039"/>
            <a:ext cx="6458400" cy="2037600"/>
          </a:xfrm>
          <a:prstGeom prst="rect">
            <a:avLst/>
          </a:prstGeom>
          <a:noFill/>
        </p:spPr>
        <p:txBody>
          <a:bodyPr anchorCtr="0" anchor="t"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63" name="Google Shape;6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Predicting Social Anxiety with Application Session Usage Data</a:t>
            </a:r>
            <a:endParaRPr sz="3800"/>
          </a:p>
        </p:txBody>
      </p:sp>
      <p:sp>
        <p:nvSpPr>
          <p:cNvPr id="69" name="Google Shape;69;p15"/>
          <p:cNvSpPr txBox="1"/>
          <p:nvPr>
            <p:ph idx="1" type="subTitle"/>
          </p:nvPr>
        </p:nvSpPr>
        <p:spPr>
          <a:xfrm>
            <a:off x="311700" y="37128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Anguel Hristozov, 2255541h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Evaluation</a:t>
            </a:r>
            <a:endParaRPr sz="2300"/>
          </a:p>
        </p:txBody>
      </p:sp>
      <p:sp>
        <p:nvSpPr>
          <p:cNvPr id="126" name="Google Shape;126;p24"/>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Decision tree with location data achieved accuracy of 86%</a:t>
            </a:r>
            <a:endParaRPr sz="1200"/>
          </a:p>
          <a:p>
            <a:pPr indent="-304800" lvl="1" marL="914400" rtl="0" algn="l">
              <a:spcBef>
                <a:spcPts val="0"/>
              </a:spcBef>
              <a:spcAft>
                <a:spcPts val="0"/>
              </a:spcAft>
              <a:buSzPts val="1200"/>
              <a:buChar char="○"/>
            </a:pPr>
            <a:r>
              <a:rPr lang="en"/>
              <a:t>This conforms with Boukhechba et al. (2017) and Wood (2019)</a:t>
            </a:r>
            <a:endParaRPr/>
          </a:p>
          <a:p>
            <a:pPr indent="-304800" lvl="1" marL="914400" rtl="0" algn="l">
              <a:spcBef>
                <a:spcPts val="0"/>
              </a:spcBef>
              <a:spcAft>
                <a:spcPts val="0"/>
              </a:spcAft>
              <a:buSzPts val="1200"/>
              <a:buChar char="○"/>
            </a:pPr>
            <a:r>
              <a:rPr lang="en"/>
              <a:t>Cross-validation confirms model accuracy.</a:t>
            </a:r>
            <a:endParaRPr/>
          </a:p>
          <a:p>
            <a:pPr indent="-304800" lvl="1" marL="914400" rtl="0" algn="l">
              <a:spcBef>
                <a:spcPts val="0"/>
              </a:spcBef>
              <a:spcAft>
                <a:spcPts val="0"/>
              </a:spcAft>
              <a:buSzPts val="1200"/>
              <a:buChar char="○"/>
            </a:pPr>
            <a:r>
              <a:rPr lang="en"/>
              <a:t>Most popular location category among socially anxious individuals was </a:t>
            </a:r>
            <a:r>
              <a:rPr i="1" lang="en"/>
              <a:t>home</a:t>
            </a:r>
            <a:endParaRPr/>
          </a:p>
          <a:p>
            <a:pPr indent="-304800" lvl="1" marL="914400" rtl="0" algn="l">
              <a:spcBef>
                <a:spcPts val="0"/>
              </a:spcBef>
              <a:spcAft>
                <a:spcPts val="0"/>
              </a:spcAft>
              <a:buSzPts val="1200"/>
              <a:buChar char="○"/>
            </a:pPr>
            <a:r>
              <a:rPr lang="en"/>
              <a:t>More research is needed</a:t>
            </a:r>
            <a:endParaRPr/>
          </a:p>
          <a:p>
            <a:pPr indent="-304800" lvl="1" marL="914400" rtl="0" algn="l">
              <a:spcBef>
                <a:spcPts val="0"/>
              </a:spcBef>
              <a:spcAft>
                <a:spcPts val="0"/>
              </a:spcAft>
              <a:buSzPts val="1200"/>
              <a:buChar char="○"/>
            </a:pPr>
            <a:r>
              <a:rPr lang="en"/>
              <a:t>Care should be taken when processing location data</a:t>
            </a:r>
            <a:endParaRPr/>
          </a:p>
          <a:p>
            <a:pPr indent="0" lvl="0" marL="0" rtl="0" algn="l">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Evaluation (cont.)</a:t>
            </a:r>
            <a:endParaRPr sz="2300"/>
          </a:p>
        </p:txBody>
      </p:sp>
      <p:pic>
        <p:nvPicPr>
          <p:cNvPr id="132" name="Google Shape;132;p25"/>
          <p:cNvPicPr preferRelativeResize="0"/>
          <p:nvPr/>
        </p:nvPicPr>
        <p:blipFill>
          <a:blip r:embed="rId3">
            <a:alphaModFix/>
          </a:blip>
          <a:stretch>
            <a:fillRect/>
          </a:stretch>
        </p:blipFill>
        <p:spPr>
          <a:xfrm>
            <a:off x="3332300" y="762862"/>
            <a:ext cx="5473949" cy="373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Evaluation (cont.)</a:t>
            </a:r>
            <a:endParaRPr sz="2300"/>
          </a:p>
        </p:txBody>
      </p:sp>
      <p:pic>
        <p:nvPicPr>
          <p:cNvPr id="138" name="Google Shape;138;p26"/>
          <p:cNvPicPr preferRelativeResize="0"/>
          <p:nvPr/>
        </p:nvPicPr>
        <p:blipFill>
          <a:blip r:embed="rId3">
            <a:alphaModFix/>
          </a:blip>
          <a:stretch>
            <a:fillRect/>
          </a:stretch>
        </p:blipFill>
        <p:spPr>
          <a:xfrm>
            <a:off x="3382700" y="715912"/>
            <a:ext cx="5446399" cy="3711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Evaluation (cont.)</a:t>
            </a:r>
            <a:endParaRPr sz="2300"/>
          </a:p>
        </p:txBody>
      </p:sp>
      <p:sp>
        <p:nvSpPr>
          <p:cNvPr id="144" name="Google Shape;144;p27"/>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Decision tree with app session usage achieved 93% accuracy</a:t>
            </a:r>
            <a:endParaRPr sz="1200"/>
          </a:p>
          <a:p>
            <a:pPr indent="-304800" lvl="1" marL="914400" rtl="0" algn="l">
              <a:spcBef>
                <a:spcPts val="0"/>
              </a:spcBef>
              <a:spcAft>
                <a:spcPts val="0"/>
              </a:spcAft>
              <a:buSzPts val="1200"/>
              <a:buChar char="○"/>
            </a:pPr>
            <a:r>
              <a:rPr lang="en"/>
              <a:t>Most important indicator is how long application was used</a:t>
            </a:r>
            <a:endParaRPr/>
          </a:p>
          <a:p>
            <a:pPr indent="-304800" lvl="1" marL="914400" rtl="0" algn="l">
              <a:spcBef>
                <a:spcPts val="0"/>
              </a:spcBef>
              <a:spcAft>
                <a:spcPts val="0"/>
              </a:spcAft>
              <a:buSzPts val="1200"/>
              <a:buChar char="○"/>
            </a:pPr>
            <a:r>
              <a:rPr lang="en"/>
              <a:t>Cross-validation shows that the model is sound but suggests that more features need to be added</a:t>
            </a:r>
            <a:endParaRPr/>
          </a:p>
          <a:p>
            <a:pPr indent="-304800" lvl="1" marL="914400" rtl="0" algn="l">
              <a:spcBef>
                <a:spcPts val="0"/>
              </a:spcBef>
              <a:spcAft>
                <a:spcPts val="0"/>
              </a:spcAft>
              <a:buSzPts val="1200"/>
              <a:buChar char="○"/>
            </a:pPr>
            <a:r>
              <a:rPr lang="en"/>
              <a:t>Could the decision tree be overfitting?</a:t>
            </a:r>
            <a:endParaRPr sz="1200"/>
          </a:p>
        </p:txBody>
      </p:sp>
      <p:pic>
        <p:nvPicPr>
          <p:cNvPr id="145" name="Google Shape;145;p27"/>
          <p:cNvPicPr preferRelativeResize="0"/>
          <p:nvPr/>
        </p:nvPicPr>
        <p:blipFill>
          <a:blip r:embed="rId3">
            <a:alphaModFix/>
          </a:blip>
          <a:stretch>
            <a:fillRect/>
          </a:stretch>
        </p:blipFill>
        <p:spPr>
          <a:xfrm>
            <a:off x="3888825" y="1758775"/>
            <a:ext cx="4391402" cy="301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Evaluation (cont.)</a:t>
            </a:r>
            <a:endParaRPr sz="2300"/>
          </a:p>
        </p:txBody>
      </p:sp>
      <p:pic>
        <p:nvPicPr>
          <p:cNvPr id="151" name="Google Shape;151;p28"/>
          <p:cNvPicPr preferRelativeResize="0"/>
          <p:nvPr/>
        </p:nvPicPr>
        <p:blipFill>
          <a:blip r:embed="rId3">
            <a:alphaModFix/>
          </a:blip>
          <a:stretch>
            <a:fillRect/>
          </a:stretch>
        </p:blipFill>
        <p:spPr>
          <a:xfrm>
            <a:off x="3777500" y="502925"/>
            <a:ext cx="4801825" cy="4250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Evaluation (cont.)</a:t>
            </a:r>
            <a:endParaRPr sz="2300"/>
          </a:p>
        </p:txBody>
      </p:sp>
      <p:sp>
        <p:nvSpPr>
          <p:cNvPr id="157" name="Google Shape;157;p29"/>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Extra Trees and Random Forest classifier models were trained </a:t>
            </a:r>
            <a:endParaRPr sz="1200"/>
          </a:p>
          <a:p>
            <a:pPr indent="-304800" lvl="1" marL="914400" rtl="0" algn="l">
              <a:spcBef>
                <a:spcPts val="0"/>
              </a:spcBef>
              <a:spcAft>
                <a:spcPts val="0"/>
              </a:spcAft>
              <a:buSzPts val="1200"/>
              <a:buChar char="○"/>
            </a:pPr>
            <a:r>
              <a:rPr lang="en"/>
              <a:t>Deal with overfitting and class imbalance better</a:t>
            </a:r>
            <a:endParaRPr/>
          </a:p>
          <a:p>
            <a:pPr indent="-304800" lvl="1" marL="914400" rtl="0" algn="l">
              <a:spcBef>
                <a:spcPts val="0"/>
              </a:spcBef>
              <a:spcAft>
                <a:spcPts val="0"/>
              </a:spcAft>
              <a:buSzPts val="1200"/>
              <a:buChar char="○"/>
            </a:pPr>
            <a:r>
              <a:rPr lang="en"/>
              <a:t>Extra trees and random forest accuracy is 86% and 87% respectively</a:t>
            </a:r>
            <a:endParaRPr/>
          </a:p>
          <a:p>
            <a:pPr indent="-304800" lvl="1" marL="914400" rtl="0" algn="l">
              <a:spcBef>
                <a:spcPts val="0"/>
              </a:spcBef>
              <a:spcAft>
                <a:spcPts val="0"/>
              </a:spcAft>
              <a:buSzPts val="1200"/>
              <a:buChar char="○"/>
            </a:pPr>
            <a:r>
              <a:rPr lang="en"/>
              <a:t>Cross-validation shows the models are sound</a:t>
            </a:r>
            <a:endParaRPr/>
          </a:p>
          <a:p>
            <a:pPr indent="-304800" lvl="1" marL="914400" rtl="0" algn="l">
              <a:spcBef>
                <a:spcPts val="0"/>
              </a:spcBef>
              <a:spcAft>
                <a:spcPts val="0"/>
              </a:spcAft>
              <a:buSzPts val="1200"/>
              <a:buChar char="○"/>
            </a:pPr>
            <a:r>
              <a:rPr lang="en"/>
              <a:t>The total time is once again the most important indicator</a:t>
            </a:r>
            <a:endParaRPr/>
          </a:p>
          <a:p>
            <a:pPr indent="0" lvl="0" marL="0" rtl="0" algn="l">
              <a:spcBef>
                <a:spcPts val="1600"/>
              </a:spcBef>
              <a:spcAft>
                <a:spcPts val="16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Conclusion</a:t>
            </a:r>
            <a:endParaRPr sz="2300"/>
          </a:p>
        </p:txBody>
      </p:sp>
      <p:sp>
        <p:nvSpPr>
          <p:cNvPr id="163" name="Google Shape;163;p30"/>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Application session usage data can be an indicator of social anxiety</a:t>
            </a:r>
            <a:endParaRPr sz="1200"/>
          </a:p>
          <a:p>
            <a:pPr indent="-304800" lvl="0" marL="457200" rtl="0" algn="l">
              <a:spcBef>
                <a:spcPts val="0"/>
              </a:spcBef>
              <a:spcAft>
                <a:spcPts val="0"/>
              </a:spcAft>
              <a:buSzPts val="1200"/>
              <a:buChar char="●"/>
            </a:pPr>
            <a:r>
              <a:rPr lang="en" sz="1200"/>
              <a:t>But...</a:t>
            </a:r>
            <a:endParaRPr sz="1200"/>
          </a:p>
          <a:p>
            <a:pPr indent="0" lvl="0" marL="0" rtl="0" algn="l">
              <a:spcBef>
                <a:spcPts val="1600"/>
              </a:spcBef>
              <a:spcAft>
                <a:spcPts val="1600"/>
              </a:spcAft>
              <a:buNone/>
            </a:pPr>
            <a:r>
              <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Future Work</a:t>
            </a:r>
            <a:endParaRPr sz="2300"/>
          </a:p>
        </p:txBody>
      </p:sp>
      <p:sp>
        <p:nvSpPr>
          <p:cNvPr id="169" name="Google Shape;169;p31"/>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More data needs to be captured</a:t>
            </a:r>
            <a:endParaRPr sz="1200"/>
          </a:p>
          <a:p>
            <a:pPr indent="-304800" lvl="0" marL="457200" rtl="0" algn="l">
              <a:spcBef>
                <a:spcPts val="0"/>
              </a:spcBef>
              <a:spcAft>
                <a:spcPts val="0"/>
              </a:spcAft>
              <a:buSzPts val="1200"/>
              <a:buChar char="●"/>
            </a:pPr>
            <a:r>
              <a:rPr lang="en" sz="1200"/>
              <a:t>More classifier features need to be added</a:t>
            </a:r>
            <a:endParaRPr sz="1200"/>
          </a:p>
          <a:p>
            <a:pPr indent="-304800" lvl="0" marL="457200" rtl="0" algn="l">
              <a:spcBef>
                <a:spcPts val="0"/>
              </a:spcBef>
              <a:spcAft>
                <a:spcPts val="0"/>
              </a:spcAft>
              <a:buSzPts val="1200"/>
              <a:buChar char="●"/>
            </a:pPr>
            <a:r>
              <a:rPr lang="en" sz="1200"/>
              <a:t>A different classifier that can account for data related issues should be used</a:t>
            </a:r>
            <a:endParaRPr sz="1200"/>
          </a:p>
          <a:p>
            <a:pPr indent="-304800" lvl="0" marL="457200" rtl="0" algn="l">
              <a:spcBef>
                <a:spcPts val="0"/>
              </a:spcBef>
              <a:spcAft>
                <a:spcPts val="0"/>
              </a:spcAft>
              <a:buSzPts val="1200"/>
              <a:buChar char="●"/>
            </a:pPr>
            <a:r>
              <a:rPr lang="en" sz="1200"/>
              <a:t>More participants are needed</a:t>
            </a:r>
            <a:endParaRPr sz="1200"/>
          </a:p>
          <a:p>
            <a:pPr indent="-304800" lvl="1" marL="914400" rtl="0" algn="l">
              <a:spcBef>
                <a:spcPts val="0"/>
              </a:spcBef>
              <a:spcAft>
                <a:spcPts val="0"/>
              </a:spcAft>
              <a:buSzPts val="1200"/>
              <a:buChar char="○"/>
            </a:pPr>
            <a:r>
              <a:rPr lang="en"/>
              <a:t>Different age groups</a:t>
            </a:r>
            <a:endParaRPr/>
          </a:p>
          <a:p>
            <a:pPr indent="-304800" lvl="1" marL="914400" rtl="0" algn="l">
              <a:spcBef>
                <a:spcPts val="0"/>
              </a:spcBef>
              <a:spcAft>
                <a:spcPts val="0"/>
              </a:spcAft>
              <a:buSzPts val="1200"/>
              <a:buChar char="○"/>
            </a:pPr>
            <a:r>
              <a:rPr lang="en"/>
              <a:t>Apple users</a:t>
            </a:r>
            <a:endParaRPr/>
          </a:p>
          <a:p>
            <a:pPr indent="-304800" lvl="0" marL="457200" rtl="0" algn="l">
              <a:spcBef>
                <a:spcPts val="0"/>
              </a:spcBef>
              <a:spcAft>
                <a:spcPts val="0"/>
              </a:spcAft>
              <a:buSzPts val="1200"/>
              <a:buChar char="●"/>
            </a:pPr>
            <a:r>
              <a:rPr lang="en" sz="1200"/>
              <a:t>Text embedding method similar to Rauber et al. (2019) is an alternative way of looking at session data</a:t>
            </a:r>
            <a:endParaRPr sz="1200"/>
          </a:p>
          <a:p>
            <a:pPr indent="-304800" lvl="0" marL="457200" rtl="0" algn="l">
              <a:spcBef>
                <a:spcPts val="0"/>
              </a:spcBef>
              <a:spcAft>
                <a:spcPts val="0"/>
              </a:spcAft>
              <a:buSzPts val="1200"/>
              <a:buChar char="●"/>
            </a:pPr>
            <a:r>
              <a:rPr lang="en" sz="1200"/>
              <a:t>Can session usage data be used to identify other serious health problems?</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References</a:t>
            </a:r>
            <a:endParaRPr sz="2300"/>
          </a:p>
        </p:txBody>
      </p:sp>
      <p:sp>
        <p:nvSpPr>
          <p:cNvPr id="175" name="Google Shape;175;p32"/>
          <p:cNvSpPr txBox="1"/>
          <p:nvPr>
            <p:ph idx="1" type="body"/>
          </p:nvPr>
        </p:nvSpPr>
        <p:spPr>
          <a:xfrm>
            <a:off x="3546800" y="466975"/>
            <a:ext cx="5090400" cy="40116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sz="800"/>
              <a:t>Wang, R., Chen, F., Chen, Z., Li, T., Harari, G., Tignor, S., Zhou, X., Ben-Zeev, D. and Campbell, A. T. (2014b), Studentlife:  Assessing mental health, academic performance and behavioral trends of college students using smartphones,in ‘Proceedings of the 2014 ACM International Joint Conference on Pervasive and Ubiquitous Computing’, UbiComp ’14, Association for Computing Machinery, New York, NY, USA, p. 3–14.URL:https://doi.org/10.1145/2632048.2632054</a:t>
            </a:r>
            <a:endParaRPr sz="800"/>
          </a:p>
          <a:p>
            <a:pPr indent="-279400" lvl="0" marL="457200" rtl="0" algn="l">
              <a:spcBef>
                <a:spcPts val="0"/>
              </a:spcBef>
              <a:spcAft>
                <a:spcPts val="0"/>
              </a:spcAft>
              <a:buSzPts val="800"/>
              <a:buChar char="●"/>
            </a:pPr>
            <a:r>
              <a:rPr lang="en" sz="800"/>
              <a:t>Ben-Zeev, D., Scherer, E. A., Wang, R., Xie, H. and Campbell, A. T. (2015), ‘Next-generation psychiatric assessment: Using smartphone sensors to monitor behavior and mental health’,Psychiatr Rehabil J38(3), 218–226.</a:t>
            </a:r>
            <a:endParaRPr sz="800"/>
          </a:p>
          <a:p>
            <a:pPr indent="-279400" lvl="0" marL="457200" rtl="0" algn="l">
              <a:spcBef>
                <a:spcPts val="0"/>
              </a:spcBef>
              <a:spcAft>
                <a:spcPts val="0"/>
              </a:spcAft>
              <a:buSzPts val="800"/>
              <a:buChar char="●"/>
            </a:pPr>
            <a:r>
              <a:rPr lang="en" sz="800"/>
              <a:t>Welke, P., Andone, I., Blaszkiewicz, K. and Markowetz, A. (2016), Differentiating smartphone users by app usage,in ‘Proceedings of the 2016 ACM International Joint Conference on Pervasive and Ubiquitous Computing’, UbiComp ’16, Association for Computing Machinery,New York, NY, USA, p. 519–523.URL:https://doi.org/10.1145/2971648.2971707</a:t>
            </a:r>
            <a:endParaRPr sz="800"/>
          </a:p>
          <a:p>
            <a:pPr indent="-279400" lvl="0" marL="457200" rtl="0" algn="l">
              <a:spcBef>
                <a:spcPts val="0"/>
              </a:spcBef>
              <a:spcAft>
                <a:spcPts val="0"/>
              </a:spcAft>
              <a:buSzPts val="800"/>
              <a:buChar char="●"/>
            </a:pPr>
            <a:r>
              <a:rPr lang="en" sz="800"/>
              <a:t>Boukhechba, M., Huang, Y., Chow, P., Fua, K., Teachman, B. A. and Barnes, L. E. (2017),Monitoring social anxiety from mobility and communication patterns,in ‘Proceedings of the 2017 ACM International Joint Conference on Pervasive and Ubiquitous Computing and Proceedings of the 2017 ACM International Symposium on Wearable Computers’, UbiComp’17, Association for Computing Machinery, New York, NY, USA, p. 749–753.URL:https://doi.org/10.1145/3123024.3125607</a:t>
            </a:r>
            <a:endParaRPr sz="800"/>
          </a:p>
          <a:p>
            <a:pPr indent="-279400" lvl="0" marL="457200" rtl="0" algn="l">
              <a:spcBef>
                <a:spcPts val="0"/>
              </a:spcBef>
              <a:spcAft>
                <a:spcPts val="0"/>
              </a:spcAft>
              <a:buSzPts val="800"/>
              <a:buChar char="●"/>
            </a:pPr>
            <a:r>
              <a:rPr lang="en" sz="800"/>
              <a:t>Rauber, J., Fox, E. B. and Gatys, L. A. (2019), ‘Modeling patterns of smartphone usage and their relationship to cognitive health’.</a:t>
            </a:r>
            <a:endParaRPr sz="800"/>
          </a:p>
          <a:p>
            <a:pPr indent="-279400" lvl="0" marL="457200" rtl="0" algn="l">
              <a:spcBef>
                <a:spcPts val="0"/>
              </a:spcBef>
              <a:spcAft>
                <a:spcPts val="0"/>
              </a:spcAft>
              <a:buSzPts val="800"/>
              <a:buChar char="●"/>
            </a:pPr>
            <a:r>
              <a:rPr lang="en" sz="800"/>
              <a:t>Taskforce, M. H. (2016), The five year forward view for mental health, Technical report, Mental Health Taskforce.</a:t>
            </a:r>
            <a:endParaRPr sz="800"/>
          </a:p>
          <a:p>
            <a:pPr indent="-279400" lvl="0" marL="457200" rtl="0" algn="l">
              <a:spcBef>
                <a:spcPts val="0"/>
              </a:spcBef>
              <a:spcAft>
                <a:spcPts val="0"/>
              </a:spcAft>
              <a:buSzPts val="800"/>
              <a:buChar char="●"/>
            </a:pPr>
            <a:r>
              <a:rPr lang="en" sz="800"/>
              <a:t>Strategies, M. H. (2008), The 2007/08 national survey of investment in mental health services,Technical report, Department of Health and Social Care.</a:t>
            </a:r>
            <a:endParaRPr sz="800"/>
          </a:p>
          <a:p>
            <a:pPr indent="-279400" lvl="0" marL="457200" rtl="0" algn="l">
              <a:spcBef>
                <a:spcPts val="0"/>
              </a:spcBef>
              <a:spcAft>
                <a:spcPts val="0"/>
              </a:spcAft>
              <a:buSzPts val="800"/>
              <a:buChar char="●"/>
            </a:pPr>
            <a:r>
              <a:rPr lang="en" sz="800"/>
              <a:t>WHO (2005), ‘Mental health of children and young people in great britain, 2004’, 20 Avenue Appia, 1211 Geneva 27, Switzerland.</a:t>
            </a:r>
            <a:endParaRPr sz="800"/>
          </a:p>
          <a:p>
            <a:pPr indent="-279400" lvl="0" marL="457200" rtl="0" algn="l">
              <a:spcBef>
                <a:spcPts val="0"/>
              </a:spcBef>
              <a:spcAft>
                <a:spcPts val="0"/>
              </a:spcAft>
              <a:buSzPts val="800"/>
              <a:buChar char="●"/>
            </a:pPr>
            <a:r>
              <a:rPr lang="en" sz="800"/>
              <a:t>NIMH (2016), ‘Social anxiety disorder:  More than just shyness’,https://www.nimh.nih.gov/health/publications/social-anxiety-disorder-more-than-just-shyness/index.shtml. Last accessed: 2020-03-18.</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Mental Health in Society</a:t>
            </a:r>
            <a:endParaRPr sz="2300"/>
          </a:p>
        </p:txBody>
      </p:sp>
      <p:sp>
        <p:nvSpPr>
          <p:cNvPr id="75" name="Google Shape;75;p16"/>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In the UK, d</a:t>
            </a:r>
            <a:r>
              <a:rPr lang="en" sz="1200"/>
              <a:t>iagnosed individuals increases yearly (1 in 10 in 2005, 1 in 6 in 2007, 1 in 4 in 2016)</a:t>
            </a:r>
            <a:endParaRPr sz="1200"/>
          </a:p>
          <a:p>
            <a:pPr indent="-304800" lvl="0" marL="457200" rtl="0" algn="l">
              <a:spcBef>
                <a:spcPts val="0"/>
              </a:spcBef>
              <a:spcAft>
                <a:spcPts val="0"/>
              </a:spcAft>
              <a:buSzPts val="1200"/>
              <a:buChar char="●"/>
            </a:pPr>
            <a:r>
              <a:rPr lang="en" sz="1200"/>
              <a:t>How do individuals with mental health issues feel?</a:t>
            </a:r>
            <a:endParaRPr sz="1200"/>
          </a:p>
          <a:p>
            <a:pPr indent="-304800" lvl="1" marL="914400" rtl="0" algn="l">
              <a:spcBef>
                <a:spcPts val="0"/>
              </a:spcBef>
              <a:spcAft>
                <a:spcPts val="0"/>
              </a:spcAft>
              <a:buSzPts val="1200"/>
              <a:buChar char="○"/>
            </a:pPr>
            <a:r>
              <a:rPr lang="en"/>
              <a:t>Isolated</a:t>
            </a:r>
            <a:endParaRPr/>
          </a:p>
          <a:p>
            <a:pPr indent="-304800" lvl="1" marL="914400" rtl="0" algn="l">
              <a:spcBef>
                <a:spcPts val="0"/>
              </a:spcBef>
              <a:spcAft>
                <a:spcPts val="0"/>
              </a:spcAft>
              <a:buSzPts val="1200"/>
              <a:buChar char="○"/>
            </a:pPr>
            <a:r>
              <a:rPr lang="en"/>
              <a:t>Socially unacceptable</a:t>
            </a:r>
            <a:endParaRPr/>
          </a:p>
          <a:p>
            <a:pPr indent="-304800" lvl="1" marL="914400" rtl="0" algn="l">
              <a:spcBef>
                <a:spcPts val="0"/>
              </a:spcBef>
              <a:spcAft>
                <a:spcPts val="0"/>
              </a:spcAft>
              <a:buSzPts val="1200"/>
              <a:buChar char="○"/>
            </a:pPr>
            <a:r>
              <a:rPr lang="en"/>
              <a:t>A burden on others</a:t>
            </a:r>
            <a:endParaRPr/>
          </a:p>
          <a:p>
            <a:pPr indent="-304800" lvl="0" marL="457200" rtl="0" algn="l">
              <a:spcBef>
                <a:spcPts val="0"/>
              </a:spcBef>
              <a:spcAft>
                <a:spcPts val="0"/>
              </a:spcAft>
              <a:buSzPts val="1200"/>
              <a:buChar char="●"/>
            </a:pPr>
            <a:r>
              <a:rPr lang="en" sz="1200"/>
              <a:t>Outside of the UK, mental health disorders considered one of the main contributors to overall disease burden</a:t>
            </a:r>
            <a:endParaRPr sz="1200"/>
          </a:p>
          <a:p>
            <a:pPr indent="-304800" lvl="0" marL="457200" rtl="0" algn="l">
              <a:spcBef>
                <a:spcPts val="0"/>
              </a:spcBef>
              <a:spcAft>
                <a:spcPts val="0"/>
              </a:spcAft>
              <a:buSzPts val="1200"/>
              <a:buChar char="●"/>
            </a:pPr>
            <a:r>
              <a:rPr lang="en" sz="1200"/>
              <a:t>Individuals may be misdiagnosed, or may ignore it</a:t>
            </a:r>
            <a:endParaRPr sz="1200"/>
          </a:p>
          <a:p>
            <a:pPr indent="-304800" lvl="0" marL="457200" rtl="0" algn="l">
              <a:spcBef>
                <a:spcPts val="0"/>
              </a:spcBef>
              <a:spcAft>
                <a:spcPts val="0"/>
              </a:spcAft>
              <a:buSzPts val="1200"/>
              <a:buChar char="●"/>
            </a:pPr>
            <a:r>
              <a:rPr lang="en" sz="1200"/>
              <a:t>40-60% chance of premature death</a:t>
            </a:r>
            <a:endParaRPr sz="1200"/>
          </a:p>
          <a:p>
            <a:pPr indent="0" lvl="0" marL="0" rtl="0" algn="l">
              <a:spcBef>
                <a:spcPts val="1600"/>
              </a:spcBef>
              <a:spcAft>
                <a:spcPts val="16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How has society reacted?</a:t>
            </a:r>
            <a:endParaRPr sz="2300"/>
          </a:p>
        </p:txBody>
      </p:sp>
      <p:sp>
        <p:nvSpPr>
          <p:cNvPr id="81" name="Google Shape;81;p17"/>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200"/>
              <a:t>NHS is increasing their investment for mental health care</a:t>
            </a:r>
            <a:endParaRPr sz="1200"/>
          </a:p>
          <a:p>
            <a:pPr indent="-304800" lvl="1" marL="914400" rtl="0" algn="l">
              <a:spcBef>
                <a:spcPts val="0"/>
              </a:spcBef>
              <a:spcAft>
                <a:spcPts val="0"/>
              </a:spcAft>
              <a:buSzPts val="1200"/>
              <a:buChar char="○"/>
            </a:pPr>
            <a:r>
              <a:rPr lang="en"/>
              <a:t>13 billion pounds estimated to be spent in 2019/20</a:t>
            </a:r>
            <a:endParaRPr/>
          </a:p>
          <a:p>
            <a:pPr indent="-304800" lvl="1" marL="914400" rtl="0" algn="l">
              <a:spcBef>
                <a:spcPts val="0"/>
              </a:spcBef>
              <a:spcAft>
                <a:spcPts val="0"/>
              </a:spcAft>
              <a:buSzPts val="1200"/>
              <a:buChar char="○"/>
            </a:pPr>
            <a:r>
              <a:rPr lang="en"/>
              <a:t>This is equal to about 14% of the entire NHS fund</a:t>
            </a:r>
            <a:endParaRPr/>
          </a:p>
          <a:p>
            <a:pPr indent="-304800" lvl="0" marL="457200" rtl="0" algn="l">
              <a:spcBef>
                <a:spcPts val="0"/>
              </a:spcBef>
              <a:spcAft>
                <a:spcPts val="0"/>
              </a:spcAft>
              <a:buSzPts val="1200"/>
              <a:buChar char="●"/>
            </a:pPr>
            <a:r>
              <a:rPr lang="en" sz="1200"/>
              <a:t>Waiting times vary greatly and discourage people</a:t>
            </a:r>
            <a:endParaRPr sz="1200"/>
          </a:p>
          <a:p>
            <a:pPr indent="-304800" lvl="0" marL="457200" rtl="0" algn="l">
              <a:spcBef>
                <a:spcPts val="0"/>
              </a:spcBef>
              <a:spcAft>
                <a:spcPts val="0"/>
              </a:spcAft>
              <a:buSzPts val="1200"/>
              <a:buChar char="●"/>
            </a:pPr>
            <a:r>
              <a:rPr lang="en" sz="1200"/>
              <a:t>Many health systems are not adequately prepared</a:t>
            </a:r>
            <a:endParaRPr sz="1200"/>
          </a:p>
          <a:p>
            <a:pPr indent="-304800" lvl="0" marL="457200" rtl="0" algn="l">
              <a:spcBef>
                <a:spcPts val="0"/>
              </a:spcBef>
              <a:spcAft>
                <a:spcPts val="0"/>
              </a:spcAft>
              <a:buSzPts val="1200"/>
              <a:buChar char="●"/>
            </a:pPr>
            <a:r>
              <a:rPr lang="en" sz="1200"/>
              <a:t>Large negative social stigma</a:t>
            </a:r>
            <a:endParaRPr sz="1200"/>
          </a:p>
          <a:p>
            <a:pPr indent="0" lvl="0" marL="0" rtl="0" algn="l">
              <a:spcBef>
                <a:spcPts val="1600"/>
              </a:spcBef>
              <a:spcAft>
                <a:spcPts val="16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Social Anxiety</a:t>
            </a:r>
            <a:endParaRPr sz="2300"/>
          </a:p>
        </p:txBody>
      </p:sp>
      <p:sp>
        <p:nvSpPr>
          <p:cNvPr id="87" name="Google Shape;87;p18"/>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Overwhelming fear of social situations</a:t>
            </a:r>
            <a:endParaRPr sz="1200"/>
          </a:p>
          <a:p>
            <a:pPr indent="-304800" lvl="0" marL="457200" rtl="0" algn="l">
              <a:spcBef>
                <a:spcPts val="0"/>
              </a:spcBef>
              <a:spcAft>
                <a:spcPts val="0"/>
              </a:spcAft>
              <a:buSzPts val="1200"/>
              <a:buChar char="●"/>
            </a:pPr>
            <a:r>
              <a:rPr lang="en" sz="1200"/>
              <a:t>Can be triggered by many circumstances</a:t>
            </a:r>
            <a:endParaRPr/>
          </a:p>
          <a:p>
            <a:pPr indent="-304800" lvl="0" marL="457200" rtl="0" algn="l">
              <a:spcBef>
                <a:spcPts val="0"/>
              </a:spcBef>
              <a:spcAft>
                <a:spcPts val="0"/>
              </a:spcAft>
              <a:buSzPts val="1200"/>
              <a:buChar char="●"/>
            </a:pPr>
            <a:r>
              <a:rPr lang="en" sz="1200"/>
              <a:t>What goes on in their mind?</a:t>
            </a:r>
            <a:endParaRPr sz="1200"/>
          </a:p>
          <a:p>
            <a:pPr indent="-304800" lvl="1" marL="914400" rtl="0" algn="l">
              <a:spcBef>
                <a:spcPts val="0"/>
              </a:spcBef>
              <a:spcAft>
                <a:spcPts val="0"/>
              </a:spcAft>
              <a:buSzPts val="1200"/>
              <a:buChar char="○"/>
            </a:pPr>
            <a:r>
              <a:rPr lang="en"/>
              <a:t>Decreased self-confidence</a:t>
            </a:r>
            <a:endParaRPr/>
          </a:p>
          <a:p>
            <a:pPr indent="-304800" lvl="1" marL="914400" rtl="0" algn="l">
              <a:spcBef>
                <a:spcPts val="0"/>
              </a:spcBef>
              <a:spcAft>
                <a:spcPts val="0"/>
              </a:spcAft>
              <a:buSzPts val="1200"/>
              <a:buChar char="○"/>
            </a:pPr>
            <a:r>
              <a:rPr lang="en"/>
              <a:t>Feel like they are incoherent</a:t>
            </a:r>
            <a:endParaRPr/>
          </a:p>
          <a:p>
            <a:pPr indent="-304800" lvl="1" marL="914400" rtl="0" algn="l">
              <a:spcBef>
                <a:spcPts val="0"/>
              </a:spcBef>
              <a:spcAft>
                <a:spcPts val="0"/>
              </a:spcAft>
              <a:buSzPts val="1200"/>
              <a:buChar char="○"/>
            </a:pPr>
            <a:r>
              <a:rPr lang="en"/>
              <a:t>Are not interesting individuals</a:t>
            </a:r>
            <a:endParaRPr/>
          </a:p>
          <a:p>
            <a:pPr indent="-304800" lvl="0" marL="457200" rtl="0" algn="l">
              <a:spcBef>
                <a:spcPts val="0"/>
              </a:spcBef>
              <a:spcAft>
                <a:spcPts val="0"/>
              </a:spcAft>
              <a:buSzPts val="1200"/>
              <a:buChar char="●"/>
            </a:pPr>
            <a:r>
              <a:rPr lang="en" sz="1200"/>
              <a:t>All this leads to</a:t>
            </a:r>
            <a:endParaRPr sz="1200"/>
          </a:p>
          <a:p>
            <a:pPr indent="-304800" lvl="1" marL="914400" rtl="0" algn="l">
              <a:spcBef>
                <a:spcPts val="0"/>
              </a:spcBef>
              <a:spcAft>
                <a:spcPts val="0"/>
              </a:spcAft>
              <a:buSzPts val="1200"/>
              <a:buChar char="○"/>
            </a:pPr>
            <a:r>
              <a:rPr lang="en"/>
              <a:t>Lower performance in school/work</a:t>
            </a:r>
            <a:endParaRPr/>
          </a:p>
          <a:p>
            <a:pPr indent="-304800" lvl="1" marL="914400" rtl="0" algn="l">
              <a:spcBef>
                <a:spcPts val="0"/>
              </a:spcBef>
              <a:spcAft>
                <a:spcPts val="0"/>
              </a:spcAft>
              <a:buSzPts val="1200"/>
              <a:buChar char="○"/>
            </a:pPr>
            <a:r>
              <a:rPr lang="en"/>
              <a:t>Strained relationships</a:t>
            </a:r>
            <a:endParaRPr/>
          </a:p>
          <a:p>
            <a:pPr indent="-304800" lvl="1" marL="914400" rtl="0" algn="l">
              <a:spcBef>
                <a:spcPts val="0"/>
              </a:spcBef>
              <a:spcAft>
                <a:spcPts val="0"/>
              </a:spcAft>
              <a:buSzPts val="1200"/>
              <a:buChar char="○"/>
            </a:pPr>
            <a:r>
              <a:rPr lang="en"/>
              <a:t>Lower economic status</a:t>
            </a:r>
            <a:endParaRPr/>
          </a:p>
          <a:p>
            <a:pPr indent="-304800" lvl="0" marL="457200" rtl="0" algn="l">
              <a:spcBef>
                <a:spcPts val="0"/>
              </a:spcBef>
              <a:spcAft>
                <a:spcPts val="0"/>
              </a:spcAft>
              <a:buSzPts val="1200"/>
              <a:buChar char="●"/>
            </a:pPr>
            <a:r>
              <a:rPr lang="en" sz="1200"/>
              <a:t>More pressure on health care systems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Researching Mental Health</a:t>
            </a:r>
            <a:endParaRPr sz="2300"/>
          </a:p>
        </p:txBody>
      </p:sp>
      <p:sp>
        <p:nvSpPr>
          <p:cNvPr id="93" name="Google Shape;93;p19"/>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Wang et al. (2014)</a:t>
            </a:r>
            <a:endParaRPr sz="1200"/>
          </a:p>
          <a:p>
            <a:pPr indent="-304800" lvl="1" marL="914400" rtl="0" algn="l">
              <a:spcBef>
                <a:spcPts val="0"/>
              </a:spcBef>
              <a:spcAft>
                <a:spcPts val="0"/>
              </a:spcAft>
              <a:buSzPts val="1200"/>
              <a:buChar char="○"/>
            </a:pPr>
            <a:r>
              <a:rPr lang="en"/>
              <a:t>Combination of self-report questions and data collection</a:t>
            </a:r>
            <a:endParaRPr/>
          </a:p>
          <a:p>
            <a:pPr indent="-304800" lvl="1" marL="914400" rtl="0" algn="l">
              <a:spcBef>
                <a:spcPts val="0"/>
              </a:spcBef>
              <a:spcAft>
                <a:spcPts val="0"/>
              </a:spcAft>
              <a:buSzPts val="1200"/>
              <a:buChar char="○"/>
            </a:pPr>
            <a:r>
              <a:rPr lang="en"/>
              <a:t>Shows strong connection between student mobility, activity level, sleep, and the mental well-being</a:t>
            </a:r>
            <a:endParaRPr/>
          </a:p>
          <a:p>
            <a:pPr indent="-304800" lvl="0" marL="457200" rtl="0" algn="l">
              <a:spcBef>
                <a:spcPts val="0"/>
              </a:spcBef>
              <a:spcAft>
                <a:spcPts val="0"/>
              </a:spcAft>
              <a:buSzPts val="1200"/>
              <a:buChar char="●"/>
            </a:pPr>
            <a:r>
              <a:rPr lang="en" sz="1200"/>
              <a:t>Ben-Zeev et al. (2015)</a:t>
            </a:r>
            <a:endParaRPr sz="1200"/>
          </a:p>
          <a:p>
            <a:pPr indent="-304800" lvl="1" marL="914400" rtl="0" algn="l">
              <a:spcBef>
                <a:spcPts val="0"/>
              </a:spcBef>
              <a:spcAft>
                <a:spcPts val="0"/>
              </a:spcAft>
              <a:buSzPts val="1200"/>
              <a:buChar char="○"/>
            </a:pPr>
            <a:r>
              <a:rPr lang="en"/>
              <a:t>Shows that collected data in the background is enough to analyse user mental health, stress, and depression</a:t>
            </a:r>
            <a:endParaRPr/>
          </a:p>
          <a:p>
            <a:pPr indent="-304800" lvl="0" marL="457200" rtl="0" algn="l">
              <a:spcBef>
                <a:spcPts val="0"/>
              </a:spcBef>
              <a:spcAft>
                <a:spcPts val="0"/>
              </a:spcAft>
              <a:buSzPts val="1200"/>
              <a:buChar char="●"/>
            </a:pPr>
            <a:r>
              <a:rPr lang="en" sz="1200"/>
              <a:t>Welke et al. (2016)</a:t>
            </a:r>
            <a:endParaRPr sz="1200"/>
          </a:p>
          <a:p>
            <a:pPr indent="-304800" lvl="1" marL="914400" rtl="0" algn="l">
              <a:spcBef>
                <a:spcPts val="0"/>
              </a:spcBef>
              <a:spcAft>
                <a:spcPts val="0"/>
              </a:spcAft>
              <a:buSzPts val="1200"/>
              <a:buChar char="○"/>
            </a:pPr>
            <a:r>
              <a:rPr lang="en"/>
              <a:t>Shows that it is possible to differentiate between users by their application signature (set of used apps)</a:t>
            </a:r>
            <a:endParaRPr/>
          </a:p>
          <a:p>
            <a:pPr indent="-304800" lvl="0" marL="457200" rtl="0" algn="l">
              <a:spcBef>
                <a:spcPts val="0"/>
              </a:spcBef>
              <a:spcAft>
                <a:spcPts val="0"/>
              </a:spcAft>
              <a:buSzPts val="1200"/>
              <a:buChar char="●"/>
            </a:pPr>
            <a:r>
              <a:rPr lang="en" sz="1200"/>
              <a:t>Boukhechba et al. (2017)</a:t>
            </a:r>
            <a:endParaRPr sz="1200"/>
          </a:p>
          <a:p>
            <a:pPr indent="-304800" lvl="1" marL="914400" rtl="0" algn="l">
              <a:spcBef>
                <a:spcPts val="0"/>
              </a:spcBef>
              <a:spcAft>
                <a:spcPts val="0"/>
              </a:spcAft>
              <a:buSzPts val="1200"/>
              <a:buChar char="○"/>
            </a:pPr>
            <a:r>
              <a:rPr lang="en"/>
              <a:t>High accuracy in predicting social anxiety when using location and mobility (call and SMS text) data</a:t>
            </a:r>
            <a:endParaRPr/>
          </a:p>
          <a:p>
            <a:pPr indent="-304800" lvl="0" marL="457200" rtl="0" algn="l">
              <a:spcBef>
                <a:spcPts val="0"/>
              </a:spcBef>
              <a:spcAft>
                <a:spcPts val="0"/>
              </a:spcAft>
              <a:buSzPts val="1200"/>
              <a:buChar char="●"/>
            </a:pPr>
            <a:r>
              <a:rPr lang="en" sz="1200"/>
              <a:t>Rauber et al. (2019)</a:t>
            </a:r>
            <a:endParaRPr sz="1200"/>
          </a:p>
          <a:p>
            <a:pPr indent="-304800" lvl="1" marL="914400" rtl="0" algn="l">
              <a:spcBef>
                <a:spcPts val="0"/>
              </a:spcBef>
              <a:spcAft>
                <a:spcPts val="0"/>
              </a:spcAft>
              <a:buSzPts val="1200"/>
              <a:buChar char="○"/>
            </a:pPr>
            <a:r>
              <a:rPr lang="en"/>
              <a:t>Used application usage patterns to accurately differentiate between healthy and cognitively impaired individuals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811650" y="799739"/>
            <a:ext cx="6458400" cy="147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Project Aim</a:t>
            </a:r>
            <a:endParaRPr>
              <a:solidFill>
                <a:schemeClr val="dk1"/>
              </a:solidFill>
            </a:endParaRPr>
          </a:p>
        </p:txBody>
      </p:sp>
      <p:sp>
        <p:nvSpPr>
          <p:cNvPr id="99" name="Google Shape;99;p20"/>
          <p:cNvSpPr txBox="1"/>
          <p:nvPr>
            <p:ph idx="1" type="body"/>
          </p:nvPr>
        </p:nvSpPr>
        <p:spPr>
          <a:xfrm>
            <a:off x="811650" y="2432039"/>
            <a:ext cx="6458400" cy="2037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solidFill>
                  <a:schemeClr val="dk1"/>
                </a:solidFill>
              </a:rPr>
              <a:t>Can an individual’s social anxiety be reasonably predicted by observing how they use their mobile phone?</a:t>
            </a:r>
            <a:endParaRPr>
              <a:solidFill>
                <a:schemeClr val="dk1"/>
              </a:solidFill>
            </a:endParaRPr>
          </a:p>
          <a:p>
            <a:pPr indent="-330200" lvl="0" marL="457200" rtl="0" algn="l">
              <a:spcBef>
                <a:spcPts val="0"/>
              </a:spcBef>
              <a:spcAft>
                <a:spcPts val="0"/>
              </a:spcAft>
              <a:buSzPts val="1600"/>
              <a:buChar char="●"/>
            </a:pPr>
            <a:r>
              <a:rPr lang="en">
                <a:solidFill>
                  <a:schemeClr val="dk1"/>
                </a:solidFill>
              </a:rPr>
              <a:t>What can their set of used applications tell us?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Project Design</a:t>
            </a:r>
            <a:endParaRPr sz="2300"/>
          </a:p>
        </p:txBody>
      </p:sp>
      <p:sp>
        <p:nvSpPr>
          <p:cNvPr id="105" name="Google Shape;105;p21"/>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Application to collect data in the background</a:t>
            </a:r>
            <a:endParaRPr sz="1200"/>
          </a:p>
          <a:p>
            <a:pPr indent="0" lvl="0" marL="0" rtl="0" algn="l">
              <a:spcBef>
                <a:spcPts val="1600"/>
              </a:spcBef>
              <a:spcAft>
                <a:spcPts val="1600"/>
              </a:spcAft>
              <a:buNone/>
            </a:pPr>
            <a:r>
              <a:t/>
            </a:r>
            <a:endParaRPr sz="1200"/>
          </a:p>
        </p:txBody>
      </p:sp>
      <p:pic>
        <p:nvPicPr>
          <p:cNvPr id="106" name="Google Shape;106;p21"/>
          <p:cNvPicPr preferRelativeResize="0"/>
          <p:nvPr/>
        </p:nvPicPr>
        <p:blipFill>
          <a:blip r:embed="rId3">
            <a:alphaModFix/>
          </a:blip>
          <a:stretch>
            <a:fillRect/>
          </a:stretch>
        </p:blipFill>
        <p:spPr>
          <a:xfrm>
            <a:off x="3373225" y="1432725"/>
            <a:ext cx="5422597" cy="326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Project Design (cont.)</a:t>
            </a:r>
            <a:endParaRPr sz="2300"/>
          </a:p>
        </p:txBody>
      </p:sp>
      <p:sp>
        <p:nvSpPr>
          <p:cNvPr id="112" name="Google Shape;112;p22"/>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Remote server and database to receive and store data</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304800" lvl="0" marL="457200" rtl="0" algn="l">
              <a:spcBef>
                <a:spcPts val="1600"/>
              </a:spcBef>
              <a:spcAft>
                <a:spcPts val="0"/>
              </a:spcAft>
              <a:buSzPts val="1200"/>
              <a:buChar char="●"/>
            </a:pPr>
            <a:r>
              <a:rPr lang="en" sz="1200"/>
              <a:t>Data analysis</a:t>
            </a:r>
            <a:endParaRPr sz="1200"/>
          </a:p>
          <a:p>
            <a:pPr indent="0" lvl="0" marL="0" rtl="0" algn="l">
              <a:spcBef>
                <a:spcPts val="1600"/>
              </a:spcBef>
              <a:spcAft>
                <a:spcPts val="1600"/>
              </a:spcAft>
              <a:buNone/>
            </a:pPr>
            <a:r>
              <a:t/>
            </a:r>
            <a:endParaRPr sz="1200"/>
          </a:p>
        </p:txBody>
      </p:sp>
      <p:pic>
        <p:nvPicPr>
          <p:cNvPr id="113" name="Google Shape;113;p22"/>
          <p:cNvPicPr preferRelativeResize="0"/>
          <p:nvPr/>
        </p:nvPicPr>
        <p:blipFill>
          <a:blip r:embed="rId3">
            <a:alphaModFix/>
          </a:blip>
          <a:stretch>
            <a:fillRect/>
          </a:stretch>
        </p:blipFill>
        <p:spPr>
          <a:xfrm>
            <a:off x="3390050" y="972600"/>
            <a:ext cx="5388952" cy="1498300"/>
          </a:xfrm>
          <a:prstGeom prst="rect">
            <a:avLst/>
          </a:prstGeom>
          <a:noFill/>
          <a:ln>
            <a:noFill/>
          </a:ln>
        </p:spPr>
      </p:pic>
      <p:pic>
        <p:nvPicPr>
          <p:cNvPr id="114" name="Google Shape;114;p22"/>
          <p:cNvPicPr preferRelativeResize="0"/>
          <p:nvPr/>
        </p:nvPicPr>
        <p:blipFill>
          <a:blip r:embed="rId4">
            <a:alphaModFix/>
          </a:blip>
          <a:stretch>
            <a:fillRect/>
          </a:stretch>
        </p:blipFill>
        <p:spPr>
          <a:xfrm>
            <a:off x="3652325" y="2975475"/>
            <a:ext cx="4864403" cy="179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Project Implementation</a:t>
            </a:r>
            <a:endParaRPr sz="2300"/>
          </a:p>
        </p:txBody>
      </p:sp>
      <p:sp>
        <p:nvSpPr>
          <p:cNvPr id="120" name="Google Shape;120;p23"/>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Android application</a:t>
            </a:r>
            <a:endParaRPr sz="1200"/>
          </a:p>
          <a:p>
            <a:pPr indent="-304800" lvl="1" marL="914400" rtl="0" algn="l">
              <a:spcBef>
                <a:spcPts val="0"/>
              </a:spcBef>
              <a:spcAft>
                <a:spcPts val="0"/>
              </a:spcAft>
              <a:buSzPts val="1200"/>
              <a:buChar char="○"/>
            </a:pPr>
            <a:r>
              <a:rPr lang="en"/>
              <a:t>SIAS test</a:t>
            </a:r>
            <a:endParaRPr/>
          </a:p>
          <a:p>
            <a:pPr indent="-304800" lvl="1" marL="914400" rtl="0" algn="l">
              <a:spcBef>
                <a:spcPts val="0"/>
              </a:spcBef>
              <a:spcAft>
                <a:spcPts val="0"/>
              </a:spcAft>
              <a:buSzPts val="1200"/>
              <a:buChar char="○"/>
            </a:pPr>
            <a:r>
              <a:rPr lang="en"/>
              <a:t>Location used Fused Location Provider API</a:t>
            </a:r>
            <a:endParaRPr/>
          </a:p>
          <a:p>
            <a:pPr indent="-304800" lvl="1" marL="914400" rtl="0" algn="l">
              <a:spcBef>
                <a:spcPts val="0"/>
              </a:spcBef>
              <a:spcAft>
                <a:spcPts val="0"/>
              </a:spcAft>
              <a:buSzPts val="1200"/>
              <a:buChar char="○"/>
            </a:pPr>
            <a:r>
              <a:rPr lang="en"/>
              <a:t>Session data used Usage Stats Manager API</a:t>
            </a:r>
            <a:endParaRPr/>
          </a:p>
          <a:p>
            <a:pPr indent="-304800" lvl="1" marL="914400" rtl="0" algn="l">
              <a:spcBef>
                <a:spcPts val="0"/>
              </a:spcBef>
              <a:spcAft>
                <a:spcPts val="0"/>
              </a:spcAft>
              <a:buSzPts val="1200"/>
              <a:buChar char="○"/>
            </a:pPr>
            <a:r>
              <a:rPr lang="en"/>
              <a:t>Call duration manually tracked</a:t>
            </a:r>
            <a:endParaRPr/>
          </a:p>
          <a:p>
            <a:pPr indent="-304800" lvl="1" marL="914400" rtl="0" algn="l">
              <a:spcBef>
                <a:spcPts val="0"/>
              </a:spcBef>
              <a:spcAft>
                <a:spcPts val="0"/>
              </a:spcAft>
              <a:buSzPts val="1200"/>
              <a:buChar char="○"/>
            </a:pPr>
            <a:r>
              <a:rPr lang="en"/>
              <a:t>Export service with Okhttp POST requests</a:t>
            </a:r>
            <a:endParaRPr/>
          </a:p>
          <a:p>
            <a:pPr indent="-304800" lvl="0" marL="457200" rtl="0" algn="l">
              <a:spcBef>
                <a:spcPts val="0"/>
              </a:spcBef>
              <a:spcAft>
                <a:spcPts val="0"/>
              </a:spcAft>
              <a:buSzPts val="1200"/>
              <a:buChar char="●"/>
            </a:pPr>
            <a:r>
              <a:rPr lang="en" sz="1200"/>
              <a:t>Amazon Web Services for server (EC2) and database (RDS)</a:t>
            </a:r>
            <a:endParaRPr sz="1200"/>
          </a:p>
          <a:p>
            <a:pPr indent="-304800" lvl="0" marL="457200" rtl="0" algn="l">
              <a:spcBef>
                <a:spcPts val="0"/>
              </a:spcBef>
              <a:spcAft>
                <a:spcPts val="0"/>
              </a:spcAft>
              <a:buSzPts val="1200"/>
              <a:buChar char="●"/>
            </a:pPr>
            <a:r>
              <a:rPr lang="en" sz="1200"/>
              <a:t>Data analysis</a:t>
            </a:r>
            <a:endParaRPr sz="1200"/>
          </a:p>
          <a:p>
            <a:pPr indent="-304800" lvl="1" marL="914400" rtl="0" algn="l">
              <a:spcBef>
                <a:spcPts val="0"/>
              </a:spcBef>
              <a:spcAft>
                <a:spcPts val="0"/>
              </a:spcAft>
              <a:buSzPts val="1200"/>
              <a:buChar char="○"/>
            </a:pPr>
            <a:r>
              <a:rPr lang="en"/>
              <a:t>Python</a:t>
            </a:r>
            <a:endParaRPr sz="1200"/>
          </a:p>
          <a:p>
            <a:pPr indent="-304800" lvl="1" marL="914400" rtl="0" algn="l">
              <a:spcBef>
                <a:spcPts val="0"/>
              </a:spcBef>
              <a:spcAft>
                <a:spcPts val="0"/>
              </a:spcAft>
              <a:buSzPts val="1200"/>
              <a:buChar char="○"/>
            </a:pPr>
            <a:r>
              <a:rPr lang="en"/>
              <a:t>Pandas and numpy</a:t>
            </a:r>
            <a:endParaRPr/>
          </a:p>
          <a:p>
            <a:pPr indent="-304800" lvl="1" marL="914400" rtl="0" algn="l">
              <a:spcBef>
                <a:spcPts val="0"/>
              </a:spcBef>
              <a:spcAft>
                <a:spcPts val="0"/>
              </a:spcAft>
              <a:buSzPts val="1200"/>
              <a:buChar char="○"/>
            </a:pPr>
            <a:r>
              <a:rPr lang="en"/>
              <a:t>Scikit-learn</a:t>
            </a:r>
            <a:endParaRPr/>
          </a:p>
          <a:p>
            <a:pPr indent="-304800" lvl="2" marL="1371600" rtl="0" algn="l">
              <a:spcBef>
                <a:spcPts val="0"/>
              </a:spcBef>
              <a:spcAft>
                <a:spcPts val="0"/>
              </a:spcAft>
              <a:buSzPts val="1200"/>
              <a:buChar char="■"/>
            </a:pPr>
            <a:r>
              <a:rPr lang="en"/>
              <a:t>Decision Tree Classifier</a:t>
            </a:r>
            <a:endParaRPr/>
          </a:p>
          <a:p>
            <a:pPr indent="-304800" lvl="2" marL="1371600" rtl="0" algn="l">
              <a:spcBef>
                <a:spcPts val="0"/>
              </a:spcBef>
              <a:spcAft>
                <a:spcPts val="0"/>
              </a:spcAft>
              <a:buSzPts val="1200"/>
              <a:buChar char="■"/>
            </a:pPr>
            <a:r>
              <a:rPr lang="en"/>
              <a:t>Extra Trees Classifier</a:t>
            </a:r>
            <a:endParaRPr/>
          </a:p>
          <a:p>
            <a:pPr indent="-304800" lvl="2" marL="1371600" rtl="0" algn="l">
              <a:spcBef>
                <a:spcPts val="0"/>
              </a:spcBef>
              <a:spcAft>
                <a:spcPts val="0"/>
              </a:spcAft>
              <a:buSzPts val="1200"/>
              <a:buChar char="■"/>
            </a:pPr>
            <a:r>
              <a:rPr lang="en"/>
              <a:t>Random Forest Classifier</a:t>
            </a:r>
            <a:endParaRPr/>
          </a:p>
          <a:p>
            <a:pPr indent="-304800" lvl="1" marL="914400" rtl="0" algn="l">
              <a:spcBef>
                <a:spcPts val="0"/>
              </a:spcBef>
              <a:spcAft>
                <a:spcPts val="0"/>
              </a:spcAft>
              <a:buSzPts val="1200"/>
              <a:buChar char="○"/>
            </a:pPr>
            <a:r>
              <a:rPr lang="en"/>
              <a:t>Matplotlib and Seaborn</a:t>
            </a:r>
            <a:endParaRPr/>
          </a:p>
          <a:p>
            <a:pPr indent="0" lvl="0" marL="0" rtl="0" algn="l">
              <a:spcBef>
                <a:spcPts val="1600"/>
              </a:spcBef>
              <a:spcAft>
                <a:spcPts val="16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