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57" r:id="rId4"/>
    <p:sldId id="258" r:id="rId5"/>
    <p:sldId id="256" r:id="rId6"/>
    <p:sldId id="260" r:id="rId7"/>
    <p:sldId id="262" r:id="rId8"/>
    <p:sldId id="271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7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7DB6-2465-4DC5-B2E2-925B0ACD3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DAB41-BB10-43FE-850D-45A3775FD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3FC7-594A-441D-8E15-EE38D1FE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1EF-BC97-4A18-BC24-BA80F3FA671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781A-FFC5-41D3-8DA2-CFFB5B89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CE8D8-FEDE-417D-907D-7A59D89F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5AA-79BC-4E2B-B4BB-07358C033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7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360A-D9D6-44E1-B8AE-AC859911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88CC5-E9CC-44DB-B6DF-42AA84DA0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68C2A-F06F-451C-89D9-57C03875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1EF-BC97-4A18-BC24-BA80F3FA671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8AEF-065F-44A6-B8B2-C7DC0684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40313-A0C1-4AE7-A367-8C32BA07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5AA-79BC-4E2B-B4BB-07358C033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90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860CE-9DAD-4DD3-9B26-950DBDE70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6FB09-2C26-4E89-87E3-E81306CCA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7C9F-DD21-41FB-B718-4B37C12C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1EF-BC97-4A18-BC24-BA80F3FA671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0DB2-EDBD-4DCD-BA1A-EF9DC3C9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BB1A-C93B-4B7F-81ED-F503ABFA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5AA-79BC-4E2B-B4BB-07358C033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6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A2EB-9077-4DF0-810E-C062C506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0768-6FF5-4CE1-83EA-50E1E046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5E88-6444-4276-8C8B-2FA0EDAB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1EF-BC97-4A18-BC24-BA80F3FA671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691D2-592C-4781-8D57-475A1405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251E-F8DD-45A9-A4CA-170782CA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5AA-79BC-4E2B-B4BB-07358C033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10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9EFB-CFCA-4911-9B69-DBA82DF3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9B8B-AA21-4435-9C0D-6EE7B945A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38D5-A0B5-469F-9870-8F5B8E34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1EF-BC97-4A18-BC24-BA80F3FA671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2A4E-D7E3-400D-8141-728CF2B4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3611-F8DF-44FF-976A-797B44DC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5AA-79BC-4E2B-B4BB-07358C033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9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5C7A-C1B8-4505-8203-8DCFD8EB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4C18-1D9A-435D-AFE6-C822996D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FCAE7-6311-4F92-85A9-8366D80D8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0A89A-A11C-4910-99AA-86C2C4B1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1EF-BC97-4A18-BC24-BA80F3FA671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32B53-7BDC-4B3B-B961-9D0B8B79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C30F5-C47E-46F3-97AA-2068EFAA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5AA-79BC-4E2B-B4BB-07358C033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8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C818-BB47-4F8F-90AE-52D719F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C7BF7-8788-4EE6-9C60-774149727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A1739-14CD-455F-8759-0802A24BF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818F7-598A-44F0-8D4A-1A5DFBB2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7B41F-4CD0-4DAC-858E-6A213E768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C2399-6A7A-4234-9C38-A638142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1EF-BC97-4A18-BC24-BA80F3FA671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461FF-83CC-4F2F-96C8-2CC7F815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67FCF-75FC-461F-BDEC-AFE55E26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5AA-79BC-4E2B-B4BB-07358C033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2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DC87-98C2-48CA-89DC-7D5B6E90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42E37-1361-4A06-A051-2699F56F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1EF-BC97-4A18-BC24-BA80F3FA671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D6F12-E3C0-4EA5-BF12-E500411C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22C21-F1BE-473C-9073-B9F43C0C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5AA-79BC-4E2B-B4BB-07358C033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57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52933-0995-462F-B3B7-06635574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1EF-BC97-4A18-BC24-BA80F3FA671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A6E06-8246-4C9D-AF23-C535DE9F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55174-19B2-423A-BE81-8A5BB4F1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5AA-79BC-4E2B-B4BB-07358C033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1398-6EF9-443C-98ED-0065CA96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534A-EF5A-4467-83D6-5B6AFDF7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56FFF-7E82-449F-8360-A84737F70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3626F-743F-441F-8D9D-CB5868FF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1EF-BC97-4A18-BC24-BA80F3FA671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BC738-FA15-455D-816B-D3BC77F6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74AA8-D7A4-45DD-B4BB-D0384401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5AA-79BC-4E2B-B4BB-07358C033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19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A76C-B100-460E-8355-F89EA985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02F38-A5A0-409E-9002-267EA3F0A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B4EC8-3BBB-4C54-B5A8-E1867A2F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6F78E-7348-4E45-9876-A5C5C70E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1EF-BC97-4A18-BC24-BA80F3FA671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F60A5-717D-4F5F-A8D1-951C57F3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B1859-3D1B-474E-B185-B5465683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5AA-79BC-4E2B-B4BB-07358C033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0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B0DF1-8A41-4515-9D2B-051746F2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666B6-1C80-43B1-B60E-8B0C892F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6B9F-4193-4FA7-9EDB-FE4D132B0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81EF-BC97-4A18-BC24-BA80F3FA671A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2B99-5C61-4B6F-8D36-E7CEFEA43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8965-BACC-431F-AA99-901988A55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85AA-79BC-4E2B-B4BB-07358C033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2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DF517-C5A7-412B-9096-42C68E98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244" y="1870550"/>
            <a:ext cx="4605273" cy="22313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latin typeface="Garamond" panose="02020404030301010803" pitchFamily="18" charset="0"/>
              </a:rPr>
              <a:t>Data Analysis of companies in Augmented  Reality (AR) Landscape</a:t>
            </a:r>
            <a:endParaRPr lang="en-US" sz="3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5C05E-0AAA-41BD-ADB1-104998A529EA}"/>
              </a:ext>
            </a:extLst>
          </p:cNvPr>
          <p:cNvSpPr txBox="1"/>
          <p:nvPr/>
        </p:nvSpPr>
        <p:spPr>
          <a:xfrm>
            <a:off x="1674930" y="4936175"/>
            <a:ext cx="30099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2400" b="1" dirty="0">
                <a:solidFill>
                  <a:srgbClr val="FF66CC"/>
                </a:solidFill>
                <a:latin typeface="Garamond" panose="02020404030301010803" pitchFamily="18" charset="0"/>
              </a:rPr>
              <a:t>Modem Praveen</a:t>
            </a:r>
          </a:p>
          <a:p>
            <a:pPr algn="ctr">
              <a:spcAft>
                <a:spcPts val="600"/>
              </a:spcAft>
            </a:pPr>
            <a:r>
              <a:rPr lang="en-IN" sz="2400" b="1" dirty="0">
                <a:solidFill>
                  <a:srgbClr val="FF66CC"/>
                </a:solidFill>
                <a:latin typeface="Garamond" panose="02020404030301010803" pitchFamily="18" charset="0"/>
              </a:rPr>
              <a:t>IIIT – Dharwad</a:t>
            </a:r>
          </a:p>
          <a:p>
            <a:pPr algn="ctr">
              <a:spcAft>
                <a:spcPts val="600"/>
              </a:spcAft>
            </a:pPr>
            <a:r>
              <a:rPr lang="en-IN" sz="2400" b="1" dirty="0">
                <a:solidFill>
                  <a:srgbClr val="FF66CC"/>
                </a:solidFill>
                <a:latin typeface="Garamond" panose="02020404030301010803" pitchFamily="18" charset="0"/>
              </a:rPr>
              <a:t>CSE</a:t>
            </a:r>
          </a:p>
        </p:txBody>
      </p:sp>
      <p:pic>
        <p:nvPicPr>
          <p:cNvPr id="25" name="Picture 24" descr="A picture containing room&#10;&#10;Description automatically generated">
            <a:extLst>
              <a:ext uri="{FF2B5EF4-FFF2-40B4-BE49-F238E27FC236}">
                <a16:creationId xmlns:a16="http://schemas.microsoft.com/office/drawing/2014/main" id="{8FC9A8B0-70A0-4C60-A56A-2268D2412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8" r="7290" b="-4"/>
          <a:stretch/>
        </p:blipFill>
        <p:spPr>
          <a:xfrm>
            <a:off x="6572735" y="627954"/>
            <a:ext cx="4235516" cy="535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9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8DB649-6A51-4AED-AEAC-AFED70247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00" y="588331"/>
            <a:ext cx="7109460" cy="430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7637C-0886-406F-A54C-0179E451D0EC}"/>
              </a:ext>
            </a:extLst>
          </p:cNvPr>
          <p:cNvSpPr txBox="1"/>
          <p:nvPr/>
        </p:nvSpPr>
        <p:spPr>
          <a:xfrm>
            <a:off x="3886201" y="5495925"/>
            <a:ext cx="550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 TW, AU , US average minimum employees are high.</a:t>
            </a:r>
          </a:p>
        </p:txBody>
      </p:sp>
    </p:spTree>
    <p:extLst>
      <p:ext uri="{BB962C8B-B14F-4D97-AF65-F5344CB8AC3E}">
        <p14:creationId xmlns:p14="http://schemas.microsoft.com/office/powerpoint/2010/main" val="206339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2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821A01-AC91-429A-9324-2734467D3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248589"/>
            <a:ext cx="6410084" cy="4374882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5E37CB0-D51A-41E5-8827-BC3FCF015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295" y="643467"/>
            <a:ext cx="3654100" cy="247565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4B6FF1-2C0C-44F8-9B7C-DEDE1B754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937" y="3748194"/>
            <a:ext cx="3702817" cy="24716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2B4AF7-8611-4A2D-9705-39638A658E19}"/>
              </a:ext>
            </a:extLst>
          </p:cNvPr>
          <p:cNvSpPr txBox="1"/>
          <p:nvPr/>
        </p:nvSpPr>
        <p:spPr>
          <a:xfrm>
            <a:off x="1444929" y="6453189"/>
            <a:ext cx="1002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Growth stage  is high around 2010 , Early  stage is high around 2015 and seed stage is high around 2017 </a:t>
            </a:r>
          </a:p>
        </p:txBody>
      </p:sp>
    </p:spTree>
    <p:extLst>
      <p:ext uri="{BB962C8B-B14F-4D97-AF65-F5344CB8AC3E}">
        <p14:creationId xmlns:p14="http://schemas.microsoft.com/office/powerpoint/2010/main" val="158119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AA918A-38DD-4542-9429-2D749D762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824021"/>
            <a:ext cx="3517119" cy="320381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227C16-9AE2-4D07-B0F3-1B7A5A36F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008254"/>
            <a:ext cx="3537345" cy="283534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2773FB-8DD2-40BB-BA7E-17C7E7B94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1859480"/>
            <a:ext cx="3517120" cy="3132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57729D-37F4-47E3-B1F4-D37FCBE9C4AF}"/>
              </a:ext>
            </a:extLst>
          </p:cNvPr>
          <p:cNvSpPr txBox="1"/>
          <p:nvPr/>
        </p:nvSpPr>
        <p:spPr>
          <a:xfrm>
            <a:off x="1593078" y="5681524"/>
            <a:ext cx="877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 above graph we can see that  most of the companies don’t have components. And few companies have business and tools </a:t>
            </a:r>
          </a:p>
        </p:txBody>
      </p:sp>
    </p:spTree>
    <p:extLst>
      <p:ext uri="{BB962C8B-B14F-4D97-AF65-F5344CB8AC3E}">
        <p14:creationId xmlns:p14="http://schemas.microsoft.com/office/powerpoint/2010/main" val="87194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B8ECD8-5159-42EF-A80D-AE4A3258F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93" y="513760"/>
            <a:ext cx="7676814" cy="5058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8D6D55-CAFF-4B13-8B8C-C7ABA50776E4}"/>
              </a:ext>
            </a:extLst>
          </p:cNvPr>
          <p:cNvSpPr txBox="1"/>
          <p:nvPr/>
        </p:nvSpPr>
        <p:spPr>
          <a:xfrm>
            <a:off x="1990726" y="5825425"/>
            <a:ext cx="8477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 above plot we can see funding received by magic leap is 0 till 2012 , around 2014 it increased little bit and later it increased to peaks . Finally it started decreasing gradually after 2016 .</a:t>
            </a:r>
          </a:p>
        </p:txBody>
      </p:sp>
    </p:spTree>
    <p:extLst>
      <p:ext uri="{BB962C8B-B14F-4D97-AF65-F5344CB8AC3E}">
        <p14:creationId xmlns:p14="http://schemas.microsoft.com/office/powerpoint/2010/main" val="1403189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ED4813-94FE-4C9E-8E19-77AF6F04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992505"/>
            <a:ext cx="7296150" cy="4358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F810D-4256-4FC8-BD5E-525CEB37E054}"/>
              </a:ext>
            </a:extLst>
          </p:cNvPr>
          <p:cNvSpPr txBox="1"/>
          <p:nvPr/>
        </p:nvSpPr>
        <p:spPr>
          <a:xfrm>
            <a:off x="3086100" y="5972175"/>
            <a:ext cx="683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Above plot shows few domains in AR in every founded group.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566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2CB58462-D36D-492A-9F33-8D698CE4A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80" y="1226820"/>
            <a:ext cx="7787640" cy="3985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04B18C-AFBD-496D-9242-ED632EBC92E7}"/>
              </a:ext>
            </a:extLst>
          </p:cNvPr>
          <p:cNvSpPr txBox="1"/>
          <p:nvPr/>
        </p:nvSpPr>
        <p:spPr>
          <a:xfrm>
            <a:off x="2764155" y="5735955"/>
            <a:ext cx="69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Wave , Magic leap , 8i  are the top 3 companies  in highest investors list. </a:t>
            </a:r>
          </a:p>
        </p:txBody>
      </p:sp>
    </p:spTree>
    <p:extLst>
      <p:ext uri="{BB962C8B-B14F-4D97-AF65-F5344CB8AC3E}">
        <p14:creationId xmlns:p14="http://schemas.microsoft.com/office/powerpoint/2010/main" val="427299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AE13B3-5E87-407A-ACF3-E965AC393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1" y="455222"/>
            <a:ext cx="8252073" cy="4986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8D9BEB-EC34-4DEA-BE79-ABAE8125E57C}"/>
              </a:ext>
            </a:extLst>
          </p:cNvPr>
          <p:cNvSpPr txBox="1"/>
          <p:nvPr/>
        </p:nvSpPr>
        <p:spPr>
          <a:xfrm>
            <a:off x="3018408" y="5912527"/>
            <a:ext cx="715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Here we can see only components are in Improbable and Oculus have all Top </a:t>
            </a:r>
            <a:r>
              <a:rPr lang="en-IN" dirty="0" err="1">
                <a:solidFill>
                  <a:schemeClr val="bg1"/>
                </a:solidFill>
              </a:rPr>
              <a:t>sublists</a:t>
            </a:r>
            <a:r>
              <a:rPr lang="en-IN" dirty="0">
                <a:solidFill>
                  <a:schemeClr val="bg1"/>
                </a:solidFill>
              </a:rPr>
              <a:t> except components.  </a:t>
            </a:r>
          </a:p>
        </p:txBody>
      </p:sp>
    </p:spTree>
    <p:extLst>
      <p:ext uri="{BB962C8B-B14F-4D97-AF65-F5344CB8AC3E}">
        <p14:creationId xmlns:p14="http://schemas.microsoft.com/office/powerpoint/2010/main" val="4177126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197BEE-0FC5-4A8B-A31D-C2CA39D20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82" y="607212"/>
            <a:ext cx="7219950" cy="4856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76526-70AD-4FA7-BB6C-2DA3743AB6AB}"/>
              </a:ext>
            </a:extLst>
          </p:cNvPr>
          <p:cNvSpPr txBox="1"/>
          <p:nvPr/>
        </p:nvSpPr>
        <p:spPr>
          <a:xfrm>
            <a:off x="3852907" y="5881456"/>
            <a:ext cx="55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Unicorns are located in only 3 countries US,GB and IL.</a:t>
            </a:r>
          </a:p>
        </p:txBody>
      </p:sp>
    </p:spTree>
    <p:extLst>
      <p:ext uri="{BB962C8B-B14F-4D97-AF65-F5344CB8AC3E}">
        <p14:creationId xmlns:p14="http://schemas.microsoft.com/office/powerpoint/2010/main" val="275355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52FF4-B2CB-4C90-9A82-CDA4C5A70105}"/>
              </a:ext>
            </a:extLst>
          </p:cNvPr>
          <p:cNvSpPr txBox="1"/>
          <p:nvPr/>
        </p:nvSpPr>
        <p:spPr>
          <a:xfrm>
            <a:off x="1201122" y="2011681"/>
            <a:ext cx="3155410" cy="979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Summary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3E993-3D55-4824-8241-F4B5CAD0B034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Garamond" panose="02020404030301010803" pitchFamily="18" charset="0"/>
              </a:rPr>
              <a:t>Most of the companies in this dataset are  in US and the countries which have a greater number of companies are in early stage as we saw in graphs.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Garamond" panose="02020404030301010803" pitchFamily="18" charset="0"/>
              </a:rPr>
              <a:t>The companies which are in growth stage are receiving more funds than other countries 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Garamond" panose="02020404030301010803" pitchFamily="18" charset="0"/>
              </a:rPr>
              <a:t>Unicorns are  in only 3 countries (US,GB,IL) and most of the Unicorns are  in us which are in growth stage.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Garamond" panose="02020404030301010803" pitchFamily="18" charset="0"/>
              </a:rPr>
              <a:t>Magic Leap received huge funds in 2016 when compared to other years as we saw in graph the line went to peaks.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Garamond" panose="02020404030301010803" pitchFamily="18" charset="0"/>
              </a:rPr>
              <a:t>Growth stage  is high around 2010 , Early  stage is high around 2015 and seed stage is high around 2017.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Garamond" panose="02020404030301010803" pitchFamily="18" charset="0"/>
              </a:rPr>
              <a:t>Around 2010 and 2015 we saw  that it occupied maximum (85.8% )  of investors.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Garamond" panose="02020404030301010803" pitchFamily="18" charset="0"/>
              </a:rPr>
              <a:t>minimum employees are gradually decreasing in every founded group.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2443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62685-D597-4A5A-9212-5F61FBEDFD0C}"/>
              </a:ext>
            </a:extLst>
          </p:cNvPr>
          <p:cNvSpPr txBox="1"/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Garamond" panose="02020404030301010803" pitchFamily="18" charset="0"/>
                <a:ea typeface="+mj-ea"/>
                <a:cs typeface="+mj-cs"/>
              </a:rPr>
              <a:t>Thank you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0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FE2D22C-409B-48AF-B24F-7988A8F7F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11D40-DCE3-4FEA-8441-1B8EE5FFE971}"/>
              </a:ext>
            </a:extLst>
          </p:cNvPr>
          <p:cNvSpPr txBox="1"/>
          <p:nvPr/>
        </p:nvSpPr>
        <p:spPr>
          <a:xfrm>
            <a:off x="5602859" y="1108882"/>
            <a:ext cx="3807842" cy="774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0000"/>
                </a:solidFill>
                <a:latin typeface="Garamond" panose="02020404030301010803" pitchFamily="18" charset="0"/>
                <a:ea typeface="+mj-ea"/>
                <a:cs typeface="+mj-cs"/>
              </a:rPr>
              <a:t>Introduction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F1CED-F0B0-414F-9FE6-F31D995622C4}"/>
              </a:ext>
            </a:extLst>
          </p:cNvPr>
          <p:cNvSpPr txBox="1"/>
          <p:nvPr/>
        </p:nvSpPr>
        <p:spPr>
          <a:xfrm>
            <a:off x="5766262" y="2620641"/>
            <a:ext cx="5837750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latin typeface="Garamond" panose="02020404030301010803" pitchFamily="18" charset="0"/>
              </a:rPr>
              <a:t>This presentation is about analysis of companies in Augmented Reality (AR) Landscape</a:t>
            </a:r>
            <a:r>
              <a:rPr lang="en-US" sz="1900" dirty="0">
                <a:solidFill>
                  <a:schemeClr val="bg1"/>
                </a:solidFill>
                <a:latin typeface="Garamond" panose="02020404030301010803" pitchFamily="18" charset="0"/>
              </a:rPr>
              <a:t> 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Garamond" panose="02020404030301010803" pitchFamily="18" charset="0"/>
              </a:rPr>
              <a:t>Dataset consists of  company names ,Contained in list , Top </a:t>
            </a:r>
            <a:r>
              <a:rPr lang="en-US" sz="1900" dirty="0" err="1">
                <a:solidFill>
                  <a:schemeClr val="bg1"/>
                </a:solidFill>
                <a:latin typeface="Garamond" panose="02020404030301010803" pitchFamily="18" charset="0"/>
              </a:rPr>
              <a:t>sublist</a:t>
            </a:r>
            <a:r>
              <a:rPr lang="en-US" sz="1900" dirty="0">
                <a:solidFill>
                  <a:schemeClr val="bg1"/>
                </a:solidFill>
                <a:latin typeface="Garamond" panose="02020404030301010803" pitchFamily="18" charset="0"/>
              </a:rPr>
              <a:t>, Founded, Founded group ,City , State ,Country , # Employees , Min Employees ,Total Funding ,Funded period , Each year funding from 2005 to 2020 , # investors  and other few features 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Garamond" panose="02020404030301010803" pitchFamily="18" charset="0"/>
              </a:rPr>
              <a:t>This presentation contains different types of graphs where we can find insights in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17" name="Picture 16" descr="A picture containing room&#10;&#10;Description automatically generated">
            <a:extLst>
              <a:ext uri="{FF2B5EF4-FFF2-40B4-BE49-F238E27FC236}">
                <a16:creationId xmlns:a16="http://schemas.microsoft.com/office/drawing/2014/main" id="{C2B9C8D2-8950-4103-99B9-F409FEFD1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 r="5" b="5"/>
          <a:stretch/>
        </p:blipFill>
        <p:spPr>
          <a:xfrm>
            <a:off x="328608" y="1276188"/>
            <a:ext cx="4465799" cy="44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3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CD52CB-4138-47C1-93C1-0CE79DEAA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14" y="443050"/>
            <a:ext cx="7825971" cy="5067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FAFC7F-2457-48E0-B1A4-A6A7A2C40468}"/>
              </a:ext>
            </a:extLst>
          </p:cNvPr>
          <p:cNvSpPr txBox="1"/>
          <p:nvPr/>
        </p:nvSpPr>
        <p:spPr>
          <a:xfrm>
            <a:off x="2183014" y="6045618"/>
            <a:ext cx="808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Here we can see that total funding is very high for  Magic Leap than other companies</a:t>
            </a:r>
          </a:p>
        </p:txBody>
      </p:sp>
    </p:spTree>
    <p:extLst>
      <p:ext uri="{BB962C8B-B14F-4D97-AF65-F5344CB8AC3E}">
        <p14:creationId xmlns:p14="http://schemas.microsoft.com/office/powerpoint/2010/main" val="176706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697277-3EE5-49F0-9F36-4A06E1ACB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6438"/>
            <a:ext cx="3278292" cy="245871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D15595-DFCB-450F-A7B1-B13957303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30" y="643466"/>
            <a:ext cx="3558863" cy="262466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AE841A-E1B3-45C1-8AFF-0F313D6D0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4" y="740884"/>
            <a:ext cx="3239769" cy="2429826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66AD65-1815-48A3-960F-98B180AEE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676934"/>
            <a:ext cx="3278292" cy="245052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DF1C8B-D57F-484D-B24D-9D0BCDA4B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96" y="3589863"/>
            <a:ext cx="3560933" cy="264399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381F2E-0D91-4391-AD7A-158ADEB77F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676697"/>
            <a:ext cx="3239769" cy="24703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2AB72E-8AE0-47E6-9E07-CAE2EDD11238}"/>
              </a:ext>
            </a:extLst>
          </p:cNvPr>
          <p:cNvSpPr txBox="1"/>
          <p:nvPr/>
        </p:nvSpPr>
        <p:spPr>
          <a:xfrm>
            <a:off x="3836034" y="6435425"/>
            <a:ext cx="4933950" cy="36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Plots for  Distinct Top </a:t>
            </a:r>
            <a:r>
              <a:rPr lang="en-IN" dirty="0" err="1">
                <a:solidFill>
                  <a:schemeClr val="bg1"/>
                </a:solidFill>
              </a:rPr>
              <a:t>sublist</a:t>
            </a:r>
            <a:r>
              <a:rPr lang="en-IN" dirty="0">
                <a:solidFill>
                  <a:schemeClr val="bg1"/>
                </a:solidFill>
              </a:rPr>
              <a:t>  vs Founded Group </a:t>
            </a:r>
          </a:p>
        </p:txBody>
      </p:sp>
    </p:spTree>
    <p:extLst>
      <p:ext uri="{BB962C8B-B14F-4D97-AF65-F5344CB8AC3E}">
        <p14:creationId xmlns:p14="http://schemas.microsoft.com/office/powerpoint/2010/main" val="229710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C00149D-9CAF-4B71-8D75-2FF6DA586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0" y="841734"/>
            <a:ext cx="4985689" cy="3044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C2B43-C0E6-4F86-BF83-12E5B609AA75}"/>
              </a:ext>
            </a:extLst>
          </p:cNvPr>
          <p:cNvSpPr txBox="1"/>
          <p:nvPr/>
        </p:nvSpPr>
        <p:spPr>
          <a:xfrm>
            <a:off x="2161222" y="4762500"/>
            <a:ext cx="802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Here we can see that minimum employees are gradually decreasing . But in 2010 there is little rise and again it started decreasing after 2010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4264ED-4AAF-4C66-AD5F-AE4E95AE9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3" y="818380"/>
            <a:ext cx="4866300" cy="30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4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E44FD0-AF78-4B61-8C8D-B3FB6FC3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603506"/>
            <a:ext cx="6520815" cy="44817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5B15E-112E-4DB5-B3EF-F0D9CC670B58}"/>
              </a:ext>
            </a:extLst>
          </p:cNvPr>
          <p:cNvSpPr txBox="1"/>
          <p:nvPr/>
        </p:nvSpPr>
        <p:spPr>
          <a:xfrm>
            <a:off x="2781300" y="5608163"/>
            <a:ext cx="725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Above graph is Investors vs Founded group . Around 2010 and 2015 we can see that it occupied maximum (85.8% )</a:t>
            </a:r>
          </a:p>
        </p:txBody>
      </p:sp>
    </p:spTree>
    <p:extLst>
      <p:ext uri="{BB962C8B-B14F-4D97-AF65-F5344CB8AC3E}">
        <p14:creationId xmlns:p14="http://schemas.microsoft.com/office/powerpoint/2010/main" val="7304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6DB56-D680-4E3C-A544-B81CA34E4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0" y="380999"/>
            <a:ext cx="7909560" cy="4723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D3D0F-8193-48E8-95CA-639071998B2F}"/>
              </a:ext>
            </a:extLst>
          </p:cNvPr>
          <p:cNvSpPr txBox="1"/>
          <p:nvPr/>
        </p:nvSpPr>
        <p:spPr>
          <a:xfrm>
            <a:off x="2454592" y="5638800"/>
            <a:ext cx="759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From above graph we can see that  early stage  is high from 2005 (pink colour)</a:t>
            </a:r>
            <a:r>
              <a:rPr lang="en-IN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11615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84DC212-C10D-4265-81FF-5154BED9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66" y="606087"/>
            <a:ext cx="7291176" cy="4480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BB3EA-26E2-4C56-B2FD-CFAE9EA5F80A}"/>
              </a:ext>
            </a:extLst>
          </p:cNvPr>
          <p:cNvSpPr txBox="1"/>
          <p:nvPr/>
        </p:nvSpPr>
        <p:spPr>
          <a:xfrm>
            <a:off x="3622007" y="5814875"/>
            <a:ext cx="626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More companies are in early stage in following countries</a:t>
            </a:r>
            <a:r>
              <a:rPr lang="en-IN" b="1" dirty="0">
                <a:solidFill>
                  <a:schemeClr val="bg1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96415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6190B8-FF4D-4FBC-A06C-260EEF43C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90" y="868680"/>
            <a:ext cx="6637020" cy="3863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31B023-7357-4DBD-BD22-1997773DA504}"/>
              </a:ext>
            </a:extLst>
          </p:cNvPr>
          <p:cNvSpPr txBox="1"/>
          <p:nvPr/>
        </p:nvSpPr>
        <p:spPr>
          <a:xfrm>
            <a:off x="2705100" y="5286375"/>
            <a:ext cx="717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Around 2010 we can see that more companies are established. As we can see that Around 1985 onwards companies establishment  gradually increased till 2010</a:t>
            </a:r>
          </a:p>
        </p:txBody>
      </p:sp>
    </p:spTree>
    <p:extLst>
      <p:ext uri="{BB962C8B-B14F-4D97-AF65-F5344CB8AC3E}">
        <p14:creationId xmlns:p14="http://schemas.microsoft.com/office/powerpoint/2010/main" val="31127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520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Office Theme</vt:lpstr>
      <vt:lpstr>Data Analysis of companies in Augmented  Reality (AR) Landscape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companies in Augmented  Reality (AR) Landscape</dc:title>
  <dc:creator>Naveen Modem</dc:creator>
  <cp:lastModifiedBy>Naveen Modem</cp:lastModifiedBy>
  <cp:revision>1</cp:revision>
  <dcterms:created xsi:type="dcterms:W3CDTF">2020-07-30T07:00:47Z</dcterms:created>
  <dcterms:modified xsi:type="dcterms:W3CDTF">2020-07-30T07:23:33Z</dcterms:modified>
</cp:coreProperties>
</file>