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1"/>
  </p:notesMasterIdLst>
  <p:sldIdLst>
    <p:sldId id="256" r:id="rId2"/>
    <p:sldId id="258" r:id="rId3"/>
    <p:sldId id="289" r:id="rId4"/>
    <p:sldId id="259" r:id="rId5"/>
    <p:sldId id="264" r:id="rId6"/>
    <p:sldId id="284" r:id="rId7"/>
    <p:sldId id="285" r:id="rId8"/>
    <p:sldId id="286" r:id="rId9"/>
    <p:sldId id="287" r:id="rId10"/>
  </p:sldIdLst>
  <p:sldSz cx="9144000" cy="5143500" type="screen16x9"/>
  <p:notesSz cx="6858000" cy="9144000"/>
  <p:embeddedFontLst>
    <p:embeddedFont>
      <p:font typeface="Poppins Light" panose="020B0604020202020204" charset="0"/>
      <p:regular r:id="rId12"/>
      <p:bold r:id="rId13"/>
      <p:italic r:id="rId14"/>
      <p:boldItalic r:id="rId15"/>
    </p:embeddedFont>
    <p:embeddedFont>
      <p:font typeface="Poppins" panose="020B0604020202020204" charset="0"/>
      <p:regular r:id="rId16"/>
      <p:bold r:id="rId17"/>
      <p:italic r:id="rId18"/>
      <p:boldItalic r:id="rId19"/>
    </p:embeddedFont>
    <p:embeddedFont>
      <p:font typeface="Muli Light" panose="020B060402020202020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14329D-78BE-4535-9E8B-C7771D4F47CE}">
  <a:tblStyle styleId="{7114329D-78BE-4535-9E8B-C7771D4F47C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4660"/>
  </p:normalViewPr>
  <p:slideViewPr>
    <p:cSldViewPr snapToGrid="0">
      <p:cViewPr varScale="1">
        <p:scale>
          <a:sx n="101" d="100"/>
          <a:sy n="101" d="100"/>
        </p:scale>
        <p:origin x="5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1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97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426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lstStyle>
            <a:lvl1pPr lvl="0" rtl="0">
              <a:spcBef>
                <a:spcPts val="0"/>
              </a:spcBef>
              <a:spcAft>
                <a:spcPts val="0"/>
              </a:spcAft>
              <a:buClr>
                <a:srgbClr val="A7A4BC"/>
              </a:buClr>
              <a:buSzPts val="1800"/>
              <a:buNone/>
              <a:defRPr sz="1800">
                <a:solidFill>
                  <a:srgbClr val="A7A4BC"/>
                </a:solidFill>
              </a:defRPr>
            </a:lvl1pPr>
            <a:lvl2pPr lvl="1" rtl="0">
              <a:spcBef>
                <a:spcPts val="0"/>
              </a:spcBef>
              <a:spcAft>
                <a:spcPts val="0"/>
              </a:spcAft>
              <a:buClr>
                <a:srgbClr val="A7A4BC"/>
              </a:buClr>
              <a:buSzPts val="1800"/>
              <a:buNone/>
              <a:defRPr sz="1800">
                <a:solidFill>
                  <a:srgbClr val="A7A4BC"/>
                </a:solidFill>
              </a:defRPr>
            </a:lvl2pPr>
            <a:lvl3pPr lvl="2" rtl="0">
              <a:spcBef>
                <a:spcPts val="0"/>
              </a:spcBef>
              <a:spcAft>
                <a:spcPts val="0"/>
              </a:spcAft>
              <a:buClr>
                <a:srgbClr val="A7A4BC"/>
              </a:buClr>
              <a:buSzPts val="1800"/>
              <a:buNone/>
              <a:defRPr sz="1800">
                <a:solidFill>
                  <a:srgbClr val="A7A4BC"/>
                </a:solidFill>
              </a:defRPr>
            </a:lvl3pPr>
            <a:lvl4pPr lvl="3" rtl="0">
              <a:spcBef>
                <a:spcPts val="0"/>
              </a:spcBef>
              <a:spcAft>
                <a:spcPts val="0"/>
              </a:spcAft>
              <a:buClr>
                <a:srgbClr val="A7A4BC"/>
              </a:buClr>
              <a:buSzPts val="1800"/>
              <a:buNone/>
              <a:defRPr sz="1800">
                <a:solidFill>
                  <a:srgbClr val="A7A4BC"/>
                </a:solidFill>
              </a:defRPr>
            </a:lvl4pPr>
            <a:lvl5pPr lvl="4" rtl="0">
              <a:spcBef>
                <a:spcPts val="0"/>
              </a:spcBef>
              <a:spcAft>
                <a:spcPts val="0"/>
              </a:spcAft>
              <a:buClr>
                <a:srgbClr val="A7A4BC"/>
              </a:buClr>
              <a:buSzPts val="1800"/>
              <a:buNone/>
              <a:defRPr sz="1800">
                <a:solidFill>
                  <a:srgbClr val="A7A4BC"/>
                </a:solidFill>
              </a:defRPr>
            </a:lvl5pPr>
            <a:lvl6pPr lvl="5" rtl="0">
              <a:spcBef>
                <a:spcPts val="0"/>
              </a:spcBef>
              <a:spcAft>
                <a:spcPts val="0"/>
              </a:spcAft>
              <a:buClr>
                <a:srgbClr val="A7A4BC"/>
              </a:buClr>
              <a:buSzPts val="1800"/>
              <a:buNone/>
              <a:defRPr sz="1800">
                <a:solidFill>
                  <a:srgbClr val="A7A4BC"/>
                </a:solidFill>
              </a:defRPr>
            </a:lvl6pPr>
            <a:lvl7pPr lvl="6" rtl="0">
              <a:spcBef>
                <a:spcPts val="0"/>
              </a:spcBef>
              <a:spcAft>
                <a:spcPts val="0"/>
              </a:spcAft>
              <a:buClr>
                <a:srgbClr val="A7A4BC"/>
              </a:buClr>
              <a:buSzPts val="1800"/>
              <a:buNone/>
              <a:defRPr sz="1800">
                <a:solidFill>
                  <a:srgbClr val="A7A4BC"/>
                </a:solidFill>
              </a:defRPr>
            </a:lvl7pPr>
            <a:lvl8pPr lvl="7" rtl="0">
              <a:spcBef>
                <a:spcPts val="0"/>
              </a:spcBef>
              <a:spcAft>
                <a:spcPts val="0"/>
              </a:spcAft>
              <a:buClr>
                <a:srgbClr val="A7A4BC"/>
              </a:buClr>
              <a:buSzPts val="1800"/>
              <a:buNone/>
              <a:defRPr sz="1800">
                <a:solidFill>
                  <a:srgbClr val="A7A4BC"/>
                </a:solidFill>
              </a:defRPr>
            </a:lvl8pPr>
            <a:lvl9pPr lvl="8" rtl="0">
              <a:spcBef>
                <a:spcPts val="0"/>
              </a:spcBef>
              <a:spcAft>
                <a:spcPts val="0"/>
              </a:spcAft>
              <a:buClr>
                <a:srgbClr val="A7A4BC"/>
              </a:buClr>
              <a:buSzPts val="1800"/>
              <a:buNone/>
              <a:defRPr sz="1800">
                <a:solidFill>
                  <a:srgbClr val="A7A4B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1044175"/>
            <a:ext cx="6300300" cy="857400"/>
          </a:xfrm>
          <a:prstGeom prst="rect">
            <a:avLst/>
          </a:prstGeom>
        </p:spPr>
        <p:txBody>
          <a:bodyPr spcFirstLastPara="1" wrap="square" lIns="0" tIns="0" rIns="0" bIns="0" anchor="b" anchorCtr="0"/>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41" name="Google Shape;41;p8"/>
          <p:cNvSpPr txBox="1">
            <a:spLocks noGrp="1"/>
          </p:cNvSpPr>
          <p:nvPr>
            <p:ph type="body" idx="1"/>
          </p:nvPr>
        </p:nvSpPr>
        <p:spPr>
          <a:xfrm>
            <a:off x="4572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2" name="Google Shape;42;p8"/>
          <p:cNvSpPr txBox="1">
            <a:spLocks noGrp="1"/>
          </p:cNvSpPr>
          <p:nvPr>
            <p:ph type="body" idx="2"/>
          </p:nvPr>
        </p:nvSpPr>
        <p:spPr>
          <a:xfrm>
            <a:off x="3392100"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3" name="Google Shape;43;p8"/>
          <p:cNvSpPr txBox="1">
            <a:spLocks noGrp="1"/>
          </p:cNvSpPr>
          <p:nvPr>
            <p:ph type="body" idx="3"/>
          </p:nvPr>
        </p:nvSpPr>
        <p:spPr>
          <a:xfrm>
            <a:off x="6326997" y="2082325"/>
            <a:ext cx="2359800" cy="28434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4" name="Google Shape;44;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lstStyle>
            <a:lvl1pPr lvl="0">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1pPr>
            <a:lvl2pPr lvl="1">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2pPr>
            <a:lvl3pPr lvl="2">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3pPr>
            <a:lvl4pPr lvl="3">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4pPr>
            <a:lvl5pPr lvl="4">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5pPr>
            <a:lvl6pPr lvl="5">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6pPr>
            <a:lvl7pPr lvl="6">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7pPr>
            <a:lvl8pPr lvl="7">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8pPr>
            <a:lvl9pPr lvl="8">
              <a:spcBef>
                <a:spcPts val="0"/>
              </a:spcBef>
              <a:spcAft>
                <a:spcPts val="0"/>
              </a:spcAft>
              <a:buClr>
                <a:srgbClr val="A7D86D"/>
              </a:buClr>
              <a:buSzPts val="4800"/>
              <a:buFont typeface="Poppins"/>
              <a:buNone/>
              <a:defRPr sz="4800" b="1">
                <a:solidFill>
                  <a:srgbClr val="A7D86D"/>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lstStyle>
            <a:lvl1pPr marL="457200" lvl="0" indent="-368300">
              <a:lnSpc>
                <a:spcPct val="115000"/>
              </a:lnSpc>
              <a:spcBef>
                <a:spcPts val="600"/>
              </a:spcBef>
              <a:spcAft>
                <a:spcPts val="0"/>
              </a:spcAft>
              <a:buClr>
                <a:srgbClr val="A7D86D"/>
              </a:buClr>
              <a:buSzPts val="2200"/>
              <a:buFont typeface="Muli Light"/>
              <a:buChar char="●"/>
              <a:defRPr sz="2200">
                <a:solidFill>
                  <a:srgbClr val="65617D"/>
                </a:solidFill>
                <a:latin typeface="Muli Light"/>
                <a:ea typeface="Muli Light"/>
                <a:cs typeface="Muli Light"/>
                <a:sym typeface="Muli Light"/>
              </a:defRPr>
            </a:lvl1pPr>
            <a:lvl2pPr marL="914400" lvl="1"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2pPr>
            <a:lvl3pPr marL="1371600" lvl="2"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3pPr>
            <a:lvl4pPr marL="1828800" lvl="3"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4pPr>
            <a:lvl5pPr marL="2286000" lvl="4"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5pPr>
            <a:lvl6pPr marL="2743200" lvl="5"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6pPr>
            <a:lvl7pPr marL="3200400" lvl="6"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7pPr>
            <a:lvl8pPr marL="3657600" lvl="7"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8pPr>
            <a:lvl9pPr marL="4114800" lvl="8" indent="-368300">
              <a:lnSpc>
                <a:spcPct val="115000"/>
              </a:lnSpc>
              <a:spcBef>
                <a:spcPts val="0"/>
              </a:spcBef>
              <a:spcAft>
                <a:spcPts val="0"/>
              </a:spcAft>
              <a:buClr>
                <a:srgbClr val="A7A4BC"/>
              </a:buClr>
              <a:buSzPts val="2200"/>
              <a:buFont typeface="Muli Light"/>
              <a:buChar char="■"/>
              <a:defRPr sz="2200">
                <a:solidFill>
                  <a:srgbClr val="65617D"/>
                </a:solidFill>
                <a:latin typeface="Muli Light"/>
                <a:ea typeface="Muli Light"/>
                <a:cs typeface="Muli Light"/>
                <a:sym typeface="Muli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A7D86D"/>
                </a:solidFill>
                <a:latin typeface="Poppins Light"/>
                <a:ea typeface="Poppins Light"/>
                <a:cs typeface="Poppins Light"/>
                <a:sym typeface="Poppins Light"/>
              </a:defRPr>
            </a:lvl1pPr>
            <a:lvl2pPr lvl="1" algn="r">
              <a:buNone/>
              <a:defRPr sz="1300">
                <a:solidFill>
                  <a:srgbClr val="A7D86D"/>
                </a:solidFill>
                <a:latin typeface="Poppins Light"/>
                <a:ea typeface="Poppins Light"/>
                <a:cs typeface="Poppins Light"/>
                <a:sym typeface="Poppins Light"/>
              </a:defRPr>
            </a:lvl2pPr>
            <a:lvl3pPr lvl="2" algn="r">
              <a:buNone/>
              <a:defRPr sz="1300">
                <a:solidFill>
                  <a:srgbClr val="A7D86D"/>
                </a:solidFill>
                <a:latin typeface="Poppins Light"/>
                <a:ea typeface="Poppins Light"/>
                <a:cs typeface="Poppins Light"/>
                <a:sym typeface="Poppins Light"/>
              </a:defRPr>
            </a:lvl3pPr>
            <a:lvl4pPr lvl="3" algn="r">
              <a:buNone/>
              <a:defRPr sz="1300">
                <a:solidFill>
                  <a:srgbClr val="A7D86D"/>
                </a:solidFill>
                <a:latin typeface="Poppins Light"/>
                <a:ea typeface="Poppins Light"/>
                <a:cs typeface="Poppins Light"/>
                <a:sym typeface="Poppins Light"/>
              </a:defRPr>
            </a:lvl4pPr>
            <a:lvl5pPr lvl="4" algn="r">
              <a:buNone/>
              <a:defRPr sz="1300">
                <a:solidFill>
                  <a:srgbClr val="A7D86D"/>
                </a:solidFill>
                <a:latin typeface="Poppins Light"/>
                <a:ea typeface="Poppins Light"/>
                <a:cs typeface="Poppins Light"/>
                <a:sym typeface="Poppins Light"/>
              </a:defRPr>
            </a:lvl5pPr>
            <a:lvl6pPr lvl="5" algn="r">
              <a:buNone/>
              <a:defRPr sz="1300">
                <a:solidFill>
                  <a:srgbClr val="A7D86D"/>
                </a:solidFill>
                <a:latin typeface="Poppins Light"/>
                <a:ea typeface="Poppins Light"/>
                <a:cs typeface="Poppins Light"/>
                <a:sym typeface="Poppins Light"/>
              </a:defRPr>
            </a:lvl6pPr>
            <a:lvl7pPr lvl="6" algn="r">
              <a:buNone/>
              <a:defRPr sz="1300">
                <a:solidFill>
                  <a:srgbClr val="A7D86D"/>
                </a:solidFill>
                <a:latin typeface="Poppins Light"/>
                <a:ea typeface="Poppins Light"/>
                <a:cs typeface="Poppins Light"/>
                <a:sym typeface="Poppins Light"/>
              </a:defRPr>
            </a:lvl7pPr>
            <a:lvl8pPr lvl="7" algn="r">
              <a:buNone/>
              <a:defRPr sz="1300">
                <a:solidFill>
                  <a:srgbClr val="A7D86D"/>
                </a:solidFill>
                <a:latin typeface="Poppins Light"/>
                <a:ea typeface="Poppins Light"/>
                <a:cs typeface="Poppins Light"/>
                <a:sym typeface="Poppins Light"/>
              </a:defRPr>
            </a:lvl8pPr>
            <a:lvl9pPr lvl="8" algn="r">
              <a:buNone/>
              <a:defRPr sz="1300">
                <a:solidFill>
                  <a:srgbClr val="A7D86D"/>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1123121" y="1253016"/>
            <a:ext cx="7265504" cy="293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800" dirty="0" smtClean="0"/>
              <a:t>Développer et utiliser son réseau</a:t>
            </a:r>
            <a:endParaRPr sz="4800" dirty="0"/>
          </a:p>
        </p:txBody>
      </p:sp>
      <p:pic>
        <p:nvPicPr>
          <p:cNvPr id="3" name="T:\Communication\Logo\LOGO-ADRAR-2013-OFFICIEL.jpg" descr="T:\Communication\Logo\LOGO-ADRAR-2013-OFFICIEL.jpg"/>
          <p:cNvPicPr>
            <a:picLocks noChangeAspect="1"/>
          </p:cNvPicPr>
          <p:nvPr/>
        </p:nvPicPr>
        <p:blipFill>
          <a:blip r:embed="rId4">
            <a:extLst/>
          </a:blip>
          <a:stretch>
            <a:fillRect/>
          </a:stretch>
        </p:blipFill>
        <p:spPr>
          <a:xfrm>
            <a:off x="0" y="0"/>
            <a:ext cx="921026" cy="1281645"/>
          </a:xfrm>
          <a:prstGeom prst="rect">
            <a:avLst/>
          </a:prstGeom>
          <a:ln w="12700">
            <a:miter lim="400000"/>
          </a:ln>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idx="4294967295"/>
          </p:nvPr>
        </p:nvSpPr>
        <p:spPr>
          <a:xfrm>
            <a:off x="685800" y="291548"/>
            <a:ext cx="7794784" cy="69237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3600" dirty="0" smtClean="0"/>
              <a:t>Le réseau relationnel, c’est quoi?</a:t>
            </a:r>
            <a:endParaRPr sz="3600" dirty="0"/>
          </a:p>
        </p:txBody>
      </p:sp>
      <p:sp>
        <p:nvSpPr>
          <p:cNvPr id="80" name="Google Shape;80;p16"/>
          <p:cNvSpPr txBox="1">
            <a:spLocks noGrp="1"/>
          </p:cNvSpPr>
          <p:nvPr>
            <p:ph type="subTitle" idx="4294967295"/>
          </p:nvPr>
        </p:nvSpPr>
        <p:spPr>
          <a:xfrm>
            <a:off x="685800" y="1639966"/>
            <a:ext cx="4791300" cy="3150600"/>
          </a:xfrm>
          <a:prstGeom prst="rect">
            <a:avLst/>
          </a:prstGeom>
        </p:spPr>
        <p:txBody>
          <a:bodyPr spcFirstLastPara="1" wrap="square" lIns="0" tIns="0" rIns="0" bIns="0" anchor="t" anchorCtr="0">
            <a:noAutofit/>
          </a:bodyPr>
          <a:lstStyle/>
          <a:p>
            <a:pPr marL="88900" indent="0">
              <a:buNone/>
            </a:pPr>
            <a:r>
              <a:rPr lang="fr-FR" dirty="0">
                <a:solidFill>
                  <a:schemeClr val="tx1">
                    <a:lumMod val="65000"/>
                    <a:lumOff val="35000"/>
                  </a:schemeClr>
                </a:solidFill>
              </a:rPr>
              <a:t>Votre réseau relationnel est constitué de l’ensemble des personnes que vous connaissez personnellement : amis, famille, anciens collègues… C’est peut-être ce que vous appelez votre réseau "professionnel" ou "personnel".</a:t>
            </a:r>
          </a:p>
        </p:txBody>
      </p:sp>
      <p:sp>
        <p:nvSpPr>
          <p:cNvPr id="81" name="Google Shape;81;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pic>
        <p:nvPicPr>
          <p:cNvPr id="4" name="Google Shape;328;p39"/>
          <p:cNvPicPr preferRelativeResize="0"/>
          <p:nvPr/>
        </p:nvPicPr>
        <p:blipFill>
          <a:blip r:embed="rId3">
            <a:alphaModFix/>
          </a:blip>
          <a:stretch>
            <a:fillRect/>
          </a:stretch>
        </p:blipFill>
        <p:spPr>
          <a:xfrm>
            <a:off x="5050951" y="2650435"/>
            <a:ext cx="3703983" cy="1748335"/>
          </a:xfrm>
          <a:prstGeom prst="rect">
            <a:avLst/>
          </a:prstGeom>
          <a:noFill/>
          <a:ln>
            <a:noFill/>
          </a:ln>
        </p:spPr>
      </p:pic>
      <p:sp>
        <p:nvSpPr>
          <p:cNvPr id="6" name="Rectangle 5"/>
          <p:cNvSpPr/>
          <p:nvPr/>
        </p:nvSpPr>
        <p:spPr>
          <a:xfrm>
            <a:off x="424069" y="47088"/>
            <a:ext cx="5917096" cy="1200329"/>
          </a:xfrm>
          <a:prstGeom prst="rect">
            <a:avLst/>
          </a:prstGeom>
        </p:spPr>
        <p:txBody>
          <a:bodyPr wrap="square">
            <a:spAutoFit/>
          </a:bodyPr>
          <a:lstStyle/>
          <a:p>
            <a:r>
              <a:rPr lang="fr-FR" sz="3600" b="1" dirty="0">
                <a:solidFill>
                  <a:srgbClr val="A7D86D"/>
                </a:solidFill>
                <a:latin typeface="Poppins"/>
                <a:cs typeface="Poppins"/>
                <a:sym typeface="Poppins"/>
              </a:rPr>
              <a:t>Avoir un réseau : pour quoi faire? </a:t>
            </a:r>
            <a:endParaRPr lang="fr-FR" dirty="0"/>
          </a:p>
        </p:txBody>
      </p:sp>
      <p:sp>
        <p:nvSpPr>
          <p:cNvPr id="8" name="Rectangle 7"/>
          <p:cNvSpPr/>
          <p:nvPr/>
        </p:nvSpPr>
        <p:spPr>
          <a:xfrm>
            <a:off x="275213" y="1247417"/>
            <a:ext cx="4572000" cy="3850285"/>
          </a:xfrm>
          <a:prstGeom prst="rect">
            <a:avLst/>
          </a:prstGeom>
        </p:spPr>
        <p:txBody>
          <a:bodyPr>
            <a:spAutoFit/>
          </a:bodyPr>
          <a:lstStyle/>
          <a:p>
            <a:pPr marL="88900" lvl="0">
              <a:lnSpc>
                <a:spcPct val="115000"/>
              </a:lnSpc>
              <a:spcBef>
                <a:spcPts val="600"/>
              </a:spcBef>
              <a:buClr>
                <a:srgbClr val="A7D86D"/>
              </a:buClr>
              <a:buSzPts val="2200"/>
            </a:pPr>
            <a:r>
              <a:rPr lang="fr-FR" sz="1600" dirty="0">
                <a:solidFill>
                  <a:srgbClr val="65617D"/>
                </a:solidFill>
                <a:latin typeface="Muli Light"/>
                <a:sym typeface="Muli Light"/>
              </a:rPr>
              <a:t>Dans la recherche </a:t>
            </a:r>
            <a:r>
              <a:rPr lang="fr-FR" sz="1600" dirty="0" smtClean="0">
                <a:solidFill>
                  <a:srgbClr val="65617D"/>
                </a:solidFill>
                <a:latin typeface="Muli Light"/>
                <a:sym typeface="Muli Light"/>
              </a:rPr>
              <a:t>d’emploi ou de stage, </a:t>
            </a:r>
            <a:r>
              <a:rPr lang="fr-FR" sz="1600" dirty="0">
                <a:solidFill>
                  <a:srgbClr val="65617D"/>
                </a:solidFill>
                <a:latin typeface="Muli Light"/>
                <a:sym typeface="Muli Light"/>
              </a:rPr>
              <a:t>un réseau peut s’avérer déterminant pour explorer le marché caché, qui constitue environ 70 % de la totalité des postes pourvus. </a:t>
            </a:r>
          </a:p>
          <a:p>
            <a:pPr marL="88900" lvl="0">
              <a:lnSpc>
                <a:spcPct val="115000"/>
              </a:lnSpc>
              <a:spcBef>
                <a:spcPts val="600"/>
              </a:spcBef>
              <a:buClr>
                <a:srgbClr val="A7D86D"/>
              </a:buClr>
              <a:buSzPts val="2200"/>
            </a:pPr>
            <a:r>
              <a:rPr lang="fr-FR" sz="1600" dirty="0">
                <a:solidFill>
                  <a:srgbClr val="65617D"/>
                </a:solidFill>
                <a:latin typeface="Muli Light"/>
                <a:sym typeface="Muli Light"/>
              </a:rPr>
              <a:t>Un « tuyau » sur un </a:t>
            </a:r>
            <a:r>
              <a:rPr lang="fr-FR" sz="1600" dirty="0" smtClean="0">
                <a:solidFill>
                  <a:srgbClr val="65617D"/>
                </a:solidFill>
                <a:latin typeface="Muli Light"/>
                <a:sym typeface="Muli Light"/>
              </a:rPr>
              <a:t>recrutement ou une possibilité de stage </a:t>
            </a:r>
            <a:r>
              <a:rPr lang="fr-FR" sz="1600" dirty="0">
                <a:solidFill>
                  <a:srgbClr val="65617D"/>
                </a:solidFill>
                <a:latin typeface="Muli Light"/>
                <a:sym typeface="Muli Light"/>
              </a:rPr>
              <a:t>à venir ou la recommandation par une personne déjà en place dans l’entreprise sont des atouts précieux. N'imaginez toutefois pas que la personne qui va vous recevoir connait forcément les recrutements prévisionnels de son entreprise pour l'année en cours. </a:t>
            </a:r>
          </a:p>
        </p:txBody>
      </p:sp>
    </p:spTree>
    <p:custDataLst>
      <p:tags r:id="rId1"/>
    </p:custDataLst>
    <p:extLst>
      <p:ext uri="{BB962C8B-B14F-4D97-AF65-F5344CB8AC3E}">
        <p14:creationId xmlns:p14="http://schemas.microsoft.com/office/powerpoint/2010/main" val="371535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805069" y="208437"/>
            <a:ext cx="7325139"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3600" dirty="0" smtClean="0"/>
              <a:t>Comment constituer et utiliser mon réseau ?</a:t>
            </a:r>
            <a:endParaRPr sz="3600" dirty="0"/>
          </a:p>
        </p:txBody>
      </p:sp>
      <p:sp>
        <p:nvSpPr>
          <p:cNvPr id="87" name="Google Shape;87;p17"/>
          <p:cNvSpPr txBox="1">
            <a:spLocks noGrp="1"/>
          </p:cNvSpPr>
          <p:nvPr>
            <p:ph type="subTitle" idx="1"/>
          </p:nvPr>
        </p:nvSpPr>
        <p:spPr>
          <a:xfrm>
            <a:off x="109331" y="2058173"/>
            <a:ext cx="5734878" cy="1705446"/>
          </a:xfrm>
          <a:prstGeom prst="rect">
            <a:avLst/>
          </a:prstGeom>
        </p:spPr>
        <p:txBody>
          <a:bodyPr spcFirstLastPara="1" wrap="square" lIns="0" tIns="0" rIns="0" bIns="0" anchor="t" anchorCtr="0">
            <a:noAutofit/>
          </a:bodyPr>
          <a:lstStyle/>
          <a:p>
            <a:r>
              <a:rPr lang="fr-FR" sz="1600" b="1" dirty="0">
                <a:solidFill>
                  <a:schemeClr val="tx1">
                    <a:lumMod val="65000"/>
                    <a:lumOff val="35000"/>
                  </a:schemeClr>
                </a:solidFill>
              </a:rPr>
              <a:t>1. Recensez vos contacts (amis, famille, anciens collègues, anciens patrons…)</a:t>
            </a:r>
          </a:p>
          <a:p>
            <a:r>
              <a:rPr lang="fr-FR" sz="1600" dirty="0">
                <a:solidFill>
                  <a:schemeClr val="tx1">
                    <a:lumMod val="65000"/>
                    <a:lumOff val="35000"/>
                  </a:schemeClr>
                </a:solidFill>
              </a:rPr>
              <a:t> </a:t>
            </a:r>
          </a:p>
          <a:p>
            <a:r>
              <a:rPr lang="fr-FR" sz="1600" dirty="0">
                <a:solidFill>
                  <a:schemeClr val="tx1">
                    <a:lumMod val="65000"/>
                    <a:lumOff val="35000"/>
                  </a:schemeClr>
                </a:solidFill>
              </a:rPr>
              <a:t>Faites la liste de toutes les personnes que vous </a:t>
            </a:r>
            <a:r>
              <a:rPr lang="fr-FR" sz="1600" dirty="0" smtClean="0">
                <a:solidFill>
                  <a:schemeClr val="tx1">
                    <a:lumMod val="65000"/>
                    <a:lumOff val="35000"/>
                  </a:schemeClr>
                </a:solidFill>
              </a:rPr>
              <a:t>connaissez.</a:t>
            </a:r>
          </a:p>
          <a:p>
            <a:r>
              <a:rPr lang="fr-FR" sz="1600" dirty="0" smtClean="0">
                <a:solidFill>
                  <a:schemeClr val="tx1">
                    <a:lumMod val="65000"/>
                    <a:lumOff val="35000"/>
                  </a:schemeClr>
                </a:solidFill>
              </a:rPr>
              <a:t>Ne </a:t>
            </a:r>
            <a:r>
              <a:rPr lang="fr-FR" sz="1600" dirty="0">
                <a:solidFill>
                  <a:schemeClr val="tx1">
                    <a:lumMod val="65000"/>
                    <a:lumOff val="35000"/>
                  </a:schemeClr>
                </a:solidFill>
              </a:rPr>
              <a:t>négligez pas les personnes rencontrées au cours de </a:t>
            </a:r>
            <a:r>
              <a:rPr lang="fr-FR" sz="1600" dirty="0" smtClean="0">
                <a:solidFill>
                  <a:schemeClr val="tx1">
                    <a:lumMod val="65000"/>
                    <a:lumOff val="35000"/>
                  </a:schemeClr>
                </a:solidFill>
              </a:rPr>
              <a:t>vos</a:t>
            </a:r>
          </a:p>
          <a:p>
            <a:r>
              <a:rPr lang="fr-FR" sz="1600" dirty="0" smtClean="0">
                <a:solidFill>
                  <a:schemeClr val="tx1">
                    <a:lumMod val="65000"/>
                    <a:lumOff val="35000"/>
                  </a:schemeClr>
                </a:solidFill>
              </a:rPr>
              <a:t>loisirs</a:t>
            </a:r>
            <a:r>
              <a:rPr lang="fr-FR" sz="1600" dirty="0">
                <a:solidFill>
                  <a:schemeClr val="tx1">
                    <a:lumMod val="65000"/>
                    <a:lumOff val="35000"/>
                  </a:schemeClr>
                </a:solidFill>
              </a:rPr>
              <a:t>, dans des associations culturelles ou sportives.</a:t>
            </a:r>
          </a:p>
          <a:p>
            <a:r>
              <a:rPr lang="fr-FR" dirty="0"/>
              <a:t> </a:t>
            </a:r>
            <a:endParaRPr lang="fr-FR" sz="1600" dirty="0">
              <a:solidFill>
                <a:schemeClr val="tx1">
                  <a:lumMod val="65000"/>
                  <a:lumOff val="35000"/>
                </a:schemeClr>
              </a:solidFill>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2"/>
          <p:cNvSpPr txBox="1">
            <a:spLocks noGrp="1"/>
          </p:cNvSpPr>
          <p:nvPr>
            <p:ph type="body" idx="1"/>
          </p:nvPr>
        </p:nvSpPr>
        <p:spPr>
          <a:xfrm>
            <a:off x="457202" y="523461"/>
            <a:ext cx="7911545" cy="3660142"/>
          </a:xfrm>
          <a:prstGeom prst="rect">
            <a:avLst/>
          </a:prstGeom>
        </p:spPr>
        <p:txBody>
          <a:bodyPr spcFirstLastPara="1" wrap="square" lIns="0" tIns="0" rIns="0" bIns="0" anchor="t" anchorCtr="0">
            <a:noAutofit/>
          </a:bodyPr>
          <a:lstStyle/>
          <a:p>
            <a:pPr marL="127000" indent="0">
              <a:buNone/>
            </a:pPr>
            <a:r>
              <a:rPr lang="fr-FR" dirty="0"/>
              <a:t> </a:t>
            </a:r>
          </a:p>
          <a:p>
            <a:pPr marL="127000" indent="0">
              <a:buNone/>
            </a:pPr>
            <a:r>
              <a:rPr lang="fr-FR" b="1" dirty="0"/>
              <a:t>2. Expliquez-leur le type </a:t>
            </a:r>
            <a:r>
              <a:rPr lang="fr-FR" b="1" dirty="0" smtClean="0"/>
              <a:t>d’emploi ou de stage </a:t>
            </a:r>
            <a:r>
              <a:rPr lang="fr-FR" b="1" dirty="0"/>
              <a:t>que vous recherchez et les compétences que vous avez</a:t>
            </a:r>
            <a:r>
              <a:rPr lang="fr-FR" dirty="0"/>
              <a:t> </a:t>
            </a:r>
            <a:r>
              <a:rPr lang="fr-FR" dirty="0" smtClean="0"/>
              <a:t>.</a:t>
            </a:r>
          </a:p>
          <a:p>
            <a:pPr marL="127000" indent="0">
              <a:buNone/>
            </a:pPr>
            <a:r>
              <a:rPr lang="fr-FR" dirty="0" smtClean="0"/>
              <a:t>Evitez </a:t>
            </a:r>
            <a:r>
              <a:rPr lang="fr-FR" dirty="0"/>
              <a:t>de croire que les personnes de votre réseau connaissent vos compétences et votre parcours sur le bout des doigts. Ils en ont bien une petite idée mais vous devez leur expliquer clairement ce que vous savez </a:t>
            </a:r>
            <a:r>
              <a:rPr lang="fr-FR" dirty="0" smtClean="0"/>
              <a:t>faire. Donnez leur votre CV si besoin. </a:t>
            </a:r>
            <a:endParaRPr lang="fr-FR" dirty="0"/>
          </a:p>
          <a:p>
            <a:pPr marL="127000" indent="0">
              <a:buNone/>
            </a:pPr>
            <a:r>
              <a:rPr lang="fr-FR" dirty="0"/>
              <a:t> </a:t>
            </a:r>
          </a:p>
          <a:p>
            <a:pPr marL="127000" indent="0">
              <a:spcBef>
                <a:spcPts val="0"/>
              </a:spcBef>
              <a:buNone/>
            </a:pPr>
            <a:r>
              <a:rPr lang="fr-FR" b="1" dirty="0"/>
              <a:t>3. Essayez de voir avec eux s’ils connaissent </a:t>
            </a:r>
            <a:r>
              <a:rPr lang="fr-FR" b="1" dirty="0" smtClean="0"/>
              <a:t>des </a:t>
            </a:r>
            <a:r>
              <a:rPr lang="fr-FR" b="1" dirty="0"/>
              <a:t>entreprises</a:t>
            </a:r>
            <a:r>
              <a:rPr lang="fr-FR" dirty="0"/>
              <a:t> qui travaillent dans le </a:t>
            </a:r>
            <a:r>
              <a:rPr lang="fr-FR" dirty="0" smtClean="0"/>
              <a:t>domaine </a:t>
            </a:r>
            <a:r>
              <a:rPr lang="fr-FR" dirty="0"/>
              <a:t>que vous visez. S’ils exercent le métier qui vous intéresse, demandez-leur si leur entreprise peut </a:t>
            </a:r>
            <a:r>
              <a:rPr lang="fr-FR" dirty="0" smtClean="0"/>
              <a:t>embaucher ou prendre un stagiaire,</a:t>
            </a:r>
          </a:p>
          <a:p>
            <a:pPr marL="127000" indent="0">
              <a:spcBef>
                <a:spcPts val="0"/>
              </a:spcBef>
              <a:buNone/>
            </a:pPr>
            <a:r>
              <a:rPr lang="fr-FR" dirty="0" smtClean="0"/>
              <a:t> </a:t>
            </a:r>
            <a:r>
              <a:rPr lang="fr-FR" dirty="0"/>
              <a:t>proposez d’entrer en contact avec l’employeur.</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9" name="Google Shape;329;p39"/>
          <p:cNvPicPr preferRelativeResize="0"/>
          <p:nvPr/>
        </p:nvPicPr>
        <p:blipFill>
          <a:blip r:embed="rId4">
            <a:alphaModFix/>
          </a:blip>
          <a:stretch>
            <a:fillRect/>
          </a:stretch>
        </p:blipFill>
        <p:spPr>
          <a:xfrm>
            <a:off x="6817247" y="3694697"/>
            <a:ext cx="1760472" cy="1193206"/>
          </a:xfrm>
          <a:prstGeom prst="rect">
            <a:avLst/>
          </a:prstGeom>
          <a:noFill/>
          <a:ln>
            <a:noFill/>
          </a:ln>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pic>
        <p:nvPicPr>
          <p:cNvPr id="3" name="Google Shape;332;p39"/>
          <p:cNvPicPr preferRelativeResize="0"/>
          <p:nvPr/>
        </p:nvPicPr>
        <p:blipFill>
          <a:blip r:embed="rId3">
            <a:alphaModFix/>
          </a:blip>
          <a:stretch>
            <a:fillRect/>
          </a:stretch>
        </p:blipFill>
        <p:spPr>
          <a:xfrm>
            <a:off x="6022896" y="2961907"/>
            <a:ext cx="2732038" cy="2159121"/>
          </a:xfrm>
          <a:prstGeom prst="rect">
            <a:avLst/>
          </a:prstGeom>
          <a:noFill/>
          <a:ln>
            <a:noFill/>
          </a:ln>
        </p:spPr>
      </p:pic>
      <p:sp>
        <p:nvSpPr>
          <p:cNvPr id="6" name="Rectangle 5"/>
          <p:cNvSpPr/>
          <p:nvPr/>
        </p:nvSpPr>
        <p:spPr>
          <a:xfrm>
            <a:off x="1099931" y="1085636"/>
            <a:ext cx="6798365" cy="2062103"/>
          </a:xfrm>
          <a:prstGeom prst="rect">
            <a:avLst/>
          </a:prstGeom>
        </p:spPr>
        <p:txBody>
          <a:bodyPr wrap="square">
            <a:spAutoFit/>
          </a:bodyPr>
          <a:lstStyle/>
          <a:p>
            <a:pPr algn="just"/>
            <a:r>
              <a:rPr lang="fr-FR" sz="1600" b="1" dirty="0">
                <a:solidFill>
                  <a:schemeClr val="tx1">
                    <a:lumMod val="65000"/>
                    <a:lumOff val="35000"/>
                  </a:schemeClr>
                </a:solidFill>
                <a:latin typeface="Muli Light" panose="020B0604020202020204" charset="0"/>
                <a:ea typeface="Times New Roman" panose="02020603050405020304" pitchFamily="18" charset="0"/>
              </a:rPr>
              <a:t>4. Profitez de votre prospection téléphonique et prospection terrain pour étendre votre </a:t>
            </a:r>
            <a:r>
              <a:rPr lang="fr-FR" sz="1600" b="1" dirty="0" smtClean="0">
                <a:solidFill>
                  <a:schemeClr val="tx1">
                    <a:lumMod val="65000"/>
                    <a:lumOff val="35000"/>
                  </a:schemeClr>
                </a:solidFill>
                <a:latin typeface="Muli Light" panose="020B0604020202020204" charset="0"/>
                <a:ea typeface="Times New Roman" panose="02020603050405020304" pitchFamily="18" charset="0"/>
              </a:rPr>
              <a:t>réseau.</a:t>
            </a:r>
          </a:p>
          <a:p>
            <a:pPr algn="just"/>
            <a:endParaRPr lang="fr-FR" sz="1600" dirty="0">
              <a:solidFill>
                <a:schemeClr val="tx1">
                  <a:lumMod val="65000"/>
                  <a:lumOff val="35000"/>
                </a:schemeClr>
              </a:solidFill>
              <a:latin typeface="Muli Light" panose="020B0604020202020204" charset="0"/>
              <a:ea typeface="Times New Roman" panose="02020603050405020304" pitchFamily="18" charset="0"/>
            </a:endParaRPr>
          </a:p>
          <a:p>
            <a:pPr algn="just"/>
            <a:r>
              <a:rPr lang="fr-FR" sz="1600" dirty="0">
                <a:solidFill>
                  <a:schemeClr val="tx1">
                    <a:lumMod val="65000"/>
                    <a:lumOff val="35000"/>
                  </a:schemeClr>
                </a:solidFill>
                <a:latin typeface="Muli Light" panose="020B0604020202020204" charset="0"/>
                <a:ea typeface="Times New Roman" panose="02020603050405020304" pitchFamily="18" charset="0"/>
              </a:rPr>
              <a:t>Lorsque vous appelez des </a:t>
            </a:r>
            <a:r>
              <a:rPr lang="fr-FR" sz="1600" dirty="0" smtClean="0">
                <a:solidFill>
                  <a:schemeClr val="tx1">
                    <a:lumMod val="65000"/>
                    <a:lumOff val="35000"/>
                  </a:schemeClr>
                </a:solidFill>
                <a:latin typeface="Muli Light" panose="020B0604020202020204" charset="0"/>
                <a:ea typeface="Times New Roman" panose="02020603050405020304" pitchFamily="18" charset="0"/>
              </a:rPr>
              <a:t>employeurs (ou </a:t>
            </a:r>
            <a:r>
              <a:rPr lang="fr-FR" sz="1600" dirty="0">
                <a:solidFill>
                  <a:schemeClr val="tx1">
                    <a:lumMod val="65000"/>
                    <a:lumOff val="35000"/>
                  </a:schemeClr>
                </a:solidFill>
                <a:latin typeface="Muli Light" panose="020B0604020202020204" charset="0"/>
                <a:ea typeface="Times New Roman" panose="02020603050405020304" pitchFamily="18" charset="0"/>
              </a:rPr>
              <a:t>lorsque vous allez les rencontrer sur le terrain), si la réponse est négative </a:t>
            </a:r>
            <a:r>
              <a:rPr lang="fr-FR" sz="1600" dirty="0" smtClean="0">
                <a:solidFill>
                  <a:schemeClr val="tx1">
                    <a:lumMod val="65000"/>
                    <a:lumOff val="35000"/>
                  </a:schemeClr>
                </a:solidFill>
                <a:latin typeface="Muli Light" panose="020B0604020202020204" charset="0"/>
                <a:ea typeface="Times New Roman" panose="02020603050405020304" pitchFamily="18" charset="0"/>
              </a:rPr>
              <a:t>essayez </a:t>
            </a:r>
            <a:r>
              <a:rPr lang="fr-FR" sz="1600" dirty="0">
                <a:solidFill>
                  <a:schemeClr val="tx1">
                    <a:lumMod val="65000"/>
                    <a:lumOff val="35000"/>
                  </a:schemeClr>
                </a:solidFill>
                <a:latin typeface="Muli Light" panose="020B0604020202020204" charset="0"/>
                <a:ea typeface="Times New Roman" panose="02020603050405020304" pitchFamily="18" charset="0"/>
              </a:rPr>
              <a:t>tout de même d’engager la conversation sur les opportunités dont aurait entendu parlé votre interlocuteur (proposez aussi de laisser vos coordonnées et/ou d’envoyer votre CV</a:t>
            </a:r>
            <a:r>
              <a:rPr lang="fr-FR" sz="1600" dirty="0" smtClean="0">
                <a:solidFill>
                  <a:schemeClr val="tx1">
                    <a:lumMod val="65000"/>
                    <a:lumOff val="35000"/>
                  </a:schemeClr>
                </a:solidFill>
                <a:latin typeface="Muli Light" panose="020B0604020202020204" charset="0"/>
                <a:ea typeface="Times New Roman" panose="02020603050405020304" pitchFamily="18" charset="0"/>
              </a:rPr>
              <a:t>).</a:t>
            </a:r>
            <a:endParaRPr lang="fr-FR" sz="1600" dirty="0">
              <a:solidFill>
                <a:schemeClr val="tx1">
                  <a:lumMod val="65000"/>
                  <a:lumOff val="35000"/>
                </a:schemeClr>
              </a:solidFill>
              <a:effectLst/>
              <a:latin typeface="Muli Light" panose="020B0604020202020204" charset="0"/>
              <a:ea typeface="Times New Roman" panose="02020603050405020304" pitchFamily="18" charset="0"/>
            </a:endParaRPr>
          </a:p>
        </p:txBody>
      </p:sp>
    </p:spTree>
    <p:custDataLst>
      <p:tags r:id="rId1"/>
    </p:custDataLst>
    <p:extLst>
      <p:ext uri="{BB962C8B-B14F-4D97-AF65-F5344CB8AC3E}">
        <p14:creationId xmlns:p14="http://schemas.microsoft.com/office/powerpoint/2010/main" val="956533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2"/>
          <p:cNvSpPr txBox="1">
            <a:spLocks noGrp="1"/>
          </p:cNvSpPr>
          <p:nvPr>
            <p:ph type="body" idx="1"/>
          </p:nvPr>
        </p:nvSpPr>
        <p:spPr>
          <a:xfrm>
            <a:off x="371063" y="477078"/>
            <a:ext cx="5599042" cy="3660142"/>
          </a:xfrm>
          <a:prstGeom prst="rect">
            <a:avLst/>
          </a:prstGeom>
        </p:spPr>
        <p:txBody>
          <a:bodyPr spcFirstLastPara="1" wrap="square" lIns="0" tIns="0" rIns="0" bIns="0" anchor="t" anchorCtr="0">
            <a:noAutofit/>
          </a:bodyPr>
          <a:lstStyle/>
          <a:p>
            <a:pPr marL="127000" indent="0">
              <a:buNone/>
            </a:pPr>
            <a:r>
              <a:rPr lang="fr-FR" dirty="0"/>
              <a:t> </a:t>
            </a:r>
          </a:p>
          <a:p>
            <a:pPr marL="127000" indent="0">
              <a:buNone/>
            </a:pPr>
            <a:r>
              <a:rPr lang="fr-FR" b="1" dirty="0" smtClean="0"/>
              <a:t>5</a:t>
            </a:r>
            <a:r>
              <a:rPr lang="fr-FR" b="1" dirty="0"/>
              <a:t>. Allez rencontrer des organismes/entreprises qui peuvent être en lien avec des employeurs</a:t>
            </a:r>
            <a:r>
              <a:rPr lang="fr-FR" dirty="0"/>
              <a:t> : chambre des </a:t>
            </a:r>
            <a:r>
              <a:rPr lang="fr-FR" dirty="0" smtClean="0"/>
              <a:t>métiers, chambre de commerce, syndicats professionnels, </a:t>
            </a:r>
            <a:r>
              <a:rPr lang="fr-FR" dirty="0"/>
              <a:t>centres de </a:t>
            </a:r>
            <a:r>
              <a:rPr lang="fr-FR" dirty="0" smtClean="0"/>
              <a:t>formation, </a:t>
            </a:r>
            <a:r>
              <a:rPr lang="fr-FR" dirty="0"/>
              <a:t>salons…</a:t>
            </a:r>
          </a:p>
          <a:p>
            <a:pPr marL="127000" indent="0">
              <a:buNone/>
            </a:pPr>
            <a:r>
              <a:rPr lang="fr-FR" dirty="0"/>
              <a:t> </a:t>
            </a:r>
          </a:p>
          <a:p>
            <a:pPr marL="127000" indent="0">
              <a:buNone/>
            </a:pPr>
            <a:r>
              <a:rPr lang="fr-FR" b="1" dirty="0"/>
              <a:t>6. Créez votre profil sur </a:t>
            </a:r>
            <a:r>
              <a:rPr lang="fr-FR" b="1" dirty="0" smtClean="0"/>
              <a:t>LinkedIn</a:t>
            </a:r>
            <a:endParaRPr lang="fr-FR" dirty="0"/>
          </a:p>
          <a:p>
            <a:pPr marL="127000" indent="0">
              <a:buNone/>
            </a:pPr>
            <a:r>
              <a:rPr lang="fr-FR" dirty="0"/>
              <a:t>Créez votre profil sur </a:t>
            </a:r>
            <a:r>
              <a:rPr lang="fr-FR" dirty="0" smtClean="0"/>
              <a:t>LinkedIn, </a:t>
            </a:r>
            <a:r>
              <a:rPr lang="fr-FR" dirty="0"/>
              <a:t>site de réseau professionnel. N’attendez pas qu’un employeur tombe par hasard sur votre profil, ayez une démarche active de recherche et de prise de contact.</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Google Shape;327;p39"/>
          <p:cNvPicPr preferRelativeResize="0"/>
          <p:nvPr/>
        </p:nvPicPr>
        <p:blipFill>
          <a:blip r:embed="rId4">
            <a:alphaModFix/>
          </a:blip>
          <a:stretch>
            <a:fillRect/>
          </a:stretch>
        </p:blipFill>
        <p:spPr>
          <a:xfrm>
            <a:off x="5970105" y="1435216"/>
            <a:ext cx="2673725" cy="1917583"/>
          </a:xfrm>
          <a:prstGeom prst="rect">
            <a:avLst/>
          </a:prstGeom>
          <a:noFill/>
          <a:ln>
            <a:noFill/>
          </a:ln>
        </p:spPr>
      </p:pic>
    </p:spTree>
    <p:custDataLst>
      <p:tags r:id="rId1"/>
    </p:custDataLst>
    <p:extLst>
      <p:ext uri="{BB962C8B-B14F-4D97-AF65-F5344CB8AC3E}">
        <p14:creationId xmlns:p14="http://schemas.microsoft.com/office/powerpoint/2010/main" val="17328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2"/>
          <p:cNvSpPr txBox="1">
            <a:spLocks noGrp="1"/>
          </p:cNvSpPr>
          <p:nvPr>
            <p:ph type="body" idx="1"/>
          </p:nvPr>
        </p:nvSpPr>
        <p:spPr>
          <a:xfrm>
            <a:off x="576472" y="763166"/>
            <a:ext cx="6725476" cy="3660142"/>
          </a:xfrm>
          <a:prstGeom prst="rect">
            <a:avLst/>
          </a:prstGeom>
        </p:spPr>
        <p:txBody>
          <a:bodyPr spcFirstLastPara="1" wrap="square" lIns="0" tIns="0" rIns="0" bIns="0" anchor="t" anchorCtr="0">
            <a:noAutofit/>
          </a:bodyPr>
          <a:lstStyle/>
          <a:p>
            <a:pPr marL="127000" indent="0">
              <a:buNone/>
            </a:pPr>
            <a:r>
              <a:rPr lang="fr-FR" b="1" dirty="0" smtClean="0"/>
              <a:t>7</a:t>
            </a:r>
            <a:r>
              <a:rPr lang="fr-FR" b="1" dirty="0"/>
              <a:t>. Surtout notez tout !</a:t>
            </a:r>
            <a:endParaRPr lang="fr-FR" dirty="0"/>
          </a:p>
          <a:p>
            <a:pPr marL="127000" indent="0">
              <a:buNone/>
            </a:pPr>
            <a:r>
              <a:rPr lang="fr-FR" dirty="0"/>
              <a:t>Listez </a:t>
            </a:r>
            <a:r>
              <a:rPr lang="fr-FR" dirty="0" smtClean="0"/>
              <a:t>qui </a:t>
            </a:r>
            <a:r>
              <a:rPr lang="fr-FR" dirty="0"/>
              <a:t>vous avez rencontré, quel jour, </a:t>
            </a:r>
            <a:r>
              <a:rPr lang="fr-FR" dirty="0" smtClean="0"/>
              <a:t>le contenu de vos propos, </a:t>
            </a:r>
            <a:r>
              <a:rPr lang="fr-FR" dirty="0"/>
              <a:t>les démarches que vous pouvez avoir à faire suite à la discussion… C’est en prenant note de vos échanges que vous pourrez être efficace (bien penser à rappeler </a:t>
            </a:r>
            <a:r>
              <a:rPr lang="fr-FR" dirty="0" err="1"/>
              <a:t>M.Machin</a:t>
            </a:r>
            <a:r>
              <a:rPr lang="fr-FR" dirty="0"/>
              <a:t> tel jour à telle heure, aller à tel salon</a:t>
            </a:r>
            <a:r>
              <a:rPr lang="fr-FR" dirty="0" smtClean="0"/>
              <a:t>…).</a:t>
            </a:r>
            <a:endParaRPr lang="fr-FR" dirty="0"/>
          </a:p>
          <a:p>
            <a:pPr marL="127000" indent="0">
              <a:buNone/>
            </a:pPr>
            <a:r>
              <a:rPr lang="fr-FR" b="1" dirty="0"/>
              <a:t>8. Soyez </a:t>
            </a:r>
            <a:r>
              <a:rPr lang="fr-FR" b="1" dirty="0" smtClean="0"/>
              <a:t>patient</a:t>
            </a:r>
            <a:endParaRPr lang="fr-FR" dirty="0"/>
          </a:p>
          <a:p>
            <a:pPr marL="127000" indent="0">
              <a:buNone/>
            </a:pPr>
            <a:r>
              <a:rPr lang="fr-FR" dirty="0"/>
              <a:t>L’activation du réseau peut être un travail de longue haleine. Il est possible que vous trouviez très vite du travail grâce aux démarches auprès de vos contacts, mais il se peut aussi que vous ne récoltiez que plus tard les fruits de vos efforts… n’arrêtez pas de semer !</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6" name="Google Shape;343;p40"/>
          <p:cNvGrpSpPr/>
          <p:nvPr/>
        </p:nvGrpSpPr>
        <p:grpSpPr>
          <a:xfrm>
            <a:off x="7568151" y="1557130"/>
            <a:ext cx="1092145" cy="1368242"/>
            <a:chOff x="584925" y="238125"/>
            <a:chExt cx="415200" cy="525100"/>
          </a:xfrm>
        </p:grpSpPr>
        <p:sp>
          <p:nvSpPr>
            <p:cNvPr id="7" name="Google Shape;344;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5;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6;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7;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8;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9;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ustDataLst>
      <p:tags r:id="rId1"/>
    </p:custDataLst>
    <p:extLst>
      <p:ext uri="{BB962C8B-B14F-4D97-AF65-F5344CB8AC3E}">
        <p14:creationId xmlns:p14="http://schemas.microsoft.com/office/powerpoint/2010/main" val="2999964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2"/>
          <p:cNvSpPr txBox="1">
            <a:spLocks noGrp="1"/>
          </p:cNvSpPr>
          <p:nvPr>
            <p:ph type="body" idx="1"/>
          </p:nvPr>
        </p:nvSpPr>
        <p:spPr>
          <a:xfrm>
            <a:off x="576472" y="763166"/>
            <a:ext cx="5188224" cy="3660142"/>
          </a:xfrm>
          <a:prstGeom prst="rect">
            <a:avLst/>
          </a:prstGeom>
        </p:spPr>
        <p:txBody>
          <a:bodyPr spcFirstLastPara="1" wrap="square" lIns="0" tIns="0" rIns="0" bIns="0" anchor="t" anchorCtr="0">
            <a:noAutofit/>
          </a:bodyPr>
          <a:lstStyle/>
          <a:p>
            <a:pPr marL="127000" indent="0">
              <a:buNone/>
            </a:pPr>
            <a:r>
              <a:rPr lang="fr-FR" b="1" dirty="0"/>
              <a:t>9. Tenez informé votre réseau </a:t>
            </a:r>
            <a:endParaRPr lang="fr-FR" dirty="0"/>
          </a:p>
          <a:p>
            <a:pPr marL="127000" indent="0">
              <a:buNone/>
            </a:pPr>
            <a:r>
              <a:rPr lang="fr-FR" dirty="0"/>
              <a:t> </a:t>
            </a:r>
          </a:p>
          <a:p>
            <a:pPr marL="127000" indent="0">
              <a:buNone/>
            </a:pPr>
            <a:r>
              <a:rPr lang="fr-FR" dirty="0"/>
              <a:t>Que vous trouviez </a:t>
            </a:r>
            <a:r>
              <a:rPr lang="fr-FR" dirty="0" smtClean="0"/>
              <a:t>un emploi/ un </a:t>
            </a:r>
            <a:r>
              <a:rPr lang="fr-FR" dirty="0" smtClean="0"/>
              <a:t>stage </a:t>
            </a:r>
            <a:r>
              <a:rPr lang="fr-FR" dirty="0"/>
              <a:t>ou pas, tenez informées les personnes que vous avez </a:t>
            </a:r>
            <a:r>
              <a:rPr lang="fr-FR" dirty="0" smtClean="0"/>
              <a:t>sollicitées.</a:t>
            </a:r>
          </a:p>
          <a:p>
            <a:pPr marL="127000" indent="0">
              <a:buNone/>
            </a:pPr>
            <a:r>
              <a:rPr lang="fr-FR" dirty="0"/>
              <a:t>E</a:t>
            </a:r>
            <a:r>
              <a:rPr lang="fr-FR" dirty="0" smtClean="0"/>
              <a:t>l</a:t>
            </a:r>
            <a:r>
              <a:rPr lang="fr-FR" dirty="0" smtClean="0"/>
              <a:t>les </a:t>
            </a:r>
            <a:r>
              <a:rPr lang="fr-FR" dirty="0"/>
              <a:t>ont donné de leur temps pour vous écouter et/ou vous aider, c’est bien la moindre des choses de les informer de ce que cela a pu donner </a:t>
            </a:r>
            <a:r>
              <a:rPr lang="fr-FR" dirty="0" smtClean="0"/>
              <a:t>et </a:t>
            </a:r>
            <a:r>
              <a:rPr lang="fr-FR" dirty="0"/>
              <a:t>de les </a:t>
            </a:r>
            <a:r>
              <a:rPr lang="fr-FR" dirty="0" smtClean="0"/>
              <a:t>remercier. Par </a:t>
            </a:r>
            <a:r>
              <a:rPr lang="fr-FR" dirty="0"/>
              <a:t>ailleurs si plus tard vous deviez à nouveau les solliciter (par exemple pour une nouvelle recherche </a:t>
            </a:r>
            <a:r>
              <a:rPr lang="fr-FR" dirty="0" smtClean="0"/>
              <a:t>d’emploi ou une nouvelle période d’immersion en entreprise), </a:t>
            </a:r>
            <a:r>
              <a:rPr lang="fr-FR" dirty="0"/>
              <a:t>ils se souviendront de cela positivement.</a:t>
            </a:r>
          </a:p>
        </p:txBody>
      </p:sp>
      <p:sp>
        <p:nvSpPr>
          <p:cNvPr id="137" name="Google Shape;13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3" name="Google Shape;330;p39"/>
          <p:cNvPicPr preferRelativeResize="0"/>
          <p:nvPr/>
        </p:nvPicPr>
        <p:blipFill>
          <a:blip r:embed="rId4">
            <a:alphaModFix/>
          </a:blip>
          <a:stretch>
            <a:fillRect/>
          </a:stretch>
        </p:blipFill>
        <p:spPr>
          <a:xfrm>
            <a:off x="5844209" y="1470992"/>
            <a:ext cx="3014869" cy="2343476"/>
          </a:xfrm>
          <a:prstGeom prst="rect">
            <a:avLst/>
          </a:prstGeom>
          <a:noFill/>
          <a:ln>
            <a:noFill/>
          </a:ln>
        </p:spPr>
      </p:pic>
    </p:spTree>
    <p:custDataLst>
      <p:tags r:id="rId1"/>
    </p:custDataLst>
    <p:extLst>
      <p:ext uri="{BB962C8B-B14F-4D97-AF65-F5344CB8AC3E}">
        <p14:creationId xmlns:p14="http://schemas.microsoft.com/office/powerpoint/2010/main" val="14168027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owe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245</Words>
  <Application>Microsoft Office PowerPoint</Application>
  <PresentationFormat>Affichage à l'écran (16:9)</PresentationFormat>
  <Paragraphs>42</Paragraphs>
  <Slides>9</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Poppins Light</vt:lpstr>
      <vt:lpstr>Arial</vt:lpstr>
      <vt:lpstr>Poppins</vt:lpstr>
      <vt:lpstr>Muli Light</vt:lpstr>
      <vt:lpstr>Times New Roman</vt:lpstr>
      <vt:lpstr>Gower template</vt:lpstr>
      <vt:lpstr>Développer et utiliser son réseau</vt:lpstr>
      <vt:lpstr>Le réseau relationnel, c’est quoi?</vt:lpstr>
      <vt:lpstr>Présentation PowerPoint</vt:lpstr>
      <vt:lpstr>Comment constituer et utiliser mon réseau ?</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Développer</dc:title>
  <dc:creator>Aleksandra WOJTUNIK</dc:creator>
  <cp:lastModifiedBy>collot laurence</cp:lastModifiedBy>
  <cp:revision>11</cp:revision>
  <dcterms:modified xsi:type="dcterms:W3CDTF">2021-10-26T14:36:00Z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3D7B335A-E1AC-460B-95D0-607BF808CC71</vt:lpwstr>
  </property>
  <property fmtid="{D5CDD505-2E9C-101B-9397-08002B2CF9AE}" pid="3" name="ArticulatePath">
    <vt:lpwstr>Developper son reseau</vt:lpwstr>
  </property>
</Properties>
</file>