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0" r:id="rId4"/>
    <p:sldId id="261"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15" autoAdjust="0"/>
    <p:restoredTop sz="94660"/>
  </p:normalViewPr>
  <p:slideViewPr>
    <p:cSldViewPr snapToGrid="0">
      <p:cViewPr>
        <p:scale>
          <a:sx n="69" d="100"/>
          <a:sy n="69" d="100"/>
        </p:scale>
        <p:origin x="-108" y="-72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A6E7467-B0EF-47CD-A928-597BB04806F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83E21A3C-E303-481D-8650-E2FFC15D8FA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60576666-C7E5-43E3-827E-FF31543483A1}"/>
              </a:ext>
            </a:extLst>
          </p:cNvPr>
          <p:cNvSpPr>
            <a:spLocks noGrp="1"/>
          </p:cNvSpPr>
          <p:nvPr>
            <p:ph type="dt" sz="half" idx="10"/>
          </p:nvPr>
        </p:nvSpPr>
        <p:spPr/>
        <p:txBody>
          <a:bodyPr/>
          <a:lstStyle/>
          <a:p>
            <a:fld id="{B363ECC6-ECD5-4AD6-9B8A-5DD061B7E6BE}" type="datetimeFigureOut">
              <a:rPr lang="en-US" smtClean="0"/>
              <a:t>6/24/2018</a:t>
            </a:fld>
            <a:endParaRPr lang="en-US"/>
          </a:p>
        </p:txBody>
      </p:sp>
      <p:sp>
        <p:nvSpPr>
          <p:cNvPr id="5" name="Footer Placeholder 4">
            <a:extLst>
              <a:ext uri="{FF2B5EF4-FFF2-40B4-BE49-F238E27FC236}">
                <a16:creationId xmlns:a16="http://schemas.microsoft.com/office/drawing/2014/main" xmlns="" id="{B91B742C-F7B9-4FEB-9DD1-8C4499FCDC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A615D190-5F3A-4829-B585-F0CE028AD9C7}"/>
              </a:ext>
            </a:extLst>
          </p:cNvPr>
          <p:cNvSpPr>
            <a:spLocks noGrp="1"/>
          </p:cNvSpPr>
          <p:nvPr>
            <p:ph type="sldNum" sz="quarter" idx="12"/>
          </p:nvPr>
        </p:nvSpPr>
        <p:spPr/>
        <p:txBody>
          <a:bodyPr/>
          <a:lstStyle/>
          <a:p>
            <a:fld id="{B4B5DCB7-50B5-434D-83E6-483C57CA426D}" type="slidenum">
              <a:rPr lang="en-US" smtClean="0"/>
              <a:t>‹#›</a:t>
            </a:fld>
            <a:endParaRPr lang="en-US"/>
          </a:p>
        </p:txBody>
      </p:sp>
    </p:spTree>
    <p:extLst>
      <p:ext uri="{BB962C8B-B14F-4D97-AF65-F5344CB8AC3E}">
        <p14:creationId xmlns:p14="http://schemas.microsoft.com/office/powerpoint/2010/main" val="12867117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B28BCDC-0323-46CB-A3E8-792C7F92A62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FFDC2F35-3580-4939-B945-EB4237F7EA0F}"/>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38E38E10-44A2-490E-A7C2-10B527873E8A}"/>
              </a:ext>
            </a:extLst>
          </p:cNvPr>
          <p:cNvSpPr>
            <a:spLocks noGrp="1"/>
          </p:cNvSpPr>
          <p:nvPr>
            <p:ph type="dt" sz="half" idx="10"/>
          </p:nvPr>
        </p:nvSpPr>
        <p:spPr/>
        <p:txBody>
          <a:bodyPr/>
          <a:lstStyle/>
          <a:p>
            <a:fld id="{B363ECC6-ECD5-4AD6-9B8A-5DD061B7E6BE}" type="datetimeFigureOut">
              <a:rPr lang="en-US" smtClean="0"/>
              <a:t>6/24/2018</a:t>
            </a:fld>
            <a:endParaRPr lang="en-US"/>
          </a:p>
        </p:txBody>
      </p:sp>
      <p:sp>
        <p:nvSpPr>
          <p:cNvPr id="5" name="Footer Placeholder 4">
            <a:extLst>
              <a:ext uri="{FF2B5EF4-FFF2-40B4-BE49-F238E27FC236}">
                <a16:creationId xmlns:a16="http://schemas.microsoft.com/office/drawing/2014/main" xmlns="" id="{2AE1AFF9-6688-40EE-B404-6BE165BDB1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06A59662-DD1D-4A4A-A058-19E2BA487CBD}"/>
              </a:ext>
            </a:extLst>
          </p:cNvPr>
          <p:cNvSpPr>
            <a:spLocks noGrp="1"/>
          </p:cNvSpPr>
          <p:nvPr>
            <p:ph type="sldNum" sz="quarter" idx="12"/>
          </p:nvPr>
        </p:nvSpPr>
        <p:spPr/>
        <p:txBody>
          <a:bodyPr/>
          <a:lstStyle/>
          <a:p>
            <a:fld id="{B4B5DCB7-50B5-434D-83E6-483C57CA426D}" type="slidenum">
              <a:rPr lang="en-US" smtClean="0"/>
              <a:t>‹#›</a:t>
            </a:fld>
            <a:endParaRPr lang="en-US"/>
          </a:p>
        </p:txBody>
      </p:sp>
    </p:spTree>
    <p:extLst>
      <p:ext uri="{BB962C8B-B14F-4D97-AF65-F5344CB8AC3E}">
        <p14:creationId xmlns:p14="http://schemas.microsoft.com/office/powerpoint/2010/main" val="3999310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AA0325C0-A272-4529-9B75-A39997A0C3F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F58DB3D3-A575-4259-AE9A-90494884D7A1}"/>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23B505B2-6A16-4FBC-B203-2B30CDAED433}"/>
              </a:ext>
            </a:extLst>
          </p:cNvPr>
          <p:cNvSpPr>
            <a:spLocks noGrp="1"/>
          </p:cNvSpPr>
          <p:nvPr>
            <p:ph type="dt" sz="half" idx="10"/>
          </p:nvPr>
        </p:nvSpPr>
        <p:spPr/>
        <p:txBody>
          <a:bodyPr/>
          <a:lstStyle/>
          <a:p>
            <a:fld id="{B363ECC6-ECD5-4AD6-9B8A-5DD061B7E6BE}" type="datetimeFigureOut">
              <a:rPr lang="en-US" smtClean="0"/>
              <a:t>6/24/2018</a:t>
            </a:fld>
            <a:endParaRPr lang="en-US"/>
          </a:p>
        </p:txBody>
      </p:sp>
      <p:sp>
        <p:nvSpPr>
          <p:cNvPr id="5" name="Footer Placeholder 4">
            <a:extLst>
              <a:ext uri="{FF2B5EF4-FFF2-40B4-BE49-F238E27FC236}">
                <a16:creationId xmlns:a16="http://schemas.microsoft.com/office/drawing/2014/main" xmlns="" id="{7F38CFFF-EAC9-4358-87D6-83F4A717D9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5A302578-0856-439F-B0D2-7841C4651ED5}"/>
              </a:ext>
            </a:extLst>
          </p:cNvPr>
          <p:cNvSpPr>
            <a:spLocks noGrp="1"/>
          </p:cNvSpPr>
          <p:nvPr>
            <p:ph type="sldNum" sz="quarter" idx="12"/>
          </p:nvPr>
        </p:nvSpPr>
        <p:spPr/>
        <p:txBody>
          <a:bodyPr/>
          <a:lstStyle/>
          <a:p>
            <a:fld id="{B4B5DCB7-50B5-434D-83E6-483C57CA426D}" type="slidenum">
              <a:rPr lang="en-US" smtClean="0"/>
              <a:t>‹#›</a:t>
            </a:fld>
            <a:endParaRPr lang="en-US"/>
          </a:p>
        </p:txBody>
      </p:sp>
    </p:spTree>
    <p:extLst>
      <p:ext uri="{BB962C8B-B14F-4D97-AF65-F5344CB8AC3E}">
        <p14:creationId xmlns:p14="http://schemas.microsoft.com/office/powerpoint/2010/main" val="11527316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DFC7892-52D8-4339-8F26-03A565FAF88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70A13927-D50D-4099-862E-FEF1FD2AD59A}"/>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987469CA-9AEE-4391-BEE8-C2D5B9824905}"/>
              </a:ext>
            </a:extLst>
          </p:cNvPr>
          <p:cNvSpPr>
            <a:spLocks noGrp="1"/>
          </p:cNvSpPr>
          <p:nvPr>
            <p:ph type="dt" sz="half" idx="10"/>
          </p:nvPr>
        </p:nvSpPr>
        <p:spPr/>
        <p:txBody>
          <a:bodyPr/>
          <a:lstStyle/>
          <a:p>
            <a:fld id="{B363ECC6-ECD5-4AD6-9B8A-5DD061B7E6BE}" type="datetimeFigureOut">
              <a:rPr lang="en-US" smtClean="0"/>
              <a:t>6/24/2018</a:t>
            </a:fld>
            <a:endParaRPr lang="en-US"/>
          </a:p>
        </p:txBody>
      </p:sp>
      <p:sp>
        <p:nvSpPr>
          <p:cNvPr id="5" name="Footer Placeholder 4">
            <a:extLst>
              <a:ext uri="{FF2B5EF4-FFF2-40B4-BE49-F238E27FC236}">
                <a16:creationId xmlns:a16="http://schemas.microsoft.com/office/drawing/2014/main" xmlns="" id="{43B86D78-4E28-4A7F-A722-86A09A4BC09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56DD92C8-6C7B-463B-9220-2D3700D16FB3}"/>
              </a:ext>
            </a:extLst>
          </p:cNvPr>
          <p:cNvSpPr>
            <a:spLocks noGrp="1"/>
          </p:cNvSpPr>
          <p:nvPr>
            <p:ph type="sldNum" sz="quarter" idx="12"/>
          </p:nvPr>
        </p:nvSpPr>
        <p:spPr/>
        <p:txBody>
          <a:bodyPr/>
          <a:lstStyle/>
          <a:p>
            <a:fld id="{B4B5DCB7-50B5-434D-83E6-483C57CA426D}" type="slidenum">
              <a:rPr lang="en-US" smtClean="0"/>
              <a:t>‹#›</a:t>
            </a:fld>
            <a:endParaRPr lang="en-US"/>
          </a:p>
        </p:txBody>
      </p:sp>
    </p:spTree>
    <p:extLst>
      <p:ext uri="{BB962C8B-B14F-4D97-AF65-F5344CB8AC3E}">
        <p14:creationId xmlns:p14="http://schemas.microsoft.com/office/powerpoint/2010/main" val="18935888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CA6B666-5DDB-4A92-8781-025276D90DE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AC7BCD14-6B18-4434-927E-F622412897F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xmlns="" id="{EB4F1D1F-D44D-4836-B802-C6458BA31437}"/>
              </a:ext>
            </a:extLst>
          </p:cNvPr>
          <p:cNvSpPr>
            <a:spLocks noGrp="1"/>
          </p:cNvSpPr>
          <p:nvPr>
            <p:ph type="dt" sz="half" idx="10"/>
          </p:nvPr>
        </p:nvSpPr>
        <p:spPr/>
        <p:txBody>
          <a:bodyPr/>
          <a:lstStyle/>
          <a:p>
            <a:fld id="{B363ECC6-ECD5-4AD6-9B8A-5DD061B7E6BE}" type="datetimeFigureOut">
              <a:rPr lang="en-US" smtClean="0"/>
              <a:t>6/24/2018</a:t>
            </a:fld>
            <a:endParaRPr lang="en-US"/>
          </a:p>
        </p:txBody>
      </p:sp>
      <p:sp>
        <p:nvSpPr>
          <p:cNvPr id="5" name="Footer Placeholder 4">
            <a:extLst>
              <a:ext uri="{FF2B5EF4-FFF2-40B4-BE49-F238E27FC236}">
                <a16:creationId xmlns:a16="http://schemas.microsoft.com/office/drawing/2014/main" xmlns="" id="{A2D4CEE9-F817-4344-8896-DA644A9836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D50F582A-43FC-4FBB-97AF-A2892054D32E}"/>
              </a:ext>
            </a:extLst>
          </p:cNvPr>
          <p:cNvSpPr>
            <a:spLocks noGrp="1"/>
          </p:cNvSpPr>
          <p:nvPr>
            <p:ph type="sldNum" sz="quarter" idx="12"/>
          </p:nvPr>
        </p:nvSpPr>
        <p:spPr/>
        <p:txBody>
          <a:bodyPr/>
          <a:lstStyle/>
          <a:p>
            <a:fld id="{B4B5DCB7-50B5-434D-83E6-483C57CA426D}" type="slidenum">
              <a:rPr lang="en-US" smtClean="0"/>
              <a:t>‹#›</a:t>
            </a:fld>
            <a:endParaRPr lang="en-US"/>
          </a:p>
        </p:txBody>
      </p:sp>
    </p:spTree>
    <p:extLst>
      <p:ext uri="{BB962C8B-B14F-4D97-AF65-F5344CB8AC3E}">
        <p14:creationId xmlns:p14="http://schemas.microsoft.com/office/powerpoint/2010/main" val="14539918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C466F55-8A1B-4877-AB63-19D654569C7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6537CA22-F2BC-464B-AAA2-3F453600F06B}"/>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AE529F64-75A9-4486-9F9C-25CC432A25AE}"/>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4CE2BB06-8F16-4C29-8C49-10A497BC1E19}"/>
              </a:ext>
            </a:extLst>
          </p:cNvPr>
          <p:cNvSpPr>
            <a:spLocks noGrp="1"/>
          </p:cNvSpPr>
          <p:nvPr>
            <p:ph type="dt" sz="half" idx="10"/>
          </p:nvPr>
        </p:nvSpPr>
        <p:spPr/>
        <p:txBody>
          <a:bodyPr/>
          <a:lstStyle/>
          <a:p>
            <a:fld id="{B363ECC6-ECD5-4AD6-9B8A-5DD061B7E6BE}" type="datetimeFigureOut">
              <a:rPr lang="en-US" smtClean="0"/>
              <a:t>6/24/2018</a:t>
            </a:fld>
            <a:endParaRPr lang="en-US"/>
          </a:p>
        </p:txBody>
      </p:sp>
      <p:sp>
        <p:nvSpPr>
          <p:cNvPr id="6" name="Footer Placeholder 5">
            <a:extLst>
              <a:ext uri="{FF2B5EF4-FFF2-40B4-BE49-F238E27FC236}">
                <a16:creationId xmlns:a16="http://schemas.microsoft.com/office/drawing/2014/main" xmlns="" id="{1D25E3AC-4D4A-421B-89E7-48842B1ECEA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3DA8F238-9531-47DD-B2DD-36EA81E72344}"/>
              </a:ext>
            </a:extLst>
          </p:cNvPr>
          <p:cNvSpPr>
            <a:spLocks noGrp="1"/>
          </p:cNvSpPr>
          <p:nvPr>
            <p:ph type="sldNum" sz="quarter" idx="12"/>
          </p:nvPr>
        </p:nvSpPr>
        <p:spPr/>
        <p:txBody>
          <a:bodyPr/>
          <a:lstStyle/>
          <a:p>
            <a:fld id="{B4B5DCB7-50B5-434D-83E6-483C57CA426D}" type="slidenum">
              <a:rPr lang="en-US" smtClean="0"/>
              <a:t>‹#›</a:t>
            </a:fld>
            <a:endParaRPr lang="en-US"/>
          </a:p>
        </p:txBody>
      </p:sp>
    </p:spTree>
    <p:extLst>
      <p:ext uri="{BB962C8B-B14F-4D97-AF65-F5344CB8AC3E}">
        <p14:creationId xmlns:p14="http://schemas.microsoft.com/office/powerpoint/2010/main" val="225863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D5E5F5F-61D3-4BC9-B4DC-FB25684F3C1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628438AC-FC9C-4A98-8F0F-F0ABFBCE0BE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xmlns="" id="{3E53ED91-C149-4D85-92C7-4F931F539174}"/>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C54DCC0D-E645-45D6-9F75-DFA1D322999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xmlns="" id="{6B641F60-BA63-4806-B098-B85425A00CCC}"/>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31FE499B-0BDF-442A-92B5-221554413BCB}"/>
              </a:ext>
            </a:extLst>
          </p:cNvPr>
          <p:cNvSpPr>
            <a:spLocks noGrp="1"/>
          </p:cNvSpPr>
          <p:nvPr>
            <p:ph type="dt" sz="half" idx="10"/>
          </p:nvPr>
        </p:nvSpPr>
        <p:spPr/>
        <p:txBody>
          <a:bodyPr/>
          <a:lstStyle/>
          <a:p>
            <a:fld id="{B363ECC6-ECD5-4AD6-9B8A-5DD061B7E6BE}" type="datetimeFigureOut">
              <a:rPr lang="en-US" smtClean="0"/>
              <a:t>6/24/2018</a:t>
            </a:fld>
            <a:endParaRPr lang="en-US"/>
          </a:p>
        </p:txBody>
      </p:sp>
      <p:sp>
        <p:nvSpPr>
          <p:cNvPr id="8" name="Footer Placeholder 7">
            <a:extLst>
              <a:ext uri="{FF2B5EF4-FFF2-40B4-BE49-F238E27FC236}">
                <a16:creationId xmlns:a16="http://schemas.microsoft.com/office/drawing/2014/main" xmlns="" id="{AB525C9B-6F61-4636-B3ED-C30E709FF6F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AC0BF5E1-0D18-4C6D-BE59-6B0958EAF19B}"/>
              </a:ext>
            </a:extLst>
          </p:cNvPr>
          <p:cNvSpPr>
            <a:spLocks noGrp="1"/>
          </p:cNvSpPr>
          <p:nvPr>
            <p:ph type="sldNum" sz="quarter" idx="12"/>
          </p:nvPr>
        </p:nvSpPr>
        <p:spPr/>
        <p:txBody>
          <a:bodyPr/>
          <a:lstStyle/>
          <a:p>
            <a:fld id="{B4B5DCB7-50B5-434D-83E6-483C57CA426D}" type="slidenum">
              <a:rPr lang="en-US" smtClean="0"/>
              <a:t>‹#›</a:t>
            </a:fld>
            <a:endParaRPr lang="en-US"/>
          </a:p>
        </p:txBody>
      </p:sp>
    </p:spTree>
    <p:extLst>
      <p:ext uri="{BB962C8B-B14F-4D97-AF65-F5344CB8AC3E}">
        <p14:creationId xmlns:p14="http://schemas.microsoft.com/office/powerpoint/2010/main" val="33812135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C7ACE4F-2FCA-444B-9D1E-CBEEDC61B6E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8C41BE56-EC37-4A97-B456-DC1D47E9AC45}"/>
              </a:ext>
            </a:extLst>
          </p:cNvPr>
          <p:cNvSpPr>
            <a:spLocks noGrp="1"/>
          </p:cNvSpPr>
          <p:nvPr>
            <p:ph type="dt" sz="half" idx="10"/>
          </p:nvPr>
        </p:nvSpPr>
        <p:spPr/>
        <p:txBody>
          <a:bodyPr/>
          <a:lstStyle/>
          <a:p>
            <a:fld id="{B363ECC6-ECD5-4AD6-9B8A-5DD061B7E6BE}" type="datetimeFigureOut">
              <a:rPr lang="en-US" smtClean="0"/>
              <a:t>6/24/2018</a:t>
            </a:fld>
            <a:endParaRPr lang="en-US"/>
          </a:p>
        </p:txBody>
      </p:sp>
      <p:sp>
        <p:nvSpPr>
          <p:cNvPr id="4" name="Footer Placeholder 3">
            <a:extLst>
              <a:ext uri="{FF2B5EF4-FFF2-40B4-BE49-F238E27FC236}">
                <a16:creationId xmlns:a16="http://schemas.microsoft.com/office/drawing/2014/main" xmlns="" id="{4C90C3E9-7CF8-4CBC-9B9F-8A37284ED7E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3443548F-85CA-4512-85C7-33BFD8592B12}"/>
              </a:ext>
            </a:extLst>
          </p:cNvPr>
          <p:cNvSpPr>
            <a:spLocks noGrp="1"/>
          </p:cNvSpPr>
          <p:nvPr>
            <p:ph type="sldNum" sz="quarter" idx="12"/>
          </p:nvPr>
        </p:nvSpPr>
        <p:spPr/>
        <p:txBody>
          <a:bodyPr/>
          <a:lstStyle/>
          <a:p>
            <a:fld id="{B4B5DCB7-50B5-434D-83E6-483C57CA426D}" type="slidenum">
              <a:rPr lang="en-US" smtClean="0"/>
              <a:t>‹#›</a:t>
            </a:fld>
            <a:endParaRPr lang="en-US"/>
          </a:p>
        </p:txBody>
      </p:sp>
    </p:spTree>
    <p:extLst>
      <p:ext uri="{BB962C8B-B14F-4D97-AF65-F5344CB8AC3E}">
        <p14:creationId xmlns:p14="http://schemas.microsoft.com/office/powerpoint/2010/main" val="41691528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49F8A00D-3B92-4E02-BB93-97C3A9EBE3FE}"/>
              </a:ext>
            </a:extLst>
          </p:cNvPr>
          <p:cNvSpPr>
            <a:spLocks noGrp="1"/>
          </p:cNvSpPr>
          <p:nvPr>
            <p:ph type="dt" sz="half" idx="10"/>
          </p:nvPr>
        </p:nvSpPr>
        <p:spPr/>
        <p:txBody>
          <a:bodyPr/>
          <a:lstStyle/>
          <a:p>
            <a:fld id="{B363ECC6-ECD5-4AD6-9B8A-5DD061B7E6BE}" type="datetimeFigureOut">
              <a:rPr lang="en-US" smtClean="0"/>
              <a:t>6/24/2018</a:t>
            </a:fld>
            <a:endParaRPr lang="en-US"/>
          </a:p>
        </p:txBody>
      </p:sp>
      <p:sp>
        <p:nvSpPr>
          <p:cNvPr id="3" name="Footer Placeholder 2">
            <a:extLst>
              <a:ext uri="{FF2B5EF4-FFF2-40B4-BE49-F238E27FC236}">
                <a16:creationId xmlns:a16="http://schemas.microsoft.com/office/drawing/2014/main" xmlns="" id="{277BE9D6-3374-4987-B779-CD4815014F7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2A878F2B-FB18-4A2E-A61E-B543DAEB4472}"/>
              </a:ext>
            </a:extLst>
          </p:cNvPr>
          <p:cNvSpPr>
            <a:spLocks noGrp="1"/>
          </p:cNvSpPr>
          <p:nvPr>
            <p:ph type="sldNum" sz="quarter" idx="12"/>
          </p:nvPr>
        </p:nvSpPr>
        <p:spPr/>
        <p:txBody>
          <a:bodyPr/>
          <a:lstStyle/>
          <a:p>
            <a:fld id="{B4B5DCB7-50B5-434D-83E6-483C57CA426D}" type="slidenum">
              <a:rPr lang="en-US" smtClean="0"/>
              <a:t>‹#›</a:t>
            </a:fld>
            <a:endParaRPr lang="en-US"/>
          </a:p>
        </p:txBody>
      </p:sp>
    </p:spTree>
    <p:extLst>
      <p:ext uri="{BB962C8B-B14F-4D97-AF65-F5344CB8AC3E}">
        <p14:creationId xmlns:p14="http://schemas.microsoft.com/office/powerpoint/2010/main" val="24395165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DF9C747-F4B8-4BAA-9DDE-DE54803D4D1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19E7D432-E87F-478A-981B-A3B0AC3CF65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D850E666-DA9B-4738-9954-B7B5F418587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17997B7B-95FC-47C3-81F1-4344C7F8828C}"/>
              </a:ext>
            </a:extLst>
          </p:cNvPr>
          <p:cNvSpPr>
            <a:spLocks noGrp="1"/>
          </p:cNvSpPr>
          <p:nvPr>
            <p:ph type="dt" sz="half" idx="10"/>
          </p:nvPr>
        </p:nvSpPr>
        <p:spPr/>
        <p:txBody>
          <a:bodyPr/>
          <a:lstStyle/>
          <a:p>
            <a:fld id="{B363ECC6-ECD5-4AD6-9B8A-5DD061B7E6BE}" type="datetimeFigureOut">
              <a:rPr lang="en-US" smtClean="0"/>
              <a:t>6/24/2018</a:t>
            </a:fld>
            <a:endParaRPr lang="en-US"/>
          </a:p>
        </p:txBody>
      </p:sp>
      <p:sp>
        <p:nvSpPr>
          <p:cNvPr id="6" name="Footer Placeholder 5">
            <a:extLst>
              <a:ext uri="{FF2B5EF4-FFF2-40B4-BE49-F238E27FC236}">
                <a16:creationId xmlns:a16="http://schemas.microsoft.com/office/drawing/2014/main" xmlns="" id="{54EE5672-4CD1-4F98-A04A-39B31255B1A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28A4092E-0E82-4AF9-9EEF-82C0857809A7}"/>
              </a:ext>
            </a:extLst>
          </p:cNvPr>
          <p:cNvSpPr>
            <a:spLocks noGrp="1"/>
          </p:cNvSpPr>
          <p:nvPr>
            <p:ph type="sldNum" sz="quarter" idx="12"/>
          </p:nvPr>
        </p:nvSpPr>
        <p:spPr/>
        <p:txBody>
          <a:bodyPr/>
          <a:lstStyle/>
          <a:p>
            <a:fld id="{B4B5DCB7-50B5-434D-83E6-483C57CA426D}" type="slidenum">
              <a:rPr lang="en-US" smtClean="0"/>
              <a:t>‹#›</a:t>
            </a:fld>
            <a:endParaRPr lang="en-US"/>
          </a:p>
        </p:txBody>
      </p:sp>
    </p:spTree>
    <p:extLst>
      <p:ext uri="{BB962C8B-B14F-4D97-AF65-F5344CB8AC3E}">
        <p14:creationId xmlns:p14="http://schemas.microsoft.com/office/powerpoint/2010/main" val="41620207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555B9CC-1680-4267-9568-C61A954B628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F7C92A36-85CF-4242-B787-1A1DBDD29BD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xmlns="" id="{9B9557E4-F0E4-4906-B578-EF30EEE1E7B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5BD1FBB6-EC4F-410D-A167-F9053C2BDF53}"/>
              </a:ext>
            </a:extLst>
          </p:cNvPr>
          <p:cNvSpPr>
            <a:spLocks noGrp="1"/>
          </p:cNvSpPr>
          <p:nvPr>
            <p:ph type="dt" sz="half" idx="10"/>
          </p:nvPr>
        </p:nvSpPr>
        <p:spPr/>
        <p:txBody>
          <a:bodyPr/>
          <a:lstStyle/>
          <a:p>
            <a:fld id="{B363ECC6-ECD5-4AD6-9B8A-5DD061B7E6BE}" type="datetimeFigureOut">
              <a:rPr lang="en-US" smtClean="0"/>
              <a:t>6/24/2018</a:t>
            </a:fld>
            <a:endParaRPr lang="en-US"/>
          </a:p>
        </p:txBody>
      </p:sp>
      <p:sp>
        <p:nvSpPr>
          <p:cNvPr id="6" name="Footer Placeholder 5">
            <a:extLst>
              <a:ext uri="{FF2B5EF4-FFF2-40B4-BE49-F238E27FC236}">
                <a16:creationId xmlns:a16="http://schemas.microsoft.com/office/drawing/2014/main" xmlns="" id="{9301732B-65DF-471B-9BE3-9023AB4E235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11A94FDA-BEB8-45C5-8F8C-1C7DBCD14183}"/>
              </a:ext>
            </a:extLst>
          </p:cNvPr>
          <p:cNvSpPr>
            <a:spLocks noGrp="1"/>
          </p:cNvSpPr>
          <p:nvPr>
            <p:ph type="sldNum" sz="quarter" idx="12"/>
          </p:nvPr>
        </p:nvSpPr>
        <p:spPr/>
        <p:txBody>
          <a:bodyPr/>
          <a:lstStyle/>
          <a:p>
            <a:fld id="{B4B5DCB7-50B5-434D-83E6-483C57CA426D}" type="slidenum">
              <a:rPr lang="en-US" smtClean="0"/>
              <a:t>‹#›</a:t>
            </a:fld>
            <a:endParaRPr lang="en-US"/>
          </a:p>
        </p:txBody>
      </p:sp>
    </p:spTree>
    <p:extLst>
      <p:ext uri="{BB962C8B-B14F-4D97-AF65-F5344CB8AC3E}">
        <p14:creationId xmlns:p14="http://schemas.microsoft.com/office/powerpoint/2010/main" val="42665590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294FD3F2-AC55-43D7-9D1E-46ED6774CB9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307D5269-2BE9-4A57-8512-2E5EF05C480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E9CB9BE2-DA81-4B63-8AA9-DAC870D2AAA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363ECC6-ECD5-4AD6-9B8A-5DD061B7E6BE}" type="datetimeFigureOut">
              <a:rPr lang="en-US" smtClean="0"/>
              <a:t>6/24/2018</a:t>
            </a:fld>
            <a:endParaRPr lang="en-US"/>
          </a:p>
        </p:txBody>
      </p:sp>
      <p:sp>
        <p:nvSpPr>
          <p:cNvPr id="5" name="Footer Placeholder 4">
            <a:extLst>
              <a:ext uri="{FF2B5EF4-FFF2-40B4-BE49-F238E27FC236}">
                <a16:creationId xmlns:a16="http://schemas.microsoft.com/office/drawing/2014/main" xmlns="" id="{E987711F-19E9-4AEF-85BA-DE2D9DBE266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637AFBE5-8822-471D-BA73-1F48EC4EF0C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4B5DCB7-50B5-434D-83E6-483C57CA426D}" type="slidenum">
              <a:rPr lang="en-US" smtClean="0"/>
              <a:t>‹#›</a:t>
            </a:fld>
            <a:endParaRPr lang="en-US"/>
          </a:p>
        </p:txBody>
      </p:sp>
    </p:spTree>
    <p:extLst>
      <p:ext uri="{BB962C8B-B14F-4D97-AF65-F5344CB8AC3E}">
        <p14:creationId xmlns:p14="http://schemas.microsoft.com/office/powerpoint/2010/main" val="18470401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hyperlink" Target="https://beermapping.com/api/" TargetMode="External"/><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732D658-7211-49F4-BEB9-D8DA84AC7768}"/>
              </a:ext>
            </a:extLst>
          </p:cNvPr>
          <p:cNvSpPr>
            <a:spLocks noGrp="1"/>
          </p:cNvSpPr>
          <p:nvPr>
            <p:ph type="ctrTitle"/>
          </p:nvPr>
        </p:nvSpPr>
        <p:spPr>
          <a:xfrm>
            <a:off x="1524000" y="1122363"/>
            <a:ext cx="9144000" cy="754846"/>
          </a:xfrm>
          <a:solidFill>
            <a:schemeClr val="accent2">
              <a:lumMod val="40000"/>
              <a:lumOff val="60000"/>
            </a:schemeClr>
          </a:solidFill>
        </p:spPr>
        <p:txBody>
          <a:bodyPr>
            <a:normAutofit fontScale="90000"/>
          </a:bodyPr>
          <a:lstStyle/>
          <a:p>
            <a:r>
              <a:rPr lang="en-US" dirty="0"/>
              <a:t>Washington Craft Beer Portal</a:t>
            </a:r>
          </a:p>
        </p:txBody>
      </p:sp>
      <p:sp>
        <p:nvSpPr>
          <p:cNvPr id="4" name="TextBox 3">
            <a:extLst>
              <a:ext uri="{FF2B5EF4-FFF2-40B4-BE49-F238E27FC236}">
                <a16:creationId xmlns:a16="http://schemas.microsoft.com/office/drawing/2014/main" xmlns="" id="{6C50502F-48D6-49C9-B32E-FF9F20E5CC10}"/>
              </a:ext>
            </a:extLst>
          </p:cNvPr>
          <p:cNvSpPr txBox="1"/>
          <p:nvPr/>
        </p:nvSpPr>
        <p:spPr>
          <a:xfrm>
            <a:off x="1030429" y="2365820"/>
            <a:ext cx="9840557" cy="923330"/>
          </a:xfrm>
          <a:prstGeom prst="rect">
            <a:avLst/>
          </a:prstGeom>
          <a:noFill/>
        </p:spPr>
        <p:txBody>
          <a:bodyPr wrap="square" rtlCol="0">
            <a:spAutoFit/>
          </a:bodyPr>
          <a:lstStyle/>
          <a:p>
            <a:r>
              <a:rPr lang="en-US" dirty="0"/>
              <a:t>The purpose of the Northwest Craft Beer app is to help the thirsty find the location of craft breweries in </a:t>
            </a:r>
            <a:r>
              <a:rPr lang="en-US" dirty="0" smtClean="0"/>
              <a:t>Washington </a:t>
            </a:r>
            <a:r>
              <a:rPr lang="en-US" dirty="0"/>
              <a:t>State.  Users are able to find a brewery either by name or by city.  The </a:t>
            </a:r>
            <a:r>
              <a:rPr lang="en-US" dirty="0" smtClean="0"/>
              <a:t>Beer Mapping API </a:t>
            </a:r>
            <a:r>
              <a:rPr lang="en-US" dirty="0"/>
              <a:t>will provide a JSON file from which information about the breweries can be obtained.</a:t>
            </a:r>
          </a:p>
        </p:txBody>
      </p:sp>
      <p:sp>
        <p:nvSpPr>
          <p:cNvPr id="3" name="TextBox 2">
            <a:extLst>
              <a:ext uri="{FF2B5EF4-FFF2-40B4-BE49-F238E27FC236}">
                <a16:creationId xmlns:a16="http://schemas.microsoft.com/office/drawing/2014/main" xmlns="" id="{27494023-CA32-47AB-A953-27613B18B4B8}"/>
              </a:ext>
            </a:extLst>
          </p:cNvPr>
          <p:cNvSpPr txBox="1"/>
          <p:nvPr/>
        </p:nvSpPr>
        <p:spPr>
          <a:xfrm>
            <a:off x="992777" y="3568850"/>
            <a:ext cx="9878209" cy="1477328"/>
          </a:xfrm>
          <a:prstGeom prst="rect">
            <a:avLst/>
          </a:prstGeom>
          <a:noFill/>
        </p:spPr>
        <p:txBody>
          <a:bodyPr wrap="square" rtlCol="0">
            <a:spAutoFit/>
          </a:bodyPr>
          <a:lstStyle/>
          <a:p>
            <a:pPr algn="just"/>
            <a:r>
              <a:rPr lang="en-US" dirty="0"/>
              <a:t>NAVIGATION:  There will be an initial page showing up to ten breweries, with Next and Previous buttons to advance to the next set of entries or revert to the previous set of entries.  One may then click on the link for a particular brewery.  The information for the selected brewery will appear, and a Back and Display Map button.  The Back button will return the user to the list of breweries.  The Display Map button will cause a map of the brewery location to appear on the page.</a:t>
            </a:r>
          </a:p>
        </p:txBody>
      </p:sp>
    </p:spTree>
    <p:extLst>
      <p:ext uri="{BB962C8B-B14F-4D97-AF65-F5344CB8AC3E}">
        <p14:creationId xmlns:p14="http://schemas.microsoft.com/office/powerpoint/2010/main" val="37234715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91E54C7-5F2C-4D36-8CA9-E5CE17D3B62E}"/>
              </a:ext>
            </a:extLst>
          </p:cNvPr>
          <p:cNvSpPr>
            <a:spLocks noGrp="1"/>
          </p:cNvSpPr>
          <p:nvPr>
            <p:ph type="title"/>
          </p:nvPr>
        </p:nvSpPr>
        <p:spPr>
          <a:xfrm>
            <a:off x="724988" y="704759"/>
            <a:ext cx="10515600" cy="727353"/>
          </a:xfrm>
          <a:solidFill>
            <a:schemeClr val="accent2">
              <a:lumMod val="60000"/>
              <a:lumOff val="40000"/>
            </a:schemeClr>
          </a:solidFill>
        </p:spPr>
        <p:txBody>
          <a:bodyPr/>
          <a:lstStyle/>
          <a:p>
            <a:pPr algn="ctr"/>
            <a:r>
              <a:rPr lang="en-US" dirty="0"/>
              <a:t>Washington Craft Beer Portal</a:t>
            </a:r>
          </a:p>
        </p:txBody>
      </p:sp>
      <p:sp>
        <p:nvSpPr>
          <p:cNvPr id="5" name="Rectangle 4">
            <a:extLst>
              <a:ext uri="{FF2B5EF4-FFF2-40B4-BE49-F238E27FC236}">
                <a16:creationId xmlns:a16="http://schemas.microsoft.com/office/drawing/2014/main" xmlns="" id="{DD420391-8045-46A6-9333-A70ED6E44D7F}"/>
              </a:ext>
            </a:extLst>
          </p:cNvPr>
          <p:cNvSpPr/>
          <p:nvPr/>
        </p:nvSpPr>
        <p:spPr>
          <a:xfrm>
            <a:off x="1138013" y="1688385"/>
            <a:ext cx="1428206" cy="182009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u="sng" dirty="0"/>
          </a:p>
        </p:txBody>
      </p:sp>
      <p:pic>
        <p:nvPicPr>
          <p:cNvPr id="6" name="Picture 5">
            <a:extLst>
              <a:ext uri="{FF2B5EF4-FFF2-40B4-BE49-F238E27FC236}">
                <a16:creationId xmlns:a16="http://schemas.microsoft.com/office/drawing/2014/main" xmlns="" id="{AD25F8B0-8A93-451A-9E4D-35D10AF31B93}"/>
              </a:ext>
            </a:extLst>
          </p:cNvPr>
          <p:cNvPicPr>
            <a:picLocks noChangeAspect="1"/>
          </p:cNvPicPr>
          <p:nvPr/>
        </p:nvPicPr>
        <p:blipFill>
          <a:blip r:embed="rId2"/>
          <a:stretch>
            <a:fillRect/>
          </a:stretch>
        </p:blipFill>
        <p:spPr>
          <a:xfrm>
            <a:off x="3177478" y="1665113"/>
            <a:ext cx="1438781" cy="1835055"/>
          </a:xfrm>
          <a:prstGeom prst="rect">
            <a:avLst/>
          </a:prstGeom>
        </p:spPr>
      </p:pic>
      <p:pic>
        <p:nvPicPr>
          <p:cNvPr id="7" name="Picture 6">
            <a:extLst>
              <a:ext uri="{FF2B5EF4-FFF2-40B4-BE49-F238E27FC236}">
                <a16:creationId xmlns:a16="http://schemas.microsoft.com/office/drawing/2014/main" xmlns="" id="{AC762ECC-9CBE-4888-8DDB-4E2770723E19}"/>
              </a:ext>
            </a:extLst>
          </p:cNvPr>
          <p:cNvPicPr>
            <a:picLocks noChangeAspect="1"/>
          </p:cNvPicPr>
          <p:nvPr/>
        </p:nvPicPr>
        <p:blipFill>
          <a:blip r:embed="rId2"/>
          <a:stretch>
            <a:fillRect/>
          </a:stretch>
        </p:blipFill>
        <p:spPr>
          <a:xfrm>
            <a:off x="5359087" y="1681894"/>
            <a:ext cx="1438781" cy="1835055"/>
          </a:xfrm>
          <a:prstGeom prst="rect">
            <a:avLst/>
          </a:prstGeom>
        </p:spPr>
      </p:pic>
      <p:pic>
        <p:nvPicPr>
          <p:cNvPr id="8" name="Picture 7">
            <a:extLst>
              <a:ext uri="{FF2B5EF4-FFF2-40B4-BE49-F238E27FC236}">
                <a16:creationId xmlns:a16="http://schemas.microsoft.com/office/drawing/2014/main" xmlns="" id="{9D71B070-0535-4E3B-96F6-38EC48C90791}"/>
              </a:ext>
            </a:extLst>
          </p:cNvPr>
          <p:cNvPicPr>
            <a:picLocks noChangeAspect="1"/>
          </p:cNvPicPr>
          <p:nvPr/>
        </p:nvPicPr>
        <p:blipFill>
          <a:blip r:embed="rId2"/>
          <a:stretch>
            <a:fillRect/>
          </a:stretch>
        </p:blipFill>
        <p:spPr>
          <a:xfrm>
            <a:off x="7333981" y="1666426"/>
            <a:ext cx="1438781" cy="1835055"/>
          </a:xfrm>
          <a:prstGeom prst="rect">
            <a:avLst/>
          </a:prstGeom>
        </p:spPr>
      </p:pic>
      <p:pic>
        <p:nvPicPr>
          <p:cNvPr id="9" name="Picture 8">
            <a:extLst>
              <a:ext uri="{FF2B5EF4-FFF2-40B4-BE49-F238E27FC236}">
                <a16:creationId xmlns:a16="http://schemas.microsoft.com/office/drawing/2014/main" xmlns="" id="{427A75AD-11BC-4C51-8E45-7386D6E1C8E6}"/>
              </a:ext>
            </a:extLst>
          </p:cNvPr>
          <p:cNvPicPr>
            <a:picLocks noChangeAspect="1"/>
          </p:cNvPicPr>
          <p:nvPr/>
        </p:nvPicPr>
        <p:blipFill>
          <a:blip r:embed="rId2"/>
          <a:stretch>
            <a:fillRect/>
          </a:stretch>
        </p:blipFill>
        <p:spPr>
          <a:xfrm>
            <a:off x="9304872" y="1681895"/>
            <a:ext cx="1438781" cy="1835055"/>
          </a:xfrm>
          <a:prstGeom prst="rect">
            <a:avLst/>
          </a:prstGeom>
        </p:spPr>
      </p:pic>
      <p:pic>
        <p:nvPicPr>
          <p:cNvPr id="13" name="Picture 12">
            <a:extLst>
              <a:ext uri="{FF2B5EF4-FFF2-40B4-BE49-F238E27FC236}">
                <a16:creationId xmlns:a16="http://schemas.microsoft.com/office/drawing/2014/main" xmlns="" id="{A436FC4F-823C-43C4-B836-930F933DFA1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97787" y="1978598"/>
            <a:ext cx="791480" cy="502138"/>
          </a:xfrm>
          <a:prstGeom prst="rect">
            <a:avLst/>
          </a:prstGeom>
        </p:spPr>
      </p:pic>
      <p:sp>
        <p:nvSpPr>
          <p:cNvPr id="14" name="TextBox 13">
            <a:extLst>
              <a:ext uri="{FF2B5EF4-FFF2-40B4-BE49-F238E27FC236}">
                <a16:creationId xmlns:a16="http://schemas.microsoft.com/office/drawing/2014/main" xmlns="" id="{72CEF1C4-CD01-4760-BC18-7704CD814D9D}"/>
              </a:ext>
            </a:extLst>
          </p:cNvPr>
          <p:cNvSpPr txBox="1"/>
          <p:nvPr/>
        </p:nvSpPr>
        <p:spPr>
          <a:xfrm>
            <a:off x="1323113" y="2692545"/>
            <a:ext cx="940827" cy="646331"/>
          </a:xfrm>
          <a:prstGeom prst="rect">
            <a:avLst/>
          </a:prstGeom>
          <a:noFill/>
        </p:spPr>
        <p:txBody>
          <a:bodyPr wrap="square" rtlCol="0">
            <a:spAutoFit/>
          </a:bodyPr>
          <a:lstStyle/>
          <a:p>
            <a:r>
              <a:rPr lang="en-US" sz="1200" u="sng" dirty="0">
                <a:solidFill>
                  <a:srgbClr val="00B0F0"/>
                </a:solidFill>
              </a:rPr>
              <a:t>Georgetown</a:t>
            </a:r>
            <a:r>
              <a:rPr lang="en-US" sz="1200" u="sng" dirty="0">
                <a:solidFill>
                  <a:srgbClr val="FF0000"/>
                </a:solidFill>
              </a:rPr>
              <a:t> </a:t>
            </a:r>
            <a:r>
              <a:rPr lang="en-US" sz="1200" u="sng" dirty="0">
                <a:solidFill>
                  <a:srgbClr val="00B0F0"/>
                </a:solidFill>
              </a:rPr>
              <a:t>Brewing Company</a:t>
            </a:r>
          </a:p>
        </p:txBody>
      </p:sp>
      <p:pic>
        <p:nvPicPr>
          <p:cNvPr id="19" name="Picture 18">
            <a:extLst>
              <a:ext uri="{FF2B5EF4-FFF2-40B4-BE49-F238E27FC236}">
                <a16:creationId xmlns:a16="http://schemas.microsoft.com/office/drawing/2014/main" xmlns="" id="{2DE8105C-906E-4639-921D-1F894EA80D4F}"/>
              </a:ext>
            </a:extLst>
          </p:cNvPr>
          <p:cNvPicPr>
            <a:picLocks noChangeAspect="1"/>
          </p:cNvPicPr>
          <p:nvPr/>
        </p:nvPicPr>
        <p:blipFill>
          <a:blip r:embed="rId4"/>
          <a:stretch>
            <a:fillRect/>
          </a:stretch>
        </p:blipFill>
        <p:spPr>
          <a:xfrm>
            <a:off x="1098945" y="3743474"/>
            <a:ext cx="9644708" cy="1877731"/>
          </a:xfrm>
          <a:prstGeom prst="rect">
            <a:avLst/>
          </a:prstGeom>
        </p:spPr>
      </p:pic>
      <p:sp>
        <p:nvSpPr>
          <p:cNvPr id="3" name="TextBox 2">
            <a:extLst>
              <a:ext uri="{FF2B5EF4-FFF2-40B4-BE49-F238E27FC236}">
                <a16:creationId xmlns:a16="http://schemas.microsoft.com/office/drawing/2014/main" xmlns="" id="{87DD6D87-BA5B-40D1-95E4-806A1BD216E3}"/>
              </a:ext>
            </a:extLst>
          </p:cNvPr>
          <p:cNvSpPr txBox="1"/>
          <p:nvPr/>
        </p:nvSpPr>
        <p:spPr>
          <a:xfrm>
            <a:off x="3605919" y="1978598"/>
            <a:ext cx="1021976" cy="369332"/>
          </a:xfrm>
          <a:prstGeom prst="rect">
            <a:avLst/>
          </a:prstGeom>
          <a:noFill/>
        </p:spPr>
        <p:txBody>
          <a:bodyPr wrap="square" rtlCol="0">
            <a:spAutoFit/>
          </a:bodyPr>
          <a:lstStyle/>
          <a:p>
            <a:r>
              <a:rPr lang="en-US" dirty="0"/>
              <a:t>Image</a:t>
            </a:r>
          </a:p>
        </p:txBody>
      </p:sp>
      <p:sp>
        <p:nvSpPr>
          <p:cNvPr id="4" name="TextBox 3">
            <a:extLst>
              <a:ext uri="{FF2B5EF4-FFF2-40B4-BE49-F238E27FC236}">
                <a16:creationId xmlns:a16="http://schemas.microsoft.com/office/drawing/2014/main" xmlns="" id="{87489120-54A9-4B9D-A872-FF356571F702}"/>
              </a:ext>
            </a:extLst>
          </p:cNvPr>
          <p:cNvSpPr txBox="1"/>
          <p:nvPr/>
        </p:nvSpPr>
        <p:spPr>
          <a:xfrm>
            <a:off x="3570432" y="2619989"/>
            <a:ext cx="919779" cy="461665"/>
          </a:xfrm>
          <a:prstGeom prst="rect">
            <a:avLst/>
          </a:prstGeom>
          <a:noFill/>
        </p:spPr>
        <p:txBody>
          <a:bodyPr wrap="square" rtlCol="0">
            <a:spAutoFit/>
          </a:bodyPr>
          <a:lstStyle/>
          <a:p>
            <a:r>
              <a:rPr lang="en-US" sz="1200" b="1" u="sng" dirty="0">
                <a:solidFill>
                  <a:srgbClr val="00B0F0"/>
                </a:solidFill>
              </a:rPr>
              <a:t>Brewery</a:t>
            </a:r>
          </a:p>
          <a:p>
            <a:r>
              <a:rPr lang="en-US" sz="1200" b="1" u="sng" dirty="0">
                <a:solidFill>
                  <a:srgbClr val="00B0F0"/>
                </a:solidFill>
              </a:rPr>
              <a:t>Name</a:t>
            </a:r>
          </a:p>
        </p:txBody>
      </p:sp>
      <p:pic>
        <p:nvPicPr>
          <p:cNvPr id="10" name="Picture 9">
            <a:extLst>
              <a:ext uri="{FF2B5EF4-FFF2-40B4-BE49-F238E27FC236}">
                <a16:creationId xmlns:a16="http://schemas.microsoft.com/office/drawing/2014/main" xmlns="" id="{A2B625B4-6EBC-4654-84E3-3FBE2C911804}"/>
              </a:ext>
            </a:extLst>
          </p:cNvPr>
          <p:cNvPicPr>
            <a:picLocks noChangeAspect="1"/>
          </p:cNvPicPr>
          <p:nvPr/>
        </p:nvPicPr>
        <p:blipFill>
          <a:blip r:embed="rId5"/>
          <a:stretch>
            <a:fillRect/>
          </a:stretch>
        </p:blipFill>
        <p:spPr>
          <a:xfrm>
            <a:off x="5603706" y="1918294"/>
            <a:ext cx="1072989" cy="493819"/>
          </a:xfrm>
          <a:prstGeom prst="rect">
            <a:avLst/>
          </a:prstGeom>
        </p:spPr>
      </p:pic>
      <p:pic>
        <p:nvPicPr>
          <p:cNvPr id="11" name="Picture 10">
            <a:extLst>
              <a:ext uri="{FF2B5EF4-FFF2-40B4-BE49-F238E27FC236}">
                <a16:creationId xmlns:a16="http://schemas.microsoft.com/office/drawing/2014/main" xmlns="" id="{EF4EC1D7-F8C0-47D7-8760-DB8B299668DD}"/>
              </a:ext>
            </a:extLst>
          </p:cNvPr>
          <p:cNvPicPr>
            <a:picLocks noChangeAspect="1"/>
          </p:cNvPicPr>
          <p:nvPr/>
        </p:nvPicPr>
        <p:blipFill>
          <a:blip r:embed="rId5"/>
          <a:stretch>
            <a:fillRect/>
          </a:stretch>
        </p:blipFill>
        <p:spPr>
          <a:xfrm>
            <a:off x="7571994" y="1918294"/>
            <a:ext cx="1072989" cy="493819"/>
          </a:xfrm>
          <a:prstGeom prst="rect">
            <a:avLst/>
          </a:prstGeom>
        </p:spPr>
      </p:pic>
      <p:pic>
        <p:nvPicPr>
          <p:cNvPr id="12" name="Picture 11">
            <a:extLst>
              <a:ext uri="{FF2B5EF4-FFF2-40B4-BE49-F238E27FC236}">
                <a16:creationId xmlns:a16="http://schemas.microsoft.com/office/drawing/2014/main" xmlns="" id="{D809E239-A442-4784-A109-3FEA12954FF5}"/>
              </a:ext>
            </a:extLst>
          </p:cNvPr>
          <p:cNvPicPr>
            <a:picLocks noChangeAspect="1"/>
          </p:cNvPicPr>
          <p:nvPr/>
        </p:nvPicPr>
        <p:blipFill>
          <a:blip r:embed="rId5"/>
          <a:stretch>
            <a:fillRect/>
          </a:stretch>
        </p:blipFill>
        <p:spPr>
          <a:xfrm>
            <a:off x="9517646" y="1916354"/>
            <a:ext cx="1072989" cy="493819"/>
          </a:xfrm>
          <a:prstGeom prst="rect">
            <a:avLst/>
          </a:prstGeom>
        </p:spPr>
      </p:pic>
      <p:pic>
        <p:nvPicPr>
          <p:cNvPr id="15" name="Picture 14">
            <a:extLst>
              <a:ext uri="{FF2B5EF4-FFF2-40B4-BE49-F238E27FC236}">
                <a16:creationId xmlns:a16="http://schemas.microsoft.com/office/drawing/2014/main" xmlns="" id="{8252A3F7-5CB5-4719-9BCB-FCF3A1156553}"/>
              </a:ext>
            </a:extLst>
          </p:cNvPr>
          <p:cNvPicPr>
            <a:picLocks noChangeAspect="1"/>
          </p:cNvPicPr>
          <p:nvPr/>
        </p:nvPicPr>
        <p:blipFill>
          <a:blip r:embed="rId5"/>
          <a:stretch>
            <a:fillRect/>
          </a:stretch>
        </p:blipFill>
        <p:spPr>
          <a:xfrm>
            <a:off x="1336119" y="3982350"/>
            <a:ext cx="1072989" cy="493819"/>
          </a:xfrm>
          <a:prstGeom prst="rect">
            <a:avLst/>
          </a:prstGeom>
        </p:spPr>
      </p:pic>
      <p:pic>
        <p:nvPicPr>
          <p:cNvPr id="16" name="Picture 15">
            <a:extLst>
              <a:ext uri="{FF2B5EF4-FFF2-40B4-BE49-F238E27FC236}">
                <a16:creationId xmlns:a16="http://schemas.microsoft.com/office/drawing/2014/main" xmlns="" id="{138BEF2F-41AA-4FE9-8985-B85C985166D8}"/>
              </a:ext>
            </a:extLst>
          </p:cNvPr>
          <p:cNvPicPr>
            <a:picLocks noChangeAspect="1"/>
          </p:cNvPicPr>
          <p:nvPr/>
        </p:nvPicPr>
        <p:blipFill>
          <a:blip r:embed="rId5"/>
          <a:stretch>
            <a:fillRect/>
          </a:stretch>
        </p:blipFill>
        <p:spPr>
          <a:xfrm>
            <a:off x="3417222" y="3982350"/>
            <a:ext cx="1072989" cy="493819"/>
          </a:xfrm>
          <a:prstGeom prst="rect">
            <a:avLst/>
          </a:prstGeom>
        </p:spPr>
      </p:pic>
      <p:pic>
        <p:nvPicPr>
          <p:cNvPr id="17" name="Picture 16">
            <a:extLst>
              <a:ext uri="{FF2B5EF4-FFF2-40B4-BE49-F238E27FC236}">
                <a16:creationId xmlns:a16="http://schemas.microsoft.com/office/drawing/2014/main" xmlns="" id="{5C46E2D4-1059-4ED7-B497-A560EF04AA20}"/>
              </a:ext>
            </a:extLst>
          </p:cNvPr>
          <p:cNvPicPr>
            <a:picLocks noChangeAspect="1"/>
          </p:cNvPicPr>
          <p:nvPr/>
        </p:nvPicPr>
        <p:blipFill>
          <a:blip r:embed="rId5"/>
          <a:stretch>
            <a:fillRect/>
          </a:stretch>
        </p:blipFill>
        <p:spPr>
          <a:xfrm>
            <a:off x="5605499" y="3995926"/>
            <a:ext cx="1072989" cy="493819"/>
          </a:xfrm>
          <a:prstGeom prst="rect">
            <a:avLst/>
          </a:prstGeom>
        </p:spPr>
      </p:pic>
      <p:pic>
        <p:nvPicPr>
          <p:cNvPr id="18" name="Picture 17">
            <a:extLst>
              <a:ext uri="{FF2B5EF4-FFF2-40B4-BE49-F238E27FC236}">
                <a16:creationId xmlns:a16="http://schemas.microsoft.com/office/drawing/2014/main" xmlns="" id="{14E439A3-B678-4ABB-9ED3-04FB2AAE2159}"/>
              </a:ext>
            </a:extLst>
          </p:cNvPr>
          <p:cNvPicPr>
            <a:picLocks noChangeAspect="1"/>
          </p:cNvPicPr>
          <p:nvPr/>
        </p:nvPicPr>
        <p:blipFill>
          <a:blip r:embed="rId5"/>
          <a:stretch>
            <a:fillRect/>
          </a:stretch>
        </p:blipFill>
        <p:spPr>
          <a:xfrm>
            <a:off x="7516876" y="3955409"/>
            <a:ext cx="1072989" cy="493819"/>
          </a:xfrm>
          <a:prstGeom prst="rect">
            <a:avLst/>
          </a:prstGeom>
        </p:spPr>
      </p:pic>
      <p:pic>
        <p:nvPicPr>
          <p:cNvPr id="20" name="Picture 19">
            <a:extLst>
              <a:ext uri="{FF2B5EF4-FFF2-40B4-BE49-F238E27FC236}">
                <a16:creationId xmlns:a16="http://schemas.microsoft.com/office/drawing/2014/main" xmlns="" id="{754BB7E0-D965-4955-8524-36F918A9524A}"/>
              </a:ext>
            </a:extLst>
          </p:cNvPr>
          <p:cNvPicPr>
            <a:picLocks noChangeAspect="1"/>
          </p:cNvPicPr>
          <p:nvPr/>
        </p:nvPicPr>
        <p:blipFill>
          <a:blip r:embed="rId5"/>
          <a:stretch>
            <a:fillRect/>
          </a:stretch>
        </p:blipFill>
        <p:spPr>
          <a:xfrm>
            <a:off x="9597979" y="3998689"/>
            <a:ext cx="1072989" cy="493819"/>
          </a:xfrm>
          <a:prstGeom prst="rect">
            <a:avLst/>
          </a:prstGeom>
        </p:spPr>
      </p:pic>
      <p:pic>
        <p:nvPicPr>
          <p:cNvPr id="21" name="Picture 20">
            <a:extLst>
              <a:ext uri="{FF2B5EF4-FFF2-40B4-BE49-F238E27FC236}">
                <a16:creationId xmlns:a16="http://schemas.microsoft.com/office/drawing/2014/main" xmlns="" id="{9FCD1809-4A34-4C9B-BCED-624FDD9DD8BD}"/>
              </a:ext>
            </a:extLst>
          </p:cNvPr>
          <p:cNvPicPr>
            <a:picLocks noChangeAspect="1"/>
          </p:cNvPicPr>
          <p:nvPr/>
        </p:nvPicPr>
        <p:blipFill>
          <a:blip r:embed="rId6"/>
          <a:stretch>
            <a:fillRect/>
          </a:stretch>
        </p:blipFill>
        <p:spPr>
          <a:xfrm>
            <a:off x="5676865" y="2640287"/>
            <a:ext cx="926672" cy="506012"/>
          </a:xfrm>
          <a:prstGeom prst="rect">
            <a:avLst/>
          </a:prstGeom>
        </p:spPr>
      </p:pic>
      <p:pic>
        <p:nvPicPr>
          <p:cNvPr id="22" name="Picture 21">
            <a:extLst>
              <a:ext uri="{FF2B5EF4-FFF2-40B4-BE49-F238E27FC236}">
                <a16:creationId xmlns:a16="http://schemas.microsoft.com/office/drawing/2014/main" xmlns="" id="{528C796A-5976-4009-9C98-CE0662EE5609}"/>
              </a:ext>
            </a:extLst>
          </p:cNvPr>
          <p:cNvPicPr>
            <a:picLocks noChangeAspect="1"/>
          </p:cNvPicPr>
          <p:nvPr/>
        </p:nvPicPr>
        <p:blipFill>
          <a:blip r:embed="rId6"/>
          <a:stretch>
            <a:fillRect/>
          </a:stretch>
        </p:blipFill>
        <p:spPr>
          <a:xfrm>
            <a:off x="7708826" y="2648198"/>
            <a:ext cx="926672" cy="506012"/>
          </a:xfrm>
          <a:prstGeom prst="rect">
            <a:avLst/>
          </a:prstGeom>
        </p:spPr>
      </p:pic>
      <p:pic>
        <p:nvPicPr>
          <p:cNvPr id="23" name="Picture 22">
            <a:extLst>
              <a:ext uri="{FF2B5EF4-FFF2-40B4-BE49-F238E27FC236}">
                <a16:creationId xmlns:a16="http://schemas.microsoft.com/office/drawing/2014/main" xmlns="" id="{F386BA42-E732-4203-8783-B3110F9153B2}"/>
              </a:ext>
            </a:extLst>
          </p:cNvPr>
          <p:cNvPicPr>
            <a:picLocks noChangeAspect="1"/>
          </p:cNvPicPr>
          <p:nvPr/>
        </p:nvPicPr>
        <p:blipFill>
          <a:blip r:embed="rId6"/>
          <a:stretch>
            <a:fillRect/>
          </a:stretch>
        </p:blipFill>
        <p:spPr>
          <a:xfrm>
            <a:off x="9590804" y="2626271"/>
            <a:ext cx="926672" cy="506012"/>
          </a:xfrm>
          <a:prstGeom prst="rect">
            <a:avLst/>
          </a:prstGeom>
        </p:spPr>
      </p:pic>
      <p:pic>
        <p:nvPicPr>
          <p:cNvPr id="24" name="Picture 23">
            <a:extLst>
              <a:ext uri="{FF2B5EF4-FFF2-40B4-BE49-F238E27FC236}">
                <a16:creationId xmlns:a16="http://schemas.microsoft.com/office/drawing/2014/main" xmlns="" id="{E992DE3B-DE72-4B72-B75C-03005976D8C0}"/>
              </a:ext>
            </a:extLst>
          </p:cNvPr>
          <p:cNvPicPr>
            <a:picLocks noChangeAspect="1"/>
          </p:cNvPicPr>
          <p:nvPr/>
        </p:nvPicPr>
        <p:blipFill>
          <a:blip r:embed="rId6"/>
          <a:stretch>
            <a:fillRect/>
          </a:stretch>
        </p:blipFill>
        <p:spPr>
          <a:xfrm>
            <a:off x="1337268" y="4648970"/>
            <a:ext cx="926672" cy="506012"/>
          </a:xfrm>
          <a:prstGeom prst="rect">
            <a:avLst/>
          </a:prstGeom>
        </p:spPr>
      </p:pic>
      <p:pic>
        <p:nvPicPr>
          <p:cNvPr id="25" name="Picture 24">
            <a:extLst>
              <a:ext uri="{FF2B5EF4-FFF2-40B4-BE49-F238E27FC236}">
                <a16:creationId xmlns:a16="http://schemas.microsoft.com/office/drawing/2014/main" xmlns="" id="{3F1051AA-5F34-4B0F-A85B-C6E64A967328}"/>
              </a:ext>
            </a:extLst>
          </p:cNvPr>
          <p:cNvPicPr>
            <a:picLocks noChangeAspect="1"/>
          </p:cNvPicPr>
          <p:nvPr/>
        </p:nvPicPr>
        <p:blipFill>
          <a:blip r:embed="rId6"/>
          <a:stretch>
            <a:fillRect/>
          </a:stretch>
        </p:blipFill>
        <p:spPr>
          <a:xfrm>
            <a:off x="3507066" y="4599736"/>
            <a:ext cx="926672" cy="506012"/>
          </a:xfrm>
          <a:prstGeom prst="rect">
            <a:avLst/>
          </a:prstGeom>
        </p:spPr>
      </p:pic>
      <p:pic>
        <p:nvPicPr>
          <p:cNvPr id="26" name="Picture 25">
            <a:extLst>
              <a:ext uri="{FF2B5EF4-FFF2-40B4-BE49-F238E27FC236}">
                <a16:creationId xmlns:a16="http://schemas.microsoft.com/office/drawing/2014/main" xmlns="" id="{31FCB544-0F11-4C7C-8E42-8A8F938B7D14}"/>
              </a:ext>
            </a:extLst>
          </p:cNvPr>
          <p:cNvPicPr>
            <a:picLocks noChangeAspect="1"/>
          </p:cNvPicPr>
          <p:nvPr/>
        </p:nvPicPr>
        <p:blipFill>
          <a:blip r:embed="rId6"/>
          <a:stretch>
            <a:fillRect/>
          </a:stretch>
        </p:blipFill>
        <p:spPr>
          <a:xfrm>
            <a:off x="5738480" y="4618564"/>
            <a:ext cx="926672" cy="506012"/>
          </a:xfrm>
          <a:prstGeom prst="rect">
            <a:avLst/>
          </a:prstGeom>
        </p:spPr>
      </p:pic>
      <p:pic>
        <p:nvPicPr>
          <p:cNvPr id="27" name="Picture 26">
            <a:extLst>
              <a:ext uri="{FF2B5EF4-FFF2-40B4-BE49-F238E27FC236}">
                <a16:creationId xmlns:a16="http://schemas.microsoft.com/office/drawing/2014/main" xmlns="" id="{2FCA27A7-C197-4A07-8D52-88B4CA5438F9}"/>
              </a:ext>
            </a:extLst>
          </p:cNvPr>
          <p:cNvPicPr>
            <a:picLocks noChangeAspect="1"/>
          </p:cNvPicPr>
          <p:nvPr/>
        </p:nvPicPr>
        <p:blipFill>
          <a:blip r:embed="rId6"/>
          <a:stretch>
            <a:fillRect/>
          </a:stretch>
        </p:blipFill>
        <p:spPr>
          <a:xfrm>
            <a:off x="7590034" y="4648970"/>
            <a:ext cx="926672" cy="506012"/>
          </a:xfrm>
          <a:prstGeom prst="rect">
            <a:avLst/>
          </a:prstGeom>
        </p:spPr>
      </p:pic>
      <p:pic>
        <p:nvPicPr>
          <p:cNvPr id="28" name="Picture 27">
            <a:extLst>
              <a:ext uri="{FF2B5EF4-FFF2-40B4-BE49-F238E27FC236}">
                <a16:creationId xmlns:a16="http://schemas.microsoft.com/office/drawing/2014/main" xmlns="" id="{0EF73460-B237-4496-B13D-DB13FFB2E29C}"/>
              </a:ext>
            </a:extLst>
          </p:cNvPr>
          <p:cNvPicPr>
            <a:picLocks noChangeAspect="1"/>
          </p:cNvPicPr>
          <p:nvPr/>
        </p:nvPicPr>
        <p:blipFill>
          <a:blip r:embed="rId6"/>
          <a:stretch>
            <a:fillRect/>
          </a:stretch>
        </p:blipFill>
        <p:spPr>
          <a:xfrm>
            <a:off x="9683613" y="4583403"/>
            <a:ext cx="926672" cy="506012"/>
          </a:xfrm>
          <a:prstGeom prst="rect">
            <a:avLst/>
          </a:prstGeom>
        </p:spPr>
      </p:pic>
      <p:sp>
        <p:nvSpPr>
          <p:cNvPr id="31" name="TextBox 30">
            <a:extLst>
              <a:ext uri="{FF2B5EF4-FFF2-40B4-BE49-F238E27FC236}">
                <a16:creationId xmlns:a16="http://schemas.microsoft.com/office/drawing/2014/main" xmlns="" id="{4D05A2BE-A4B5-458A-B917-4DD0D61975B6}"/>
              </a:ext>
            </a:extLst>
          </p:cNvPr>
          <p:cNvSpPr txBox="1"/>
          <p:nvPr/>
        </p:nvSpPr>
        <p:spPr>
          <a:xfrm>
            <a:off x="4991548" y="5997388"/>
            <a:ext cx="1054250" cy="369332"/>
          </a:xfrm>
          <a:prstGeom prst="rect">
            <a:avLst/>
          </a:prstGeom>
          <a:solidFill>
            <a:schemeClr val="accent2">
              <a:lumMod val="60000"/>
              <a:lumOff val="40000"/>
            </a:schemeClr>
          </a:solidFill>
        </p:spPr>
        <p:txBody>
          <a:bodyPr wrap="square" rtlCol="0">
            <a:spAutoFit/>
          </a:bodyPr>
          <a:lstStyle/>
          <a:p>
            <a:r>
              <a:rPr lang="en-US" dirty="0">
                <a:solidFill>
                  <a:srgbClr val="00B050"/>
                </a:solidFill>
              </a:rPr>
              <a:t>Previous</a:t>
            </a:r>
          </a:p>
        </p:txBody>
      </p:sp>
      <p:sp>
        <p:nvSpPr>
          <p:cNvPr id="33" name="TextBox 32">
            <a:extLst>
              <a:ext uri="{FF2B5EF4-FFF2-40B4-BE49-F238E27FC236}">
                <a16:creationId xmlns:a16="http://schemas.microsoft.com/office/drawing/2014/main" xmlns="" id="{15BA18CE-D64F-456C-AEBB-918A2D912DD0}"/>
              </a:ext>
            </a:extLst>
          </p:cNvPr>
          <p:cNvSpPr txBox="1"/>
          <p:nvPr/>
        </p:nvSpPr>
        <p:spPr>
          <a:xfrm>
            <a:off x="6298603" y="5997388"/>
            <a:ext cx="871369" cy="369332"/>
          </a:xfrm>
          <a:prstGeom prst="rect">
            <a:avLst/>
          </a:prstGeom>
          <a:solidFill>
            <a:schemeClr val="accent2">
              <a:lumMod val="60000"/>
              <a:lumOff val="40000"/>
            </a:schemeClr>
          </a:solidFill>
        </p:spPr>
        <p:txBody>
          <a:bodyPr wrap="square" rtlCol="0">
            <a:spAutoFit/>
          </a:bodyPr>
          <a:lstStyle/>
          <a:p>
            <a:r>
              <a:rPr lang="en-US" dirty="0">
                <a:solidFill>
                  <a:srgbClr val="00B050"/>
                </a:solidFill>
              </a:rPr>
              <a:t>Next</a:t>
            </a:r>
          </a:p>
        </p:txBody>
      </p:sp>
      <p:sp>
        <p:nvSpPr>
          <p:cNvPr id="29" name="TextBox 28">
            <a:extLst>
              <a:ext uri="{FF2B5EF4-FFF2-40B4-BE49-F238E27FC236}">
                <a16:creationId xmlns:a16="http://schemas.microsoft.com/office/drawing/2014/main" xmlns="" id="{B618D3BC-AAE6-4123-8D5E-BC35A3DE1307}"/>
              </a:ext>
            </a:extLst>
          </p:cNvPr>
          <p:cNvSpPr txBox="1"/>
          <p:nvPr/>
        </p:nvSpPr>
        <p:spPr>
          <a:xfrm>
            <a:off x="9420824" y="5997388"/>
            <a:ext cx="1322829" cy="369332"/>
          </a:xfrm>
          <a:prstGeom prst="rect">
            <a:avLst/>
          </a:prstGeom>
          <a:solidFill>
            <a:srgbClr val="92D050"/>
          </a:solidFill>
        </p:spPr>
        <p:txBody>
          <a:bodyPr wrap="square" rtlCol="0">
            <a:spAutoFit/>
          </a:bodyPr>
          <a:lstStyle/>
          <a:p>
            <a:pPr algn="ctr"/>
            <a:r>
              <a:rPr lang="en-US" dirty="0"/>
              <a:t>Credits</a:t>
            </a:r>
          </a:p>
        </p:txBody>
      </p:sp>
    </p:spTree>
    <p:extLst>
      <p:ext uri="{BB962C8B-B14F-4D97-AF65-F5344CB8AC3E}">
        <p14:creationId xmlns:p14="http://schemas.microsoft.com/office/powerpoint/2010/main" val="3959911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A6515BC-4792-4B21-927B-B856E98E008B}"/>
              </a:ext>
            </a:extLst>
          </p:cNvPr>
          <p:cNvSpPr>
            <a:spLocks noGrp="1"/>
          </p:cNvSpPr>
          <p:nvPr>
            <p:ph type="title"/>
          </p:nvPr>
        </p:nvSpPr>
        <p:spPr>
          <a:solidFill>
            <a:schemeClr val="accent2">
              <a:lumMod val="60000"/>
              <a:lumOff val="40000"/>
            </a:schemeClr>
          </a:solidFill>
        </p:spPr>
        <p:txBody>
          <a:bodyPr/>
          <a:lstStyle/>
          <a:p>
            <a:pPr algn="ctr"/>
            <a:r>
              <a:rPr lang="en-US" dirty="0"/>
              <a:t>Washington Craft Beer Portal</a:t>
            </a:r>
          </a:p>
        </p:txBody>
      </p:sp>
      <p:pic>
        <p:nvPicPr>
          <p:cNvPr id="5" name="Content Placeholder 4">
            <a:extLst>
              <a:ext uri="{FF2B5EF4-FFF2-40B4-BE49-F238E27FC236}">
                <a16:creationId xmlns:a16="http://schemas.microsoft.com/office/drawing/2014/main" xmlns="" id="{4DAEC332-7610-441D-B7FD-1E10D89B1B9A}"/>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804832" y="2011130"/>
            <a:ext cx="2041712" cy="1048076"/>
          </a:xfrm>
        </p:spPr>
      </p:pic>
      <p:sp>
        <p:nvSpPr>
          <p:cNvPr id="6" name="TextBox 5">
            <a:extLst>
              <a:ext uri="{FF2B5EF4-FFF2-40B4-BE49-F238E27FC236}">
                <a16:creationId xmlns:a16="http://schemas.microsoft.com/office/drawing/2014/main" xmlns="" id="{0E187E72-4588-4C74-9CF5-B19692767E47}"/>
              </a:ext>
            </a:extLst>
          </p:cNvPr>
          <p:cNvSpPr txBox="1"/>
          <p:nvPr/>
        </p:nvSpPr>
        <p:spPr>
          <a:xfrm>
            <a:off x="5143500" y="2011130"/>
            <a:ext cx="3597087" cy="3328147"/>
          </a:xfrm>
          <a:prstGeom prst="rect">
            <a:avLst/>
          </a:prstGeom>
          <a:noFill/>
        </p:spPr>
        <p:txBody>
          <a:bodyPr wrap="square" rtlCol="0">
            <a:spAutoFit/>
          </a:bodyPr>
          <a:lstStyle/>
          <a:p>
            <a:endParaRPr lang="en-US" dirty="0"/>
          </a:p>
        </p:txBody>
      </p:sp>
      <p:sp>
        <p:nvSpPr>
          <p:cNvPr id="7" name="TextBox 6">
            <a:extLst>
              <a:ext uri="{FF2B5EF4-FFF2-40B4-BE49-F238E27FC236}">
                <a16:creationId xmlns:a16="http://schemas.microsoft.com/office/drawing/2014/main" xmlns="" id="{0A34B455-7778-43A4-8FA5-9990772CCD44}"/>
              </a:ext>
            </a:extLst>
          </p:cNvPr>
          <p:cNvSpPr txBox="1"/>
          <p:nvPr/>
        </p:nvSpPr>
        <p:spPr>
          <a:xfrm>
            <a:off x="5831540" y="1912152"/>
            <a:ext cx="3480548" cy="369332"/>
          </a:xfrm>
          <a:prstGeom prst="rect">
            <a:avLst/>
          </a:prstGeom>
          <a:noFill/>
        </p:spPr>
        <p:txBody>
          <a:bodyPr wrap="square" rtlCol="0">
            <a:spAutoFit/>
          </a:bodyPr>
          <a:lstStyle/>
          <a:p>
            <a:r>
              <a:rPr lang="en-US" dirty="0"/>
              <a:t>Georgetown Brewing Company</a:t>
            </a:r>
          </a:p>
        </p:txBody>
      </p:sp>
      <p:sp>
        <p:nvSpPr>
          <p:cNvPr id="8" name="TextBox 7">
            <a:extLst>
              <a:ext uri="{FF2B5EF4-FFF2-40B4-BE49-F238E27FC236}">
                <a16:creationId xmlns:a16="http://schemas.microsoft.com/office/drawing/2014/main" xmlns="" id="{81D82A28-C6C7-4222-B67E-711339702BF7}"/>
              </a:ext>
            </a:extLst>
          </p:cNvPr>
          <p:cNvSpPr txBox="1"/>
          <p:nvPr/>
        </p:nvSpPr>
        <p:spPr>
          <a:xfrm>
            <a:off x="5831540" y="2551837"/>
            <a:ext cx="3480548" cy="2308324"/>
          </a:xfrm>
          <a:prstGeom prst="rect">
            <a:avLst/>
          </a:prstGeom>
          <a:noFill/>
        </p:spPr>
        <p:txBody>
          <a:bodyPr wrap="square" rtlCol="0">
            <a:spAutoFit/>
          </a:bodyPr>
          <a:lstStyle/>
          <a:p>
            <a:r>
              <a:rPr lang="en-US" dirty="0"/>
              <a:t>Type:  Beer Bar</a:t>
            </a:r>
          </a:p>
          <a:p>
            <a:r>
              <a:rPr lang="en-US" dirty="0"/>
              <a:t>Address:  5840 Airport Way S, #201</a:t>
            </a:r>
          </a:p>
          <a:p>
            <a:r>
              <a:rPr lang="en-US" dirty="0"/>
              <a:t>City:  Seattle, WA 98108</a:t>
            </a:r>
          </a:p>
          <a:p>
            <a:r>
              <a:rPr lang="en-US" dirty="0"/>
              <a:t>Phone:  (206) 766-8085</a:t>
            </a:r>
          </a:p>
          <a:p>
            <a:r>
              <a:rPr lang="en-US" dirty="0"/>
              <a:t>Website:  georgetownbeer.com</a:t>
            </a:r>
          </a:p>
          <a:p>
            <a:r>
              <a:rPr lang="en-US" dirty="0"/>
              <a:t>Rating:  4.5</a:t>
            </a:r>
          </a:p>
          <a:p>
            <a:r>
              <a:rPr lang="en-US" dirty="0"/>
              <a:t>Latitude:  47.55032, </a:t>
            </a:r>
          </a:p>
          <a:p>
            <a:r>
              <a:rPr lang="en-US" dirty="0"/>
              <a:t>Longitude:  -122.31803</a:t>
            </a:r>
          </a:p>
        </p:txBody>
      </p:sp>
      <p:sp>
        <p:nvSpPr>
          <p:cNvPr id="10" name="TextBox 9">
            <a:extLst>
              <a:ext uri="{FF2B5EF4-FFF2-40B4-BE49-F238E27FC236}">
                <a16:creationId xmlns:a16="http://schemas.microsoft.com/office/drawing/2014/main" xmlns="" id="{9AFE5AF0-7A06-42B7-9EBD-7C08664DD15A}"/>
              </a:ext>
            </a:extLst>
          </p:cNvPr>
          <p:cNvSpPr txBox="1"/>
          <p:nvPr/>
        </p:nvSpPr>
        <p:spPr>
          <a:xfrm>
            <a:off x="3775934" y="5590669"/>
            <a:ext cx="839992" cy="369332"/>
          </a:xfrm>
          <a:prstGeom prst="rect">
            <a:avLst/>
          </a:prstGeom>
          <a:solidFill>
            <a:schemeClr val="accent2">
              <a:lumMod val="60000"/>
              <a:lumOff val="40000"/>
            </a:schemeClr>
          </a:solidFill>
        </p:spPr>
        <p:txBody>
          <a:bodyPr wrap="square" rtlCol="0">
            <a:spAutoFit/>
          </a:bodyPr>
          <a:lstStyle/>
          <a:p>
            <a:r>
              <a:rPr lang="en-US" dirty="0">
                <a:solidFill>
                  <a:srgbClr val="00B050"/>
                </a:solidFill>
              </a:rPr>
              <a:t>Back</a:t>
            </a:r>
          </a:p>
        </p:txBody>
      </p:sp>
      <p:sp>
        <p:nvSpPr>
          <p:cNvPr id="11" name="TextBox 10">
            <a:extLst>
              <a:ext uri="{FF2B5EF4-FFF2-40B4-BE49-F238E27FC236}">
                <a16:creationId xmlns:a16="http://schemas.microsoft.com/office/drawing/2014/main" xmlns="" id="{00D8302D-2356-4FEA-AD68-5D1C55A1F37C}"/>
              </a:ext>
            </a:extLst>
          </p:cNvPr>
          <p:cNvSpPr txBox="1"/>
          <p:nvPr/>
        </p:nvSpPr>
        <p:spPr>
          <a:xfrm>
            <a:off x="5029200" y="5583484"/>
            <a:ext cx="1403873" cy="369332"/>
          </a:xfrm>
          <a:prstGeom prst="rect">
            <a:avLst/>
          </a:prstGeom>
          <a:solidFill>
            <a:schemeClr val="accent2">
              <a:lumMod val="60000"/>
              <a:lumOff val="40000"/>
            </a:schemeClr>
          </a:solidFill>
        </p:spPr>
        <p:txBody>
          <a:bodyPr wrap="square" rtlCol="0">
            <a:spAutoFit/>
          </a:bodyPr>
          <a:lstStyle/>
          <a:p>
            <a:r>
              <a:rPr lang="en-US" dirty="0">
                <a:solidFill>
                  <a:srgbClr val="00B050"/>
                </a:solidFill>
              </a:rPr>
              <a:t>Display</a:t>
            </a:r>
            <a:r>
              <a:rPr lang="en-US" dirty="0"/>
              <a:t> </a:t>
            </a:r>
            <a:r>
              <a:rPr lang="en-US" dirty="0">
                <a:solidFill>
                  <a:srgbClr val="00B050"/>
                </a:solidFill>
              </a:rPr>
              <a:t>Map</a:t>
            </a:r>
          </a:p>
        </p:txBody>
      </p:sp>
      <p:pic>
        <p:nvPicPr>
          <p:cNvPr id="3" name="Picture 2">
            <a:extLst>
              <a:ext uri="{FF2B5EF4-FFF2-40B4-BE49-F238E27FC236}">
                <a16:creationId xmlns:a16="http://schemas.microsoft.com/office/drawing/2014/main" xmlns="" id="{CBF0B59B-F944-432D-B05C-C908FEE6B891}"/>
              </a:ext>
            </a:extLst>
          </p:cNvPr>
          <p:cNvPicPr>
            <a:picLocks noChangeAspect="1"/>
          </p:cNvPicPr>
          <p:nvPr/>
        </p:nvPicPr>
        <p:blipFill>
          <a:blip r:embed="rId3"/>
          <a:stretch>
            <a:fillRect/>
          </a:stretch>
        </p:blipFill>
        <p:spPr>
          <a:xfrm>
            <a:off x="2804832" y="3429000"/>
            <a:ext cx="2078916" cy="1079086"/>
          </a:xfrm>
          <a:prstGeom prst="rect">
            <a:avLst/>
          </a:prstGeom>
        </p:spPr>
      </p:pic>
      <p:pic>
        <p:nvPicPr>
          <p:cNvPr id="4" name="Picture 3">
            <a:extLst>
              <a:ext uri="{FF2B5EF4-FFF2-40B4-BE49-F238E27FC236}">
                <a16:creationId xmlns:a16="http://schemas.microsoft.com/office/drawing/2014/main" xmlns="" id="{3E816B3C-F3F9-4B5B-B3CA-B20C57A8E450}"/>
              </a:ext>
            </a:extLst>
          </p:cNvPr>
          <p:cNvPicPr>
            <a:picLocks noChangeAspect="1"/>
          </p:cNvPicPr>
          <p:nvPr/>
        </p:nvPicPr>
        <p:blipFill>
          <a:blip r:embed="rId4"/>
          <a:stretch>
            <a:fillRect/>
          </a:stretch>
        </p:blipFill>
        <p:spPr>
          <a:xfrm>
            <a:off x="9098849" y="5525377"/>
            <a:ext cx="1322947" cy="499915"/>
          </a:xfrm>
          <a:prstGeom prst="rect">
            <a:avLst/>
          </a:prstGeom>
        </p:spPr>
      </p:pic>
    </p:spTree>
    <p:extLst>
      <p:ext uri="{BB962C8B-B14F-4D97-AF65-F5344CB8AC3E}">
        <p14:creationId xmlns:p14="http://schemas.microsoft.com/office/powerpoint/2010/main" val="10095061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FB15952F-9B67-4F26-8A11-80E3364C7C38}"/>
              </a:ext>
            </a:extLst>
          </p:cNvPr>
          <p:cNvSpPr txBox="1"/>
          <p:nvPr/>
        </p:nvSpPr>
        <p:spPr>
          <a:xfrm>
            <a:off x="793376" y="820271"/>
            <a:ext cx="11214848" cy="923330"/>
          </a:xfrm>
          <a:prstGeom prst="rect">
            <a:avLst/>
          </a:prstGeom>
          <a:solidFill>
            <a:schemeClr val="accent2">
              <a:lumMod val="60000"/>
              <a:lumOff val="40000"/>
            </a:schemeClr>
          </a:solidFill>
        </p:spPr>
        <p:txBody>
          <a:bodyPr wrap="square" rtlCol="0">
            <a:spAutoFit/>
          </a:bodyPr>
          <a:lstStyle/>
          <a:p>
            <a:pPr algn="ctr"/>
            <a:r>
              <a:rPr lang="en-US" sz="5400" dirty="0">
                <a:latin typeface="Calibri Light" panose="020F0302020204030204" pitchFamily="34" charset="0"/>
                <a:cs typeface="Calibri Light" panose="020F0302020204030204" pitchFamily="34" charset="0"/>
              </a:rPr>
              <a:t>Credits</a:t>
            </a:r>
          </a:p>
        </p:txBody>
      </p:sp>
      <p:pic>
        <p:nvPicPr>
          <p:cNvPr id="3" name="Picture 2">
            <a:extLst>
              <a:ext uri="{FF2B5EF4-FFF2-40B4-BE49-F238E27FC236}">
                <a16:creationId xmlns:a16="http://schemas.microsoft.com/office/drawing/2014/main" xmlns="" id="{79D15EF4-FD3B-4856-A063-5E4C571CA220}"/>
              </a:ext>
            </a:extLst>
          </p:cNvPr>
          <p:cNvPicPr>
            <a:picLocks noChangeAspect="1"/>
          </p:cNvPicPr>
          <p:nvPr/>
        </p:nvPicPr>
        <p:blipFill>
          <a:blip r:embed="rId2"/>
          <a:stretch>
            <a:fillRect/>
          </a:stretch>
        </p:blipFill>
        <p:spPr>
          <a:xfrm>
            <a:off x="6040918" y="5938736"/>
            <a:ext cx="890093" cy="493819"/>
          </a:xfrm>
          <a:prstGeom prst="rect">
            <a:avLst/>
          </a:prstGeom>
        </p:spPr>
      </p:pic>
      <p:sp>
        <p:nvSpPr>
          <p:cNvPr id="4" name="TextBox 3">
            <a:extLst>
              <a:ext uri="{FF2B5EF4-FFF2-40B4-BE49-F238E27FC236}">
                <a16:creationId xmlns:a16="http://schemas.microsoft.com/office/drawing/2014/main" xmlns="" id="{54909815-7695-4967-B843-E24BC1D9A881}"/>
              </a:ext>
            </a:extLst>
          </p:cNvPr>
          <p:cNvSpPr txBox="1"/>
          <p:nvPr/>
        </p:nvSpPr>
        <p:spPr>
          <a:xfrm>
            <a:off x="1042146" y="5239016"/>
            <a:ext cx="4061011" cy="369332"/>
          </a:xfrm>
          <a:prstGeom prst="rect">
            <a:avLst/>
          </a:prstGeom>
          <a:noFill/>
        </p:spPr>
        <p:txBody>
          <a:bodyPr wrap="square" rtlCol="0">
            <a:spAutoFit/>
          </a:bodyPr>
          <a:lstStyle/>
          <a:p>
            <a:r>
              <a:rPr lang="en-US" dirty="0"/>
              <a:t>Authors:  Don Sando and Craig McMahan</a:t>
            </a:r>
          </a:p>
        </p:txBody>
      </p:sp>
      <p:sp>
        <p:nvSpPr>
          <p:cNvPr id="5" name="TextBox 4">
            <a:extLst>
              <a:ext uri="{FF2B5EF4-FFF2-40B4-BE49-F238E27FC236}">
                <a16:creationId xmlns:a16="http://schemas.microsoft.com/office/drawing/2014/main" xmlns="" id="{F9460B08-E0F2-43D1-8C5A-3BB5965AC295}"/>
              </a:ext>
            </a:extLst>
          </p:cNvPr>
          <p:cNvSpPr txBox="1"/>
          <p:nvPr/>
        </p:nvSpPr>
        <p:spPr>
          <a:xfrm>
            <a:off x="8565776" y="5239016"/>
            <a:ext cx="2104465" cy="369332"/>
          </a:xfrm>
          <a:prstGeom prst="rect">
            <a:avLst/>
          </a:prstGeom>
          <a:noFill/>
        </p:spPr>
        <p:txBody>
          <a:bodyPr wrap="square" rtlCol="0">
            <a:spAutoFit/>
          </a:bodyPr>
          <a:lstStyle/>
          <a:p>
            <a:r>
              <a:rPr lang="en-US" dirty="0"/>
              <a:t>Date:  June 25, 2018</a:t>
            </a:r>
          </a:p>
        </p:txBody>
      </p:sp>
      <p:sp>
        <p:nvSpPr>
          <p:cNvPr id="6" name="TextBox 5">
            <a:extLst>
              <a:ext uri="{FF2B5EF4-FFF2-40B4-BE49-F238E27FC236}">
                <a16:creationId xmlns:a16="http://schemas.microsoft.com/office/drawing/2014/main" xmlns="" id="{7C9DA341-CFFC-4A97-B680-E52B625FBF7D}"/>
              </a:ext>
            </a:extLst>
          </p:cNvPr>
          <p:cNvSpPr txBox="1"/>
          <p:nvPr/>
        </p:nvSpPr>
        <p:spPr>
          <a:xfrm>
            <a:off x="900953" y="2212041"/>
            <a:ext cx="6954936" cy="923330"/>
          </a:xfrm>
          <a:prstGeom prst="rect">
            <a:avLst/>
          </a:prstGeom>
          <a:noFill/>
        </p:spPr>
        <p:txBody>
          <a:bodyPr wrap="square" rtlCol="0">
            <a:spAutoFit/>
          </a:bodyPr>
          <a:lstStyle/>
          <a:p>
            <a:r>
              <a:rPr lang="en-US" dirty="0"/>
              <a:t>Dependencies:  react-routing</a:t>
            </a:r>
          </a:p>
          <a:p>
            <a:r>
              <a:rPr lang="en-US" dirty="0"/>
              <a:t>                             react-rating</a:t>
            </a:r>
          </a:p>
          <a:p>
            <a:r>
              <a:rPr lang="en-US" dirty="0"/>
              <a:t>                             </a:t>
            </a:r>
            <a:r>
              <a:rPr lang="en-US" dirty="0" err="1"/>
              <a:t>BeerMappingAPI</a:t>
            </a:r>
            <a:r>
              <a:rPr lang="en-US" dirty="0"/>
              <a:t> (</a:t>
            </a:r>
            <a:r>
              <a:rPr lang="en-US" dirty="0">
                <a:hlinkClick r:id="rId3"/>
              </a:rPr>
              <a:t>https://beermapping.com/api</a:t>
            </a:r>
            <a:r>
              <a:rPr lang="en-US" dirty="0" smtClean="0">
                <a:hlinkClick r:id="rId3"/>
              </a:rPr>
              <a:t>/</a:t>
            </a:r>
            <a:r>
              <a:rPr lang="en-US" dirty="0" smtClean="0"/>
              <a:t>)</a:t>
            </a:r>
            <a:endParaRPr lang="en-US" dirty="0"/>
          </a:p>
        </p:txBody>
      </p:sp>
    </p:spTree>
    <p:extLst>
      <p:ext uri="{BB962C8B-B14F-4D97-AF65-F5344CB8AC3E}">
        <p14:creationId xmlns:p14="http://schemas.microsoft.com/office/powerpoint/2010/main" val="2417012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439</TotalTime>
  <Words>244</Words>
  <Application>Microsoft Office PowerPoint</Application>
  <PresentationFormat>Custom</PresentationFormat>
  <Paragraphs>29</Paragraphs>
  <Slides>4</Slides>
  <Notes>0</Notes>
  <HiddenSlides>0</HiddenSlides>
  <MMClips>0</MMClip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Office Theme</vt:lpstr>
      <vt:lpstr>Washington Craft Beer Portal</vt:lpstr>
      <vt:lpstr>Washington Craft Beer Portal</vt:lpstr>
      <vt:lpstr>Washington Craft Beer Portal</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Northwest Craft Beer</dc:title>
  <dc:creator>CraigMcMahan</dc:creator>
  <cp:lastModifiedBy>Don Sando</cp:lastModifiedBy>
  <cp:revision>36</cp:revision>
  <dcterms:created xsi:type="dcterms:W3CDTF">2018-06-22T19:16:28Z</dcterms:created>
  <dcterms:modified xsi:type="dcterms:W3CDTF">2018-06-25T03:21:45Z</dcterms:modified>
</cp:coreProperties>
</file>