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30b3ea3fa_0_7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a30b3ea3fa_0_7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30b3ea3fa_0_7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a30b3ea3fa_0_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30b3ea3fa_0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a30b3ea3fa_0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a30b3ea3fa_0_7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a30b3ea3fa_0_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 Вкратце опишем процесс обучения НН,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ru"/>
              <a:t>загружаем картинку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ru"/>
              <a:t>проиниализировав случайными значениями веса пропускаем через слои нейронной сети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ru"/>
              <a:t>рассчитываем отличия в сравнении с ground truth - уже размеченным изображением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ru"/>
              <a:t>меняем веса нейросети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30b3ea3fa_0_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a30b3ea3fa_0_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 Собственно, что из себя представляет подсчет ошибка - в данном случае CrossEntropy тк она хорошо показывает себя в задаче классификации изображений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оценки финального качества работы нейросети приянто использовать метрику Jacard, которая проиллюстрирована на экране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30b3ea3fa_0_7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a30b3ea3fa_0_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a624777a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a624777a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 как мы создаем предикт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54964aee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a54964aee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a54964aee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a54964aee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a54964aee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a54964aee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53b45280a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53b45280a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a30b3ea3fa_0_8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a30b3ea3fa_0_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a30b3ea3fa_0_8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a30b3ea3fa_0_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a30b3ea3fa_0_8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a30b3ea3fa_0_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 изменить функцию потерь, в рассматриваемом решении функция CrossEntropy одинаково штрафовала модель за ошибку для любого класса, но в задаче сегментации чаще всего класс границы должен выделяться точнее, но на картинке его представлено мало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  изменение датасета, тк uNet в оригигнальной статье(2015) предоставлялся для сегментации медицинских изображений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 Рассмотреть уже созданные улучшения для Unet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30b3ea3fa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30b3ea3fa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30b3ea3fa_0_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30b3ea3fa_0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a30b3ea3fa_0_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a30b3ea3fa_0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br>
              <a:rPr lang="ru"/>
            </a:br>
            <a:r>
              <a:rPr b="1" lang="ru" sz="3000">
                <a:solidFill>
                  <a:schemeClr val="dk1"/>
                </a:solidFill>
                <a:highlight>
                  <a:srgbClr val="FFFFFF"/>
                </a:highlight>
              </a:rPr>
              <a:t>Oxford pet dataset</a:t>
            </a:r>
            <a:endParaRPr b="1"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r>
              <a:rPr lang="ru"/>
              <a:t>Изображения имеют большие различия в масштабе, позе и освещении.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2000 - кошки и 5000 собаки </a:t>
            </a:r>
            <a:br>
              <a:rPr lang="ru"/>
            </a:br>
            <a:r>
              <a:rPr lang="ru"/>
              <a:t>его использовали в 2012 на конференции по компьютерному зрению </a:t>
            </a:r>
            <a:br>
              <a:rPr lang="ru"/>
            </a:br>
            <a:r>
              <a:rPr lang="ru">
                <a:solidFill>
                  <a:schemeClr val="dk1"/>
                </a:solidFill>
              </a:rPr>
              <a:t>датасет представляет фотки кошек и собак и каждая фотография сопровождается маской с 3 кла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a30b3ea3fa_0_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a30b3ea3fa_0_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a30b3ea3fa_0_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a30b3ea3fa_0_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нейронная сеть - это математическая модель, которая по входному набору данных, преобразуя их скрытым от пользователя образом(например, умножая входные значения на вриуруемые коэффициенты), позволяет получить некий набор выходных данных, уже будет виден пользователю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30b3ea3fa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30b3ea3fa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 Заметим, что полносвязная NN не позволяет качественно работать с картинками, тк в ней не содержится никакой информации о пространственном отношении пикселей друг к другу, в связи с этим была разработана архитектура сверточной нейронной сети, которая представляет из себя последовательность сверточных слоев, позволяющая точнее обрабатывать изображения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a30b3ea3fa_0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a30b3ea3fa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br>
              <a:rPr lang="ru"/>
            </a:br>
            <a:r>
              <a:rPr lang="ru"/>
              <a:t>убрали последние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/>
              <a:t>Сегментация изображений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842125" y="2797175"/>
            <a:ext cx="4636200" cy="5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Петров Егор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Коломиец Анастасия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U-net: skip connections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025" y="1017725"/>
            <a:ext cx="764195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Обучение моделей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Слои модели до обучения</a:t>
            </a:r>
            <a:endParaRPr/>
          </a:p>
        </p:txBody>
      </p:sp>
      <p:pic>
        <p:nvPicPr>
          <p:cNvPr id="118" name="Google Shape;1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1025350" cy="120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475" y="2523275"/>
            <a:ext cx="5252600" cy="101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686175"/>
            <a:ext cx="8839199" cy="86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Обучение с учителем</a:t>
            </a:r>
            <a:endParaRPr/>
          </a:p>
        </p:txBody>
      </p:sp>
      <p:pic>
        <p:nvPicPr>
          <p:cNvPr id="126" name="Google Shape;12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263" y="1017725"/>
            <a:ext cx="6637468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Выбор функции потерь и </a:t>
            </a:r>
            <a:r>
              <a:rPr lang="ru"/>
              <a:t>метрики</a:t>
            </a:r>
            <a:endParaRPr/>
          </a:p>
        </p:txBody>
      </p:sp>
      <p:pic>
        <p:nvPicPr>
          <p:cNvPr id="132" name="Google Shape;13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50" y="2086100"/>
            <a:ext cx="3952875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6"/>
          <p:cNvSpPr txBox="1"/>
          <p:nvPr/>
        </p:nvSpPr>
        <p:spPr>
          <a:xfrm>
            <a:off x="526950" y="1316325"/>
            <a:ext cx="26451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Cross-Entropy Loss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34" name="Google Shape;134;p26"/>
          <p:cNvPicPr preferRelativeResize="0"/>
          <p:nvPr/>
        </p:nvPicPr>
        <p:blipFill rotWithShape="1">
          <a:blip r:embed="rId4">
            <a:alphaModFix/>
          </a:blip>
          <a:srcRect b="-4769" l="930" r="-929" t="1761"/>
          <a:stretch/>
        </p:blipFill>
        <p:spPr>
          <a:xfrm>
            <a:off x="4055775" y="1366025"/>
            <a:ext cx="4838874" cy="2721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предсказаний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Эксперименты</a:t>
            </a:r>
            <a:endParaRPr/>
          </a:p>
        </p:txBody>
      </p:sp>
      <p:pic>
        <p:nvPicPr>
          <p:cNvPr id="145" name="Google Shape;1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5" y="1247225"/>
            <a:ext cx="5238201" cy="3781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414675" y="38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Предсказания стандартной модели</a:t>
            </a:r>
            <a:endParaRPr/>
          </a:p>
        </p:txBody>
      </p:sp>
      <p:pic>
        <p:nvPicPr>
          <p:cNvPr id="151" name="Google Shape;151;p29"/>
          <p:cNvPicPr preferRelativeResize="0"/>
          <p:nvPr/>
        </p:nvPicPr>
        <p:blipFill rotWithShape="1">
          <a:blip r:embed="rId3">
            <a:alphaModFix/>
          </a:blip>
          <a:srcRect b="0" l="-1918" r="78316" t="0"/>
          <a:stretch/>
        </p:blipFill>
        <p:spPr>
          <a:xfrm>
            <a:off x="5163950" y="1377810"/>
            <a:ext cx="1259700" cy="382096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9"/>
          <p:cNvSpPr txBox="1"/>
          <p:nvPr/>
        </p:nvSpPr>
        <p:spPr>
          <a:xfrm>
            <a:off x="5242700" y="1007375"/>
            <a:ext cx="11022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Image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3" name="Google Shape;153;p29"/>
          <p:cNvSpPr txBox="1"/>
          <p:nvPr/>
        </p:nvSpPr>
        <p:spPr>
          <a:xfrm>
            <a:off x="6282975" y="1028375"/>
            <a:ext cx="1259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True mask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4" name="Google Shape;154;p29"/>
          <p:cNvSpPr txBox="1"/>
          <p:nvPr/>
        </p:nvSpPr>
        <p:spPr>
          <a:xfrm>
            <a:off x="7798550" y="1028375"/>
            <a:ext cx="1805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Prediciton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55" name="Google Shape;15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35675"/>
            <a:ext cx="5163950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9"/>
          <p:cNvPicPr preferRelativeResize="0"/>
          <p:nvPr/>
        </p:nvPicPr>
        <p:blipFill rotWithShape="1">
          <a:blip r:embed="rId3">
            <a:alphaModFix/>
          </a:blip>
          <a:srcRect b="0" l="37999" r="35861" t="1448"/>
          <a:stretch/>
        </p:blipFill>
        <p:spPr>
          <a:xfrm>
            <a:off x="6423650" y="1377800"/>
            <a:ext cx="1466650" cy="376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9"/>
          <p:cNvPicPr preferRelativeResize="0"/>
          <p:nvPr/>
        </p:nvPicPr>
        <p:blipFill rotWithShape="1">
          <a:blip r:embed="rId3">
            <a:alphaModFix/>
          </a:blip>
          <a:srcRect b="0" l="76398" r="0" t="1448"/>
          <a:stretch/>
        </p:blipFill>
        <p:spPr>
          <a:xfrm>
            <a:off x="7767800" y="1377800"/>
            <a:ext cx="1259700" cy="376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Предсказания расширенной модели</a:t>
            </a:r>
            <a:endParaRPr/>
          </a:p>
        </p:txBody>
      </p:sp>
      <p:sp>
        <p:nvSpPr>
          <p:cNvPr id="163" name="Google Shape;163;p30"/>
          <p:cNvSpPr txBox="1"/>
          <p:nvPr/>
        </p:nvSpPr>
        <p:spPr>
          <a:xfrm>
            <a:off x="5340950" y="971950"/>
            <a:ext cx="11022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Image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4" name="Google Shape;164;p30"/>
          <p:cNvSpPr txBox="1"/>
          <p:nvPr/>
        </p:nvSpPr>
        <p:spPr>
          <a:xfrm>
            <a:off x="6563550" y="990213"/>
            <a:ext cx="1259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True mask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5" name="Google Shape;165;p30"/>
          <p:cNvSpPr txBox="1"/>
          <p:nvPr/>
        </p:nvSpPr>
        <p:spPr>
          <a:xfrm>
            <a:off x="7943650" y="952175"/>
            <a:ext cx="1805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Prediction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66" name="Google Shape;1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0" y="1256675"/>
            <a:ext cx="5132201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0"/>
          <p:cNvPicPr preferRelativeResize="0"/>
          <p:nvPr/>
        </p:nvPicPr>
        <p:blipFill rotWithShape="1">
          <a:blip r:embed="rId4">
            <a:alphaModFix/>
          </a:blip>
          <a:srcRect b="3725" l="2581" r="76994" t="0"/>
          <a:stretch/>
        </p:blipFill>
        <p:spPr>
          <a:xfrm>
            <a:off x="5330700" y="1327875"/>
            <a:ext cx="1171374" cy="367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30"/>
          <p:cNvPicPr preferRelativeResize="0"/>
          <p:nvPr/>
        </p:nvPicPr>
        <p:blipFill rotWithShape="1">
          <a:blip r:embed="rId4">
            <a:alphaModFix/>
          </a:blip>
          <a:srcRect b="0" l="37937" r="40098" t="0"/>
          <a:stretch/>
        </p:blipFill>
        <p:spPr>
          <a:xfrm>
            <a:off x="6620277" y="1322400"/>
            <a:ext cx="1259700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0"/>
          <p:cNvPicPr preferRelativeResize="0"/>
          <p:nvPr/>
        </p:nvPicPr>
        <p:blipFill rotWithShape="1">
          <a:blip r:embed="rId4">
            <a:alphaModFix/>
          </a:blip>
          <a:srcRect b="2281" l="76919" r="2657" t="1444"/>
          <a:stretch/>
        </p:blipFill>
        <p:spPr>
          <a:xfrm>
            <a:off x="7943650" y="1393600"/>
            <a:ext cx="1171374" cy="367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Предсказания U-net модели</a:t>
            </a:r>
            <a:endParaRPr/>
          </a:p>
        </p:txBody>
      </p:sp>
      <p:sp>
        <p:nvSpPr>
          <p:cNvPr id="175" name="Google Shape;175;p31"/>
          <p:cNvSpPr txBox="1"/>
          <p:nvPr/>
        </p:nvSpPr>
        <p:spPr>
          <a:xfrm>
            <a:off x="5592600" y="1086000"/>
            <a:ext cx="11022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Image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6" name="Google Shape;176;p31"/>
          <p:cNvSpPr txBox="1"/>
          <p:nvPr/>
        </p:nvSpPr>
        <p:spPr>
          <a:xfrm>
            <a:off x="6694788" y="1085988"/>
            <a:ext cx="1259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True mask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7" name="Google Shape;177;p31"/>
          <p:cNvSpPr txBox="1"/>
          <p:nvPr/>
        </p:nvSpPr>
        <p:spPr>
          <a:xfrm>
            <a:off x="7885700" y="1047875"/>
            <a:ext cx="1805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Prediction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78" name="Google Shape;1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5" y="1247225"/>
            <a:ext cx="5238201" cy="3781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1"/>
          <p:cNvPicPr preferRelativeResize="0"/>
          <p:nvPr/>
        </p:nvPicPr>
        <p:blipFill rotWithShape="1">
          <a:blip r:embed="rId4">
            <a:alphaModFix/>
          </a:blip>
          <a:srcRect b="0" l="0" r="77810" t="3016"/>
          <a:stretch/>
        </p:blipFill>
        <p:spPr>
          <a:xfrm>
            <a:off x="5282700" y="1437750"/>
            <a:ext cx="1259699" cy="370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1"/>
          <p:cNvPicPr preferRelativeResize="0"/>
          <p:nvPr/>
        </p:nvPicPr>
        <p:blipFill rotWithShape="1">
          <a:blip r:embed="rId4">
            <a:alphaModFix/>
          </a:blip>
          <a:srcRect b="1992" l="40454" r="41280" t="4040"/>
          <a:stretch/>
        </p:blipFill>
        <p:spPr>
          <a:xfrm>
            <a:off x="6653763" y="1437750"/>
            <a:ext cx="1036925" cy="35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1"/>
          <p:cNvPicPr preferRelativeResize="0"/>
          <p:nvPr/>
        </p:nvPicPr>
        <p:blipFill rotWithShape="1">
          <a:blip r:embed="rId4">
            <a:alphaModFix/>
          </a:blip>
          <a:srcRect b="4172" l="77810" r="2774" t="1860"/>
          <a:stretch/>
        </p:blipFill>
        <p:spPr>
          <a:xfrm>
            <a:off x="7889400" y="1361525"/>
            <a:ext cx="1102200" cy="35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720"/>
              <a:t>План</a:t>
            </a:r>
            <a:endParaRPr sz="27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Постановка задачи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Подбор данных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Выбор архитектуры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Обучение моделей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Результаты обучения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Планы на будущее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Сравнение работы моделей: тестовые предсказания</a:t>
            </a:r>
            <a:endParaRPr/>
          </a:p>
        </p:txBody>
      </p:sp>
      <p:pic>
        <p:nvPicPr>
          <p:cNvPr id="187" name="Google Shape;187;p32"/>
          <p:cNvPicPr preferRelativeResize="0"/>
          <p:nvPr/>
        </p:nvPicPr>
        <p:blipFill rotWithShape="1">
          <a:blip r:embed="rId3">
            <a:alphaModFix/>
          </a:blip>
          <a:srcRect b="6182" l="1302" r="0" t="0"/>
          <a:stretch/>
        </p:blipFill>
        <p:spPr>
          <a:xfrm>
            <a:off x="777838" y="1664738"/>
            <a:ext cx="7708875" cy="181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2"/>
          <p:cNvSpPr txBox="1"/>
          <p:nvPr/>
        </p:nvSpPr>
        <p:spPr>
          <a:xfrm>
            <a:off x="5040300" y="1397900"/>
            <a:ext cx="16644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better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9" name="Google Shape;189;p32"/>
          <p:cNvSpPr txBox="1"/>
          <p:nvPr/>
        </p:nvSpPr>
        <p:spPr>
          <a:xfrm>
            <a:off x="3223500" y="1397900"/>
            <a:ext cx="16644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basic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0" name="Google Shape;190;p32"/>
          <p:cNvSpPr txBox="1"/>
          <p:nvPr/>
        </p:nvSpPr>
        <p:spPr>
          <a:xfrm>
            <a:off x="7050925" y="1397900"/>
            <a:ext cx="16644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unet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Итоги и планы на будущее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Планы на будущее</a:t>
            </a:r>
            <a:endParaRPr/>
          </a:p>
        </p:txBody>
      </p:sp>
      <p:pic>
        <p:nvPicPr>
          <p:cNvPr id="201" name="Google Shape;20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6700" y="1017725"/>
            <a:ext cx="3820976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сегментации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255700"/>
            <a:ext cx="5715000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Данные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Датасет</a:t>
            </a:r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800" y="1017725"/>
            <a:ext cx="792349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Выбор </a:t>
            </a:r>
            <a:r>
              <a:rPr lang="ru"/>
              <a:t>архитектуры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Нейронная сеть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5825" y="1378413"/>
            <a:ext cx="4883750" cy="296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Сверточная нейронная сеть</a:t>
            </a:r>
            <a:endParaRPr/>
          </a:p>
        </p:txBody>
      </p:sp>
      <p:pic>
        <p:nvPicPr>
          <p:cNvPr id="95" name="Google Shape;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950" y="1422400"/>
            <a:ext cx="5934075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Примитивная реализация: идея</a:t>
            </a:r>
            <a:endParaRPr/>
          </a:p>
        </p:txBody>
      </p:sp>
      <p:pic>
        <p:nvPicPr>
          <p:cNvPr id="101" name="Google Shape;1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813" y="1381125"/>
            <a:ext cx="8334375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