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90" r:id="rId2"/>
    <p:sldId id="451" r:id="rId3"/>
    <p:sldId id="508" r:id="rId4"/>
    <p:sldId id="442" r:id="rId5"/>
    <p:sldId id="444" r:id="rId6"/>
    <p:sldId id="457" r:id="rId7"/>
    <p:sldId id="507" r:id="rId8"/>
    <p:sldId id="458" r:id="rId9"/>
    <p:sldId id="460" r:id="rId10"/>
    <p:sldId id="459" r:id="rId11"/>
    <p:sldId id="441" r:id="rId12"/>
    <p:sldId id="445" r:id="rId13"/>
    <p:sldId id="452" r:id="rId14"/>
    <p:sldId id="446" r:id="rId15"/>
    <p:sldId id="447" r:id="rId16"/>
    <p:sldId id="448" r:id="rId17"/>
    <p:sldId id="449" r:id="rId18"/>
    <p:sldId id="453" r:id="rId19"/>
    <p:sldId id="450" r:id="rId20"/>
    <p:sldId id="455" r:id="rId21"/>
    <p:sldId id="454" r:id="rId22"/>
    <p:sldId id="472" r:id="rId23"/>
    <p:sldId id="461" r:id="rId24"/>
    <p:sldId id="505" r:id="rId25"/>
    <p:sldId id="465" r:id="rId26"/>
    <p:sldId id="510" r:id="rId27"/>
    <p:sldId id="463" r:id="rId28"/>
    <p:sldId id="462" r:id="rId29"/>
    <p:sldId id="466" r:id="rId30"/>
    <p:sldId id="467" r:id="rId31"/>
    <p:sldId id="509" r:id="rId32"/>
    <p:sldId id="506" r:id="rId33"/>
    <p:sldId id="470" r:id="rId34"/>
    <p:sldId id="473" r:id="rId35"/>
    <p:sldId id="474" r:id="rId36"/>
    <p:sldId id="475" r:id="rId37"/>
    <p:sldId id="476" r:id="rId38"/>
    <p:sldId id="477" r:id="rId39"/>
    <p:sldId id="479" r:id="rId40"/>
    <p:sldId id="480" r:id="rId41"/>
    <p:sldId id="482" r:id="rId42"/>
    <p:sldId id="469" r:id="rId43"/>
    <p:sldId id="481" r:id="rId44"/>
    <p:sldId id="483" r:id="rId45"/>
    <p:sldId id="484" r:id="rId46"/>
    <p:sldId id="468" r:id="rId47"/>
    <p:sldId id="486" r:id="rId48"/>
    <p:sldId id="488" r:id="rId49"/>
    <p:sldId id="487" r:id="rId50"/>
    <p:sldId id="489" r:id="rId51"/>
    <p:sldId id="490" r:id="rId52"/>
    <p:sldId id="491" r:id="rId53"/>
    <p:sldId id="492" r:id="rId54"/>
    <p:sldId id="493" r:id="rId55"/>
    <p:sldId id="495" r:id="rId56"/>
    <p:sldId id="496" r:id="rId57"/>
    <p:sldId id="497" r:id="rId58"/>
    <p:sldId id="504" r:id="rId59"/>
    <p:sldId id="500" r:id="rId60"/>
    <p:sldId id="501" r:id="rId61"/>
    <p:sldId id="502" r:id="rId62"/>
    <p:sldId id="503" r:id="rId6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B900"/>
    <a:srgbClr val="008000"/>
    <a:srgbClr val="99FF33"/>
    <a:srgbClr val="000000"/>
    <a:srgbClr val="404040"/>
    <a:srgbClr val="195DAF"/>
    <a:srgbClr val="0050B0"/>
    <a:srgbClr val="7CBF33"/>
    <a:srgbClr val="0066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56" autoAdjust="0"/>
    <p:restoredTop sz="89812" autoAdjust="0"/>
  </p:normalViewPr>
  <p:slideViewPr>
    <p:cSldViewPr>
      <p:cViewPr varScale="1">
        <p:scale>
          <a:sx n="87" d="100"/>
          <a:sy n="87" d="100"/>
        </p:scale>
        <p:origin x="8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57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2400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981885F-FEE6-454B-BE53-3E4505C107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1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3FDC3-136A-4F0B-8799-4E4DF56A8580}" type="datetimeFigureOut">
              <a:rPr lang="en-US" smtClean="0"/>
              <a:pPr/>
              <a:t>11/17/2013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BF14E-7E8B-40A4-A8F4-D48F312D3C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21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BF14E-7E8B-40A4-A8F4-D48F312D3C3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95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BF14E-7E8B-40A4-A8F4-D48F312D3C3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99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BF14E-7E8B-40A4-A8F4-D48F312D3C3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46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BF14E-7E8B-40A4-A8F4-D48F312D3C3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45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BF14E-7E8B-40A4-A8F4-D48F312D3C3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72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BF14E-7E8B-40A4-A8F4-D48F312D3C3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39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BF14E-7E8B-40A4-A8F4-D48F312D3C3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Early CUDA literature focused on</a:t>
            </a:r>
            <a:r>
              <a:rPr lang="en-US" baseline="0" dirty="0" smtClean="0"/>
              <a:t> hardware implementation details rather than algorithm designed, and it shows in early CUDA code. Put the algorithm first.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BF14E-7E8B-40A4-A8F4-D48F312D3C3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02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BF14E-7E8B-40A4-A8F4-D48F312D3C3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82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BF14E-7E8B-40A4-A8F4-D48F312D3C3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06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BF14E-7E8B-40A4-A8F4-D48F312D3C3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10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BF14E-7E8B-40A4-A8F4-D48F312D3C3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84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</a:t>
            </a:r>
            <a:r>
              <a:rPr lang="en-US" baseline="0" dirty="0" smtClean="0"/>
              <a:t> we have good performance at all is because of register blocking. Doing a scalar per thread would have very poor throughput.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BF14E-7E8B-40A4-A8F4-D48F312D3C3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5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NVLogo_3D_H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5738" y="5943600"/>
            <a:ext cx="2227262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1001" y="3957937"/>
            <a:ext cx="4954587" cy="107721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2587" y="5253337"/>
            <a:ext cx="4954587" cy="461665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67228"/>
            <a:ext cx="54864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09693" y="274638"/>
            <a:ext cx="677108" cy="60499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49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und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391400" cy="584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3810000"/>
            <a:ext cx="8229600" cy="25781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iny Cla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71600" y="0"/>
            <a:ext cx="7772400" cy="5829300"/>
          </a:xfrm>
          <a:prstGeom prst="rect">
            <a:avLst/>
          </a:prstGeom>
        </p:spPr>
      </p:pic>
      <p:pic>
        <p:nvPicPr>
          <p:cNvPr id="4" name="Picture 4" descr="NVLogo_3D_H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5738" y="5943600"/>
            <a:ext cx="2227262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1000" y="3733802"/>
            <a:ext cx="5715000" cy="1077218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2589" y="5253337"/>
            <a:ext cx="5180013" cy="461665"/>
          </a:xfrm>
        </p:spPr>
        <p:txBody>
          <a:bodyPr wrap="square">
            <a:spAutoFit/>
          </a:bodyPr>
          <a:lstStyle>
            <a:lvl1pPr marL="0" indent="0" algn="l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 userDrawn="1"/>
        </p:nvSpPr>
        <p:spPr bwMode="auto">
          <a:xfrm>
            <a:off x="382589" y="5867402"/>
            <a:ext cx="51800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>
              <a:buFontTx/>
              <a:buNone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NVIDIA Research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23439"/>
          </a:xfrm>
        </p:spPr>
        <p:txBody>
          <a:bodyPr/>
          <a:lstStyle>
            <a:lvl1pPr algn="l">
              <a:defRPr sz="4000" b="1" cap="all" spc="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47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214"/>
            <a:ext cx="3008313" cy="707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 Background cropped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764739" y="0"/>
            <a:ext cx="1379263" cy="1143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9"/>
            <a:ext cx="7391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5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344488" indent="-344488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6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429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6"/>
        </a:buBlip>
        <a:defRPr sz="2000" b="1">
          <a:solidFill>
            <a:schemeClr val="tx1"/>
          </a:solidFill>
          <a:latin typeface="+mn-lt"/>
        </a:defRPr>
      </a:lvl2pPr>
      <a:lvl3pPr marL="1371600" indent="-282575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6"/>
        </a:buBlip>
        <a:defRPr b="1">
          <a:solidFill>
            <a:schemeClr val="tx1"/>
          </a:solidFill>
          <a:latin typeface="+mn-lt"/>
        </a:defRPr>
      </a:lvl3pPr>
      <a:lvl4pPr marL="177482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derngpu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NVlabs/moderngpu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mailto:sbaxter@nvidia.com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667000"/>
            <a:ext cx="6629400" cy="4031873"/>
          </a:xfrm>
        </p:spPr>
        <p:txBody>
          <a:bodyPr/>
          <a:lstStyle/>
          <a:p>
            <a:r>
              <a:rPr lang="en-US" sz="4000" dirty="0" smtClean="0"/>
              <a:t>Turning the Crank on Streaming </a:t>
            </a:r>
            <a:r>
              <a:rPr lang="en-US" sz="4000" dirty="0" smtClean="0"/>
              <a:t>Algorithms</a:t>
            </a:r>
            <a:br>
              <a:rPr lang="en-US" sz="4000" dirty="0" smtClean="0"/>
            </a:br>
            <a:r>
              <a:rPr lang="en-US" sz="2800" dirty="0" smtClean="0">
                <a:solidFill>
                  <a:schemeClr val="tx1"/>
                </a:solidFill>
              </a:rPr>
              <a:t>20 Nov 2013, Markham, </a:t>
            </a:r>
            <a:r>
              <a:rPr lang="en-US" sz="2800" dirty="0" smtClean="0">
                <a:solidFill>
                  <a:schemeClr val="tx1"/>
                </a:solidFill>
              </a:rPr>
              <a:t>ON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IBM CASCON 2013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334000"/>
            <a:ext cx="5180013" cy="461665"/>
          </a:xfrm>
        </p:spPr>
        <p:txBody>
          <a:bodyPr/>
          <a:lstStyle/>
          <a:p>
            <a:r>
              <a:rPr lang="en-US" b="0" dirty="0" smtClean="0"/>
              <a:t>Sean Baxter</a:t>
            </a:r>
          </a:p>
        </p:txBody>
      </p:sp>
    </p:spTree>
    <p:extLst>
      <p:ext uri="{BB962C8B-B14F-4D97-AF65-F5344CB8AC3E}">
        <p14:creationId xmlns:p14="http://schemas.microsoft.com/office/powerpoint/2010/main" val="580359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Hitting peak bandwidth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724400"/>
          </a:xfrm>
        </p:spPr>
        <p:txBody>
          <a:bodyPr/>
          <a:lstStyle/>
          <a:p>
            <a:r>
              <a:rPr lang="en-US" dirty="0" smtClean="0"/>
              <a:t>Must have more outstanding loads to DRAM than threads supported by GPU.</a:t>
            </a:r>
          </a:p>
          <a:p>
            <a:pPr lvl="1"/>
            <a:r>
              <a:rPr lang="en-US" dirty="0" smtClean="0"/>
              <a:t>28,672 threads is 100% occupancy on K20X.</a:t>
            </a:r>
          </a:p>
          <a:p>
            <a:pPr lvl="1"/>
            <a:r>
              <a:rPr lang="en-US" dirty="0" smtClean="0"/>
              <a:t>Still not enough loads to hit peak for most problems.</a:t>
            </a:r>
          </a:p>
          <a:p>
            <a:pPr lvl="1"/>
            <a:endParaRPr lang="en-US" dirty="0"/>
          </a:p>
          <a:p>
            <a:r>
              <a:rPr lang="en-US" i="1" dirty="0" smtClean="0"/>
              <a:t>Register block </a:t>
            </a:r>
            <a:r>
              <a:rPr lang="en-US" dirty="0" smtClean="0"/>
              <a:t>for instruction-level parallelism.</a:t>
            </a:r>
          </a:p>
          <a:p>
            <a:pPr lvl="1"/>
            <a:r>
              <a:rPr lang="en-US" dirty="0" smtClean="0"/>
              <a:t>Parallelism = </a:t>
            </a:r>
            <a:r>
              <a:rPr lang="en-US" dirty="0" err="1" smtClean="0"/>
              <a:t>Num</a:t>
            </a:r>
            <a:r>
              <a:rPr lang="en-US" dirty="0" smtClean="0"/>
              <a:t> threads * ILP.</a:t>
            </a:r>
          </a:p>
          <a:p>
            <a:pPr lvl="1"/>
            <a:r>
              <a:rPr lang="en-US" dirty="0" smtClean="0"/>
              <a:t>Each thread issues many loads before doing arithmetic.</a:t>
            </a:r>
          </a:p>
          <a:p>
            <a:pPr marL="1431925" lvl="2" indent="-342900">
              <a:buFont typeface="+mj-lt"/>
              <a:buAutoNum type="arabicPeriod"/>
            </a:pPr>
            <a:r>
              <a:rPr lang="en-US" dirty="0" smtClean="0"/>
              <a:t>Bunch of loads. Sync.</a:t>
            </a:r>
          </a:p>
          <a:p>
            <a:pPr marL="1431925" lvl="2" indent="-342900">
              <a:buFont typeface="+mj-lt"/>
              <a:buAutoNum type="arabicPeriod"/>
            </a:pPr>
            <a:r>
              <a:rPr lang="en-US" dirty="0" smtClean="0"/>
              <a:t>Bunch of arithmetic. Sync.</a:t>
            </a:r>
          </a:p>
          <a:p>
            <a:pPr marL="1431925" lvl="2" indent="-342900">
              <a:buFont typeface="+mj-lt"/>
              <a:buAutoNum type="arabicPeriod"/>
            </a:pPr>
            <a:r>
              <a:rPr lang="en-US" dirty="0" smtClean="0"/>
              <a:t>Bunch of stores. Sync. Next tile.</a:t>
            </a:r>
          </a:p>
        </p:txBody>
      </p:sp>
    </p:spTree>
    <p:extLst>
      <p:ext uri="{BB962C8B-B14F-4D97-AF65-F5344CB8AC3E}">
        <p14:creationId xmlns:p14="http://schemas.microsoft.com/office/powerpoint/2010/main" val="3803016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of </a:t>
            </a:r>
            <a:r>
              <a:rPr lang="en-US" dirty="0" err="1" smtClean="0"/>
              <a:t>manycore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 smtClean="0"/>
              <a:t>30,000 concurrent threads plus ILP.</a:t>
            </a:r>
          </a:p>
          <a:p>
            <a:pPr lvl="1"/>
            <a:r>
              <a:rPr lang="en-US" dirty="0" smtClean="0"/>
              <a:t>How to produce this parallelism?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Program state must fit in on-chip memory.</a:t>
            </a:r>
          </a:p>
          <a:p>
            <a:pPr lvl="1"/>
            <a:r>
              <a:rPr lang="en-US" dirty="0" smtClean="0"/>
              <a:t>Small state per thread when divided 30,000 ways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48KB shared @ 2048 threads = 24 bytes/thread.</a:t>
            </a:r>
            <a:endParaRPr lang="en-US" dirty="0" smtClean="0"/>
          </a:p>
          <a:p>
            <a:pPr lvl="1"/>
            <a:r>
              <a:rPr lang="en-US" dirty="0" smtClean="0"/>
              <a:t>Register blocking uses more state; reduces occupancy.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Exploit data locality.</a:t>
            </a:r>
          </a:p>
          <a:p>
            <a:pPr lvl="1"/>
            <a:r>
              <a:rPr lang="en-US" dirty="0" smtClean="0"/>
              <a:t>Neighboring threads load/store neighboring addresses.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Write tunable code.</a:t>
            </a:r>
          </a:p>
          <a:p>
            <a:pPr lvl="1"/>
            <a:r>
              <a:rPr lang="en-US" dirty="0" smtClean="0"/>
              <a:t>Find balance between work per thread and parallelism. 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on </a:t>
            </a:r>
            <a:r>
              <a:rPr lang="en-US" dirty="0" err="1" smtClean="0"/>
              <a:t>manycore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Many dimensions of design, optimization.</a:t>
            </a:r>
          </a:p>
          <a:p>
            <a:pPr lvl="1"/>
            <a:r>
              <a:rPr lang="en-US" dirty="0" smtClean="0"/>
              <a:t>Satisfy demands of </a:t>
            </a:r>
            <a:r>
              <a:rPr lang="en-US" dirty="0" err="1" smtClean="0"/>
              <a:t>manycore</a:t>
            </a:r>
            <a:r>
              <a:rPr lang="en-US" dirty="0" smtClean="0"/>
              <a:t> while solving problem?</a:t>
            </a:r>
          </a:p>
          <a:p>
            <a:pPr lvl="1"/>
            <a:r>
              <a:rPr lang="en-US" dirty="0" smtClean="0"/>
              <a:t>Deal with intricacies of GPU and focus on algorithm?</a:t>
            </a:r>
          </a:p>
          <a:p>
            <a:pPr marL="1588" indent="0">
              <a:buNone/>
            </a:pPr>
            <a:endParaRPr lang="en-US" dirty="0" smtClean="0"/>
          </a:p>
          <a:p>
            <a:r>
              <a:rPr lang="en-US" dirty="0" smtClean="0"/>
              <a:t>Success:</a:t>
            </a:r>
          </a:p>
          <a:p>
            <a:pPr lvl="1"/>
            <a:r>
              <a:rPr lang="en-US" dirty="0" smtClean="0"/>
              <a:t>Patterns for streaming algorithms.</a:t>
            </a:r>
          </a:p>
          <a:p>
            <a:pPr lvl="1"/>
            <a:r>
              <a:rPr lang="en-US" dirty="0" smtClean="0"/>
              <a:t>Parallel aspects will feel like boilerplate.</a:t>
            </a:r>
          </a:p>
          <a:p>
            <a:pPr lvl="1"/>
            <a:r>
              <a:rPr lang="en-US" dirty="0" smtClean="0"/>
              <a:t>Algorithmic details contained in small, clear sections.</a:t>
            </a:r>
          </a:p>
          <a:p>
            <a:pPr lvl="1"/>
            <a:r>
              <a:rPr lang="en-US" dirty="0" smtClean="0"/>
              <a:t>GPU programming made unexpectedly possible.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200" dirty="0" smtClean="0">
                <a:solidFill>
                  <a:srgbClr val="73B900"/>
                </a:solidFill>
              </a:rPr>
              <a:t>Streaming algorithms</a:t>
            </a:r>
            <a:endParaRPr lang="en-US" sz="3200" dirty="0">
              <a:solidFill>
                <a:srgbClr val="73B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426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and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 smtClean="0"/>
              <a:t>Parallel computation is difficult and inefficient.</a:t>
            </a:r>
          </a:p>
          <a:p>
            <a:pPr lvl="1"/>
            <a:r>
              <a:rPr lang="en-US" dirty="0" smtClean="0"/>
              <a:t>Difficulty with PRAM methods show this.</a:t>
            </a:r>
          </a:p>
          <a:p>
            <a:endParaRPr lang="en-US" dirty="0" smtClean="0"/>
          </a:p>
          <a:p>
            <a:r>
              <a:rPr lang="en-US" dirty="0" smtClean="0"/>
              <a:t>Parallel scan:</a:t>
            </a:r>
          </a:p>
          <a:p>
            <a:pPr lvl="1"/>
            <a:r>
              <a:rPr lang="en-US" dirty="0" smtClean="0"/>
              <a:t>Barriers each step.</a:t>
            </a:r>
          </a:p>
          <a:p>
            <a:pPr lvl="1"/>
            <a:r>
              <a:rPr lang="en-US" dirty="0" smtClean="0"/>
              <a:t>Parallel is O(n log n). Sequential is O(n).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Parallel merge:</a:t>
            </a:r>
          </a:p>
          <a:p>
            <a:pPr lvl="1"/>
            <a:r>
              <a:rPr lang="en-US" dirty="0" smtClean="0"/>
              <a:t>PRAM lit says “transform to ANSV.”</a:t>
            </a:r>
          </a:p>
          <a:p>
            <a:pPr lvl="1"/>
            <a:r>
              <a:rPr lang="en-US" dirty="0" smtClean="0"/>
              <a:t>Lose sight of actual algorithm.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Parallel full-outer join:</a:t>
            </a:r>
          </a:p>
          <a:p>
            <a:pPr lvl="1"/>
            <a:r>
              <a:rPr lang="en-US" dirty="0" smtClean="0"/>
              <a:t>Too hard to contemplate.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 </a:t>
            </a:r>
            <a:r>
              <a:rPr lang="en-US" i="1" dirty="0" smtClean="0"/>
              <a:t>computation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Work-efficient.</a:t>
            </a:r>
          </a:p>
          <a:p>
            <a:pPr lvl="1"/>
            <a:r>
              <a:rPr lang="en-US" dirty="0" smtClean="0"/>
              <a:t>Clearly express algorithmic intent.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And…</a:t>
            </a:r>
          </a:p>
          <a:p>
            <a:r>
              <a:rPr lang="en-US" dirty="0" smtClean="0"/>
              <a:t>Parallel </a:t>
            </a:r>
            <a:r>
              <a:rPr lang="en-US" i="1" dirty="0" smtClean="0"/>
              <a:t>communication</a:t>
            </a:r>
            <a:r>
              <a:rPr lang="en-US" dirty="0" smtClean="0"/>
              <a:t>.</a:t>
            </a:r>
            <a:endParaRPr lang="en-US" i="1" dirty="0" smtClean="0"/>
          </a:p>
          <a:p>
            <a:pPr lvl="1"/>
            <a:r>
              <a:rPr lang="en-US" dirty="0" smtClean="0"/>
              <a:t>Parallel process only results of sequential computation.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parallel scan on reductions of sequential computation.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Or…</a:t>
            </a:r>
          </a:p>
          <a:p>
            <a:r>
              <a:rPr lang="en-US" dirty="0" smtClean="0"/>
              <a:t>Parallel </a:t>
            </a:r>
            <a:r>
              <a:rPr lang="en-US" i="1" dirty="0" smtClean="0"/>
              <a:t>partitioning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Exact mapping of VT work-items to each thread.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/>
              <a:t>Register blocking</a:t>
            </a:r>
          </a:p>
          <a:p>
            <a:r>
              <a:rPr lang="en-US" dirty="0" smtClean="0"/>
              <a:t>Assign a </a:t>
            </a:r>
            <a:r>
              <a:rPr lang="en-US" i="1" dirty="0" smtClean="0"/>
              <a:t>grain-size</a:t>
            </a:r>
            <a:r>
              <a:rPr lang="en-US" dirty="0" smtClean="0"/>
              <a:t> of “work-items” to each thread.</a:t>
            </a:r>
          </a:p>
          <a:p>
            <a:r>
              <a:rPr lang="en-US" dirty="0" smtClean="0"/>
              <a:t>Grain-size is fixed, statically-tunable parameter.</a:t>
            </a:r>
          </a:p>
          <a:p>
            <a:endParaRPr lang="en-US" dirty="0"/>
          </a:p>
          <a:p>
            <a:r>
              <a:rPr lang="en-US" dirty="0" smtClean="0"/>
              <a:t>VT = Values per Thread (grain-size).</a:t>
            </a:r>
          </a:p>
          <a:p>
            <a:r>
              <a:rPr lang="en-US" dirty="0" smtClean="0"/>
              <a:t>NT = </a:t>
            </a:r>
            <a:r>
              <a:rPr lang="en-US" dirty="0" err="1" smtClean="0"/>
              <a:t>Num</a:t>
            </a:r>
            <a:r>
              <a:rPr lang="en-US" dirty="0" smtClean="0"/>
              <a:t> Threads per </a:t>
            </a:r>
            <a:r>
              <a:rPr lang="en-US" dirty="0" smtClean="0"/>
              <a:t>tile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NV = NT * VT = </a:t>
            </a:r>
            <a:r>
              <a:rPr lang="en-US" dirty="0" err="1" smtClean="0"/>
              <a:t>Num</a:t>
            </a:r>
            <a:r>
              <a:rPr lang="en-US" dirty="0" smtClean="0"/>
              <a:t> Values per </a:t>
            </a:r>
            <a:r>
              <a:rPr lang="en-US" dirty="0" smtClean="0"/>
              <a:t>ti</a:t>
            </a:r>
            <a:r>
              <a:rPr lang="en-US" dirty="0" smtClean="0"/>
              <a:t>le.</a:t>
            </a:r>
          </a:p>
          <a:p>
            <a:endParaRPr lang="en-US" dirty="0"/>
          </a:p>
          <a:p>
            <a:r>
              <a:rPr lang="en-US" dirty="0" smtClean="0"/>
              <a:t>Size grid to data</a:t>
            </a:r>
          </a:p>
          <a:p>
            <a:pPr lvl="1"/>
            <a:r>
              <a:rPr lang="en-US" dirty="0" smtClean="0"/>
              <a:t>If N = 10M, CTA of 128x7 launches 1.4M threads. </a:t>
            </a:r>
          </a:p>
          <a:p>
            <a:pPr lvl="1"/>
            <a:r>
              <a:rPr lang="en-US" dirty="0" smtClean="0"/>
              <a:t>GPU does load balancing.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7242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 smtClean="0"/>
              <a:t>Grain-size VT is best tuning parameter.</a:t>
            </a:r>
          </a:p>
          <a:p>
            <a:endParaRPr lang="en-US" dirty="0" smtClean="0"/>
          </a:p>
          <a:p>
            <a:r>
              <a:rPr lang="en-US" dirty="0" smtClean="0"/>
              <a:t>Increase for more sequential work</a:t>
            </a:r>
          </a:p>
          <a:p>
            <a:pPr lvl="1"/>
            <a:r>
              <a:rPr lang="en-US" dirty="0" smtClean="0"/>
              <a:t>Improved work-efficiency.</a:t>
            </a:r>
          </a:p>
          <a:p>
            <a:endParaRPr lang="en-US" dirty="0" smtClean="0"/>
          </a:p>
          <a:p>
            <a:r>
              <a:rPr lang="en-US" dirty="0" smtClean="0"/>
              <a:t>Decrease for less state per thread.</a:t>
            </a:r>
          </a:p>
          <a:p>
            <a:pPr lvl="1"/>
            <a:r>
              <a:rPr lang="en-US" dirty="0" smtClean="0"/>
              <a:t>More concurrent threads per SM.</a:t>
            </a:r>
          </a:p>
          <a:p>
            <a:pPr lvl="1"/>
            <a:r>
              <a:rPr lang="en-US" dirty="0" smtClean="0"/>
              <a:t>Higher occupancy = better latency-hiding.</a:t>
            </a:r>
          </a:p>
          <a:p>
            <a:pPr lvl="1"/>
            <a:endParaRPr lang="en-US" dirty="0"/>
          </a:p>
          <a:p>
            <a:r>
              <a:rPr lang="en-US" dirty="0" smtClean="0"/>
              <a:t>Throughput-oriented processor built with lots of arithmetic and I/O, very little cache.</a:t>
            </a:r>
          </a:p>
          <a:p>
            <a:pPr lvl="1"/>
            <a:r>
              <a:rPr lang="en-US" dirty="0" smtClean="0"/>
              <a:t>Finer control over how on-chip memory is utilized.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11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Grain-size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Optimal </a:t>
            </a:r>
            <a:r>
              <a:rPr lang="en-US" dirty="0"/>
              <a:t>setting depends on:</a:t>
            </a:r>
          </a:p>
          <a:p>
            <a:pPr lvl="1"/>
            <a:r>
              <a:rPr lang="en-US" dirty="0"/>
              <a:t>Data-type (</a:t>
            </a:r>
            <a:r>
              <a:rPr lang="en-US" dirty="0" err="1"/>
              <a:t>int</a:t>
            </a:r>
            <a:r>
              <a:rPr lang="en-US" dirty="0"/>
              <a:t>, double, </a:t>
            </a:r>
            <a:r>
              <a:rPr lang="en-US" dirty="0" err="1"/>
              <a:t>etc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/>
              <a:t>Input </a:t>
            </a:r>
            <a:r>
              <a:rPr lang="en-US" dirty="0" smtClean="0"/>
              <a:t>size.</a:t>
            </a:r>
            <a:endParaRPr lang="en-US" dirty="0"/>
          </a:p>
          <a:p>
            <a:pPr lvl="1"/>
            <a:r>
              <a:rPr lang="en-US" dirty="0"/>
              <a:t>Instruction </a:t>
            </a:r>
            <a:r>
              <a:rPr lang="en-US" dirty="0" smtClean="0"/>
              <a:t>mix.</a:t>
            </a:r>
            <a:endParaRPr lang="en-US" dirty="0"/>
          </a:p>
          <a:p>
            <a:pPr lvl="1"/>
            <a:r>
              <a:rPr lang="en-US" dirty="0"/>
              <a:t>On-chip memory capacity </a:t>
            </a:r>
            <a:r>
              <a:rPr lang="en-US" dirty="0" smtClean="0"/>
              <a:t>(</a:t>
            </a:r>
            <a:r>
              <a:rPr lang="en-US" dirty="0"/>
              <a:t>shared, L1, L2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 smtClean="0"/>
              <a:t>Memory latency.</a:t>
            </a:r>
            <a:endParaRPr lang="en-US" dirty="0"/>
          </a:p>
          <a:p>
            <a:pPr lvl="1"/>
            <a:r>
              <a:rPr lang="en-US" dirty="0"/>
              <a:t>Execution </a:t>
            </a:r>
            <a:r>
              <a:rPr lang="en-US" dirty="0" smtClean="0"/>
              <a:t>width.</a:t>
            </a:r>
          </a:p>
          <a:p>
            <a:endParaRPr lang="en-US" dirty="0" smtClean="0"/>
          </a:p>
          <a:p>
            <a:r>
              <a:rPr lang="en-US" dirty="0" smtClean="0"/>
              <a:t>Too many factors for analysis</a:t>
            </a:r>
          </a:p>
          <a:p>
            <a:pPr lvl="1"/>
            <a:r>
              <a:rPr lang="en-US" dirty="0" smtClean="0"/>
              <a:t>Empirical selection.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02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tuning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744122"/>
              </p:ext>
            </p:extLst>
          </p:nvPr>
        </p:nvGraphicFramePr>
        <p:xfrm>
          <a:off x="4267200" y="5219700"/>
          <a:ext cx="4114800" cy="13716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GTX 480 (Fermi)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GTX Titan (</a:t>
                      </a:r>
                      <a:r>
                        <a:rPr lang="en-US" u="sng" dirty="0" err="1"/>
                        <a:t>Kepler</a:t>
                      </a:r>
                      <a:r>
                        <a:rPr lang="en-US" u="sng" dirty="0"/>
                        <a:t>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32-bit 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128</a:t>
                      </a:r>
                      <a:r>
                        <a:rPr lang="en-US"/>
                        <a:t>x</a:t>
                      </a:r>
                      <a:r>
                        <a:rPr lang="en-US" b="1"/>
                        <a:t>23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256</a:t>
                      </a:r>
                      <a:r>
                        <a:rPr lang="en-US"/>
                        <a:t>x</a:t>
                      </a:r>
                      <a:r>
                        <a:rPr lang="en-US" b="1"/>
                        <a:t>11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64-bit 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128</a:t>
                      </a:r>
                      <a:r>
                        <a:rPr lang="en-US"/>
                        <a:t>x</a:t>
                      </a:r>
                      <a:r>
                        <a:rPr lang="en-US" b="1"/>
                        <a:t>11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256</a:t>
                      </a:r>
                      <a:r>
                        <a:rPr lang="en-US" dirty="0"/>
                        <a:t>x</a:t>
                      </a:r>
                      <a:r>
                        <a:rPr lang="en-US" b="1" dirty="0"/>
                        <a:t>5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6800"/>
            <a:ext cx="6696075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5257800"/>
            <a:ext cx="5638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4488" indent="-344488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4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4"/>
              </a:buBlip>
              <a:defRPr sz="2000" b="1">
                <a:solidFill>
                  <a:schemeClr val="tx1"/>
                </a:solidFill>
                <a:latin typeface="+mn-lt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4"/>
              </a:buBlip>
              <a:defRPr b="1">
                <a:solidFill>
                  <a:schemeClr val="tx1"/>
                </a:solidFill>
                <a:latin typeface="+mn-lt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dirty="0" smtClean="0"/>
              <a:t>Choose optimal tunings empirically.</a:t>
            </a:r>
          </a:p>
        </p:txBody>
      </p:sp>
    </p:spTree>
    <p:extLst>
      <p:ext uri="{BB962C8B-B14F-4D97-AF65-F5344CB8AC3E}">
        <p14:creationId xmlns:p14="http://schemas.microsoft.com/office/powerpoint/2010/main" val="141947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Productivity with CUDA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Out the door and on to the next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69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200" dirty="0" smtClean="0">
                <a:solidFill>
                  <a:srgbClr val="73B900"/>
                </a:solidFill>
              </a:rPr>
              <a:t>Scan</a:t>
            </a:r>
            <a:endParaRPr lang="en-US" sz="3200" dirty="0">
              <a:solidFill>
                <a:srgbClr val="73B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971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24400"/>
          </a:xfrm>
        </p:spPr>
        <p:txBody>
          <a:bodyPr/>
          <a:lstStyle/>
          <a:p>
            <a:r>
              <a:rPr lang="en-US" dirty="0" smtClean="0"/>
              <a:t>Load tile of NT x VT inputs into </a:t>
            </a:r>
            <a:r>
              <a:rPr lang="en-US" dirty="0" err="1" smtClean="0"/>
              <a:t>smem</a:t>
            </a:r>
            <a:r>
              <a:rPr lang="en-US" dirty="0"/>
              <a:t> </a:t>
            </a:r>
            <a:r>
              <a:rPr lang="en-US" dirty="0" smtClean="0"/>
              <a:t>or register.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73B900"/>
                </a:solidFill>
              </a:rPr>
              <a:t>DOWNSWEEP</a:t>
            </a:r>
            <a:r>
              <a:rPr lang="en-US" dirty="0" smtClean="0"/>
              <a:t>: Sequential reduction.</a:t>
            </a:r>
          </a:p>
          <a:p>
            <a:pPr lvl="1"/>
            <a:r>
              <a:rPr lang="en-US" dirty="0" smtClean="0"/>
              <a:t>VT elements per thread.</a:t>
            </a:r>
          </a:p>
          <a:p>
            <a:pPr marL="57150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73B900"/>
                </a:solidFill>
              </a:rPr>
              <a:t>SPINE</a:t>
            </a:r>
            <a:r>
              <a:rPr lang="en-US" dirty="0" smtClean="0"/>
              <a:t>: Parallel communication.</a:t>
            </a:r>
          </a:p>
          <a:p>
            <a:pPr lvl="1"/>
            <a:r>
              <a:rPr lang="en-US" dirty="0" smtClean="0"/>
              <a:t>O(log NT) per tile.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73B900"/>
                </a:solidFill>
              </a:rPr>
              <a:t>UPSWEEP</a:t>
            </a:r>
            <a:r>
              <a:rPr lang="en-US" dirty="0" smtClean="0"/>
              <a:t>: Sequential scan.</a:t>
            </a:r>
          </a:p>
          <a:p>
            <a:pPr lvl="1"/>
            <a:r>
              <a:rPr lang="en-US" dirty="0" smtClean="0"/>
              <a:t>VT elements per thread.</a:t>
            </a:r>
          </a:p>
          <a:p>
            <a:endParaRPr lang="en-US" dirty="0" smtClean="0"/>
          </a:p>
          <a:p>
            <a:r>
              <a:rPr lang="en-US" dirty="0" smtClean="0"/>
              <a:t>Store results to global.</a:t>
            </a:r>
          </a:p>
        </p:txBody>
      </p:sp>
    </p:spTree>
    <p:extLst>
      <p:ext uri="{BB962C8B-B14F-4D97-AF65-F5344CB8AC3E}">
        <p14:creationId xmlns:p14="http://schemas.microsoft.com/office/powerpoint/2010/main" val="3847621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200" dirty="0" smtClean="0">
                <a:solidFill>
                  <a:srgbClr val="73B900"/>
                </a:solidFill>
              </a:rPr>
              <a:t>Kernel: Reduce a tile</a:t>
            </a:r>
          </a:p>
          <a:p>
            <a:pPr marL="0" indent="0" algn="ctr">
              <a:buNone/>
            </a:pPr>
            <a:r>
              <a:rPr lang="en-US" dirty="0" smtClean="0"/>
              <a:t>Sequential work</a:t>
            </a:r>
          </a:p>
          <a:p>
            <a:pPr marL="0" indent="0" algn="ctr">
              <a:buNone/>
            </a:pPr>
            <a:r>
              <a:rPr lang="en-US" dirty="0" smtClean="0"/>
              <a:t>Parallel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80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a 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Schedule VT overlapped loads from off-chip memory into register.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values[VT];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pragma unroll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VT; ++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 *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values[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(index &lt; count) ?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data_global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[index] : (T)0;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Sequentially reduce within threads to a </a:t>
            </a:r>
            <a:r>
              <a:rPr lang="en-US" sz="1400" dirty="0" smtClean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scalar.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 commutative property of addition to fold non-adjacent inputs.</a:t>
            </a:r>
            <a:endParaRPr lang="en-US" sz="1400" dirty="0">
              <a:solidFill>
                <a:srgbClr val="73B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pragma unroll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VT; ++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x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? (x + values[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 : values[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Cooperatively reduce across threads.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total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CTAReduce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&lt;NT,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mgpu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::plus&lt;T&gt; &gt;::Reduce(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x,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reduce_shared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Store tile’s reduction to off-chip memory.</a:t>
            </a:r>
            <a:endParaRPr lang="en-US" sz="1400" dirty="0">
              <a:solidFill>
                <a:srgbClr val="73B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reduced_global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[block] = total;</a:t>
            </a:r>
          </a:p>
        </p:txBody>
      </p:sp>
    </p:spTree>
    <p:extLst>
      <p:ext uri="{BB962C8B-B14F-4D97-AF65-F5344CB8AC3E}">
        <p14:creationId xmlns:p14="http://schemas.microsoft.com/office/powerpoint/2010/main" val="4131851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1066800"/>
          </a:xfrm>
        </p:spPr>
        <p:txBody>
          <a:bodyPr/>
          <a:lstStyle/>
          <a:p>
            <a:r>
              <a:rPr lang="en-US" dirty="0" smtClean="0"/>
              <a:t>242 GB/s for </a:t>
            </a:r>
            <a:r>
              <a:rPr lang="en-US" dirty="0" err="1" smtClean="0"/>
              <a:t>int</a:t>
            </a:r>
            <a:r>
              <a:rPr lang="en-US" dirty="0" smtClean="0"/>
              <a:t> reduction.</a:t>
            </a:r>
          </a:p>
          <a:p>
            <a:r>
              <a:rPr lang="en-US" dirty="0" smtClean="0"/>
              <a:t>250 GB/s for int64 reduction.</a:t>
            </a:r>
          </a:p>
          <a:p>
            <a:r>
              <a:rPr lang="en-US" dirty="0" smtClean="0"/>
              <a:t>288 GB/s theoretical peak GTX Titan.</a:t>
            </a:r>
            <a:endParaRPr lang="en-US" dirty="0"/>
          </a:p>
        </p:txBody>
      </p:sp>
      <p:pic>
        <p:nvPicPr>
          <p:cNvPr id="87042" name="Picture 2" descr="http://nvlabs.github.io/moderngpu/benchmark_redu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990600"/>
            <a:ext cx="6696075" cy="400050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200" dirty="0" smtClean="0">
                <a:solidFill>
                  <a:srgbClr val="73B900"/>
                </a:solidFill>
              </a:rPr>
              <a:t>Kernel: Scan a tile</a:t>
            </a:r>
          </a:p>
          <a:p>
            <a:pPr marL="0" indent="0" algn="ctr">
              <a:buNone/>
            </a:pPr>
            <a:r>
              <a:rPr lang="en-US" dirty="0" smtClean="0"/>
              <a:t>Transpose through on-chip memory</a:t>
            </a:r>
          </a:p>
          <a:p>
            <a:pPr marL="0" indent="0" algn="ctr">
              <a:buNone/>
            </a:pPr>
            <a:r>
              <a:rPr lang="en-US" dirty="0" smtClean="0"/>
              <a:t>Sequential work</a:t>
            </a:r>
          </a:p>
          <a:p>
            <a:pPr marL="0" indent="0" algn="ctr">
              <a:buNone/>
            </a:pPr>
            <a:r>
              <a:rPr lang="en-US" dirty="0" smtClean="0"/>
              <a:t>Parallel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00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dirty="0" smtClean="0"/>
              <a:t>Load data in </a:t>
            </a:r>
            <a:r>
              <a:rPr lang="en-US" i="1" dirty="0" err="1" smtClean="0"/>
              <a:t>strided</a:t>
            </a:r>
            <a:r>
              <a:rPr lang="en-US" i="1" dirty="0" smtClean="0"/>
              <a:t> order.</a:t>
            </a:r>
            <a:endParaRPr lang="en-US" dirty="0" smtClean="0"/>
          </a:p>
          <a:p>
            <a:pPr lvl="1"/>
            <a:r>
              <a:rPr lang="en-US" dirty="0" smtClean="0"/>
              <a:t>Data[NT * </a:t>
            </a:r>
            <a:r>
              <a:rPr lang="en-US" dirty="0" err="1" smtClean="0"/>
              <a:t>i</a:t>
            </a:r>
            <a:r>
              <a:rPr lang="en-US" dirty="0" smtClean="0"/>
              <a:t> + </a:t>
            </a:r>
            <a:r>
              <a:rPr lang="en-US" dirty="0" err="1" smtClean="0"/>
              <a:t>tid</a:t>
            </a:r>
            <a:r>
              <a:rPr lang="en-US" dirty="0" smtClean="0"/>
              <a:t>] for 0 &lt;= I &lt; VT.</a:t>
            </a:r>
          </a:p>
          <a:p>
            <a:pPr lvl="1"/>
            <a:r>
              <a:rPr lang="en-US" dirty="0" smtClean="0"/>
              <a:t>Coalesced.</a:t>
            </a:r>
          </a:p>
          <a:p>
            <a:pPr lvl="1"/>
            <a:r>
              <a:rPr lang="en-US" dirty="0" smtClean="0"/>
              <a:t>Threads cooperatively load full cache lines.</a:t>
            </a:r>
          </a:p>
          <a:p>
            <a:pPr lvl="1"/>
            <a:endParaRPr lang="en-US" dirty="0"/>
          </a:p>
          <a:p>
            <a:r>
              <a:rPr lang="en-US" dirty="0" smtClean="0"/>
              <a:t>Transpose through shared memory to </a:t>
            </a:r>
            <a:r>
              <a:rPr lang="en-US" i="1" dirty="0" smtClean="0"/>
              <a:t>thread order.</a:t>
            </a:r>
            <a:endParaRPr lang="en-US" dirty="0" smtClean="0"/>
          </a:p>
          <a:p>
            <a:pPr lvl="1"/>
            <a:r>
              <a:rPr lang="en-US" dirty="0" smtClean="0"/>
              <a:t>Store to shared memory.</a:t>
            </a:r>
          </a:p>
          <a:p>
            <a:pPr lvl="1"/>
            <a:r>
              <a:rPr lang="en-US" dirty="0" smtClean="0"/>
              <a:t>Load back with x[</a:t>
            </a:r>
            <a:r>
              <a:rPr lang="en-US" dirty="0" err="1" smtClean="0"/>
              <a:t>i</a:t>
            </a:r>
            <a:r>
              <a:rPr lang="en-US" dirty="0" smtClean="0"/>
              <a:t>] = shared[VT * </a:t>
            </a:r>
            <a:r>
              <a:rPr lang="en-US" dirty="0" err="1" smtClean="0"/>
              <a:t>tid</a:t>
            </a:r>
            <a:r>
              <a:rPr lang="en-US" dirty="0" smtClean="0"/>
              <a:t> + 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</a:p>
          <a:p>
            <a:pPr lvl="1"/>
            <a:r>
              <a:rPr lang="en-US" dirty="0" smtClean="0"/>
              <a:t>Each thread has VT consecutive items.</a:t>
            </a:r>
          </a:p>
          <a:p>
            <a:pPr lvl="1"/>
            <a:endParaRPr lang="en-US" dirty="0"/>
          </a:p>
          <a:p>
            <a:r>
              <a:rPr lang="en-US" dirty="0" smtClean="0"/>
              <a:t>May load in thread order with __</a:t>
            </a:r>
            <a:r>
              <a:rPr lang="en-US" dirty="0" err="1" smtClean="0"/>
              <a:t>ldg</a:t>
            </a:r>
            <a:r>
              <a:rPr lang="en-US" dirty="0" smtClean="0"/>
              <a:t>/texture.</a:t>
            </a:r>
          </a:p>
          <a:p>
            <a:r>
              <a:rPr lang="en-US" dirty="0" smtClean="0"/>
              <a:t>Still need to manually transpose to store.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301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a tile (1) – Load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Schedule VT overlapped loads from off-chip memory into register</a:t>
            </a:r>
            <a:r>
              <a:rPr lang="en-US" sz="1400" dirty="0" smtClean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Load into </a:t>
            </a:r>
            <a:r>
              <a:rPr lang="en-US" sz="1400" dirty="0" err="1" smtClean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strided</a:t>
            </a:r>
            <a:r>
              <a:rPr lang="en-US" sz="1400" dirty="0" smtClean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order.</a:t>
            </a:r>
            <a:endParaRPr lang="en-US" sz="1400" dirty="0">
              <a:solidFill>
                <a:srgbClr val="73B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values[VT];	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pragma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unroll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VT; ++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 *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values[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(index &lt; count) ?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data_global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[index] : (T)0;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Store data in shared memory.</a:t>
            </a:r>
            <a:endParaRPr lang="en-US" sz="1400" dirty="0">
              <a:solidFill>
                <a:srgbClr val="73B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pragma unroll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VT; ++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 *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values[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syncthreads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Load data into register in thread order.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pragma unroll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VT; ++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values[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 *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syncthreads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718223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a tile (2) – The good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UPSWEEP: Sequentially </a:t>
            </a:r>
            <a:r>
              <a:rPr lang="en-US" sz="1400" dirty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 within threads.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pragma unroll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VT; ++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 (x + values[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: values[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SPINE: Cooperatively </a:t>
            </a:r>
            <a:r>
              <a:rPr lang="en-US" sz="1400" dirty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 across threads. Return the </a:t>
            </a:r>
            <a:r>
              <a:rPr lang="en-US" sz="1400" dirty="0" err="1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</a:t>
            </a:r>
            <a:r>
              <a:rPr lang="en-US" sz="1400" dirty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-scan.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CTAScan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&lt;NT,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mgpu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::plus&lt;T&gt; &gt;::Scan(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shared.scanStorage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DOWNSWEEP: Sequentially </a:t>
            </a:r>
            <a:r>
              <a:rPr lang="en-US" sz="1400" dirty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400" dirty="0" err="1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</a:t>
            </a:r>
            <a:r>
              <a:rPr lang="en-US" sz="1400" dirty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-scan of reductions into inputs.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pragma unroll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VT; ++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T x2 = values[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if(inclusive) x += x2;		// Inclusive: add then store.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values[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x;			// x is the scan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if(!inclusive) x += x2;		// Exclusive: store then add.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963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391400" cy="584775"/>
          </a:xfrm>
        </p:spPr>
        <p:txBody>
          <a:bodyPr/>
          <a:lstStyle/>
          <a:p>
            <a:r>
              <a:rPr lang="en-US" dirty="0" smtClean="0"/>
              <a:t>Scan a tile (3) – Store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 results to shared memory.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pragma unroll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VT; ++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shared.scanStorage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 *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values[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syncthreads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results from shared memory in </a:t>
            </a:r>
            <a:r>
              <a:rPr lang="en-US" sz="1400" dirty="0" err="1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strided</a:t>
            </a:r>
            <a:r>
              <a:rPr lang="en-US" sz="1400" dirty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order and make coalesced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solidFill>
                  <a:srgbClr val="73B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stores to off-chip memory.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pragma unroll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VT; ++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 *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index &lt; count)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output_global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index]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[index];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097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Streaming algorithm overview</a:t>
            </a:r>
          </a:p>
          <a:p>
            <a:pPr marL="569912" lvl="1" indent="0">
              <a:buNone/>
            </a:pPr>
            <a:r>
              <a:rPr lang="en-US" dirty="0" smtClean="0"/>
              <a:t>Two-phase decomposition.</a:t>
            </a:r>
          </a:p>
          <a:p>
            <a:pPr marL="1027112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Scan</a:t>
            </a:r>
          </a:p>
          <a:p>
            <a:pPr marL="569912" lvl="1" indent="0">
              <a:buNone/>
            </a:pPr>
            <a:r>
              <a:rPr lang="en-US" dirty="0" smtClean="0"/>
              <a:t>Parallel </a:t>
            </a:r>
            <a:r>
              <a:rPr lang="en-US" i="1" dirty="0" smtClean="0"/>
              <a:t>communication</a:t>
            </a:r>
            <a:r>
              <a:rPr lang="en-US" dirty="0" smtClean="0"/>
              <a:t>.</a:t>
            </a:r>
          </a:p>
          <a:p>
            <a:pPr marL="1027112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Merge</a:t>
            </a:r>
          </a:p>
          <a:p>
            <a:pPr marL="569912" lvl="1" indent="0">
              <a:buNone/>
            </a:pPr>
            <a:r>
              <a:rPr lang="en-US" dirty="0" smtClean="0"/>
              <a:t>Parallel </a:t>
            </a:r>
            <a:r>
              <a:rPr lang="en-US" i="1" dirty="0" smtClean="0"/>
              <a:t>partitioning</a:t>
            </a:r>
            <a:r>
              <a:rPr lang="en-US" dirty="0" smtClean="0"/>
              <a:t>.</a:t>
            </a:r>
          </a:p>
          <a:p>
            <a:pPr marL="1027112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Join</a:t>
            </a:r>
          </a:p>
          <a:p>
            <a:pPr marL="571500" lvl="1" indent="0">
              <a:buNone/>
            </a:pPr>
            <a:r>
              <a:rPr lang="en-US" dirty="0" smtClean="0"/>
              <a:t>Leverage merge-like streaming primitives.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86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dirty="0" smtClean="0"/>
              <a:t>Increasing VT:</a:t>
            </a:r>
          </a:p>
          <a:p>
            <a:pPr lvl="1"/>
            <a:r>
              <a:rPr lang="en-US" dirty="0" smtClean="0"/>
              <a:t>Amortize parallel scan for better work-efficiency.</a:t>
            </a:r>
          </a:p>
          <a:p>
            <a:pPr lvl="1"/>
            <a:r>
              <a:rPr lang="en-US" dirty="0" smtClean="0"/>
              <a:t>Support more concurrent loads.</a:t>
            </a:r>
          </a:p>
          <a:p>
            <a:pPr lvl="1"/>
            <a:endParaRPr lang="en-US" dirty="0"/>
          </a:p>
          <a:p>
            <a:r>
              <a:rPr lang="en-US" dirty="0" smtClean="0"/>
              <a:t>Decreasing VT:</a:t>
            </a:r>
          </a:p>
          <a:p>
            <a:pPr lvl="1"/>
            <a:r>
              <a:rPr lang="en-US" dirty="0" smtClean="0"/>
              <a:t>Reduces per-thread state for better occupancy.</a:t>
            </a:r>
          </a:p>
          <a:p>
            <a:pPr lvl="1"/>
            <a:r>
              <a:rPr lang="en-US" dirty="0" smtClean="0"/>
              <a:t>Fit more CTAs/SM for better latency hiding at barriers.</a:t>
            </a:r>
          </a:p>
          <a:p>
            <a:pPr lvl="1"/>
            <a:r>
              <a:rPr lang="en-US" dirty="0" smtClean="0"/>
              <a:t>Better utilization for small inputs (fewer idle SMs).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365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an odd VT:</a:t>
            </a:r>
          </a:p>
          <a:p>
            <a:pPr lvl="1"/>
            <a:r>
              <a:rPr lang="en-US" dirty="0"/>
              <a:t>Avoid bank conflicts when transposing through on-chip memory.</a:t>
            </a:r>
          </a:p>
          <a:p>
            <a:pPr lvl="1"/>
            <a:r>
              <a:rPr lang="en-US" dirty="0"/>
              <a:t>((VT * </a:t>
            </a:r>
            <a:r>
              <a:rPr lang="en-US" dirty="0" err="1"/>
              <a:t>tid</a:t>
            </a:r>
            <a:r>
              <a:rPr lang="en-US" dirty="0"/>
              <a:t> + </a:t>
            </a:r>
            <a:r>
              <a:rPr lang="en-US" dirty="0" err="1"/>
              <a:t>i</a:t>
            </a:r>
            <a:r>
              <a:rPr lang="en-US" dirty="0"/>
              <a:t>) % 32) hits each bank once per warp per step.</a:t>
            </a:r>
          </a:p>
          <a:p>
            <a:endParaRPr lang="en-US" dirty="0" smtClean="0"/>
          </a:p>
          <a:p>
            <a:r>
              <a:rPr lang="en-US" dirty="0" smtClean="0"/>
              <a:t>When transposing with VT = 8, 8-way conflicts:</a:t>
            </a:r>
          </a:p>
          <a:p>
            <a:pPr lvl="1"/>
            <a:r>
              <a:rPr lang="en-US" dirty="0" smtClean="0"/>
              <a:t>0-&gt;0 (0), 4-&gt;32 (0), 8-&gt;64 (0), 12-&gt;96 (0),</a:t>
            </a:r>
          </a:p>
          <a:p>
            <a:pPr lvl="1"/>
            <a:r>
              <a:rPr lang="en-US" dirty="0" smtClean="0"/>
              <a:t>16-&gt;128 (0), 20-&gt;160 (0), 24-&gt;192 (0), 28-&gt;224 (0)</a:t>
            </a:r>
          </a:p>
          <a:p>
            <a:r>
              <a:rPr lang="en-US" dirty="0" smtClean="0"/>
              <a:t>When transposing with VT = 7, no bank conflicts:</a:t>
            </a:r>
          </a:p>
          <a:p>
            <a:pPr lvl="1"/>
            <a:r>
              <a:rPr lang="en-US" dirty="0" smtClean="0"/>
              <a:t>0-&gt;0 (0), 1-&gt;7 (7), 2-&gt;14 (14), 3-&gt;21 (21)</a:t>
            </a:r>
          </a:p>
          <a:p>
            <a:pPr lvl="1"/>
            <a:r>
              <a:rPr lang="en-US" dirty="0" smtClean="0"/>
              <a:t>4-&gt;28 (28), 5-&gt;35 (3), 6-&gt;42 (10), 7-&gt;49 (17)</a:t>
            </a:r>
          </a:p>
          <a:p>
            <a:pPr lvl="1"/>
            <a:r>
              <a:rPr lang="en-US" dirty="0" smtClean="0"/>
              <a:t>8-&gt;56 (24), 9-&gt;63 (31), 10-&gt;70 (6), 11-&gt;77 (13)…</a:t>
            </a:r>
          </a:p>
        </p:txBody>
      </p:sp>
    </p:spTree>
    <p:extLst>
      <p:ext uri="{BB962C8B-B14F-4D97-AF65-F5344CB8AC3E}">
        <p14:creationId xmlns:p14="http://schemas.microsoft.com/office/powerpoint/2010/main" val="3319714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295400"/>
          </a:xfrm>
        </p:spPr>
        <p:txBody>
          <a:bodyPr/>
          <a:lstStyle/>
          <a:p>
            <a:r>
              <a:rPr lang="en-US" dirty="0" smtClean="0"/>
              <a:t>238 GB/s for </a:t>
            </a:r>
            <a:r>
              <a:rPr lang="en-US" dirty="0" err="1" smtClean="0"/>
              <a:t>int</a:t>
            </a:r>
            <a:r>
              <a:rPr lang="en-US" dirty="0" smtClean="0"/>
              <a:t> scan.</a:t>
            </a:r>
          </a:p>
          <a:p>
            <a:r>
              <a:rPr lang="en-US" dirty="0" smtClean="0"/>
              <a:t>233 GB/s for int64 scan.</a:t>
            </a:r>
          </a:p>
          <a:p>
            <a:r>
              <a:rPr lang="en-US" dirty="0" smtClean="0"/>
              <a:t>288 GB/s theoretical peak GTX Titan.</a:t>
            </a:r>
            <a:endParaRPr lang="en-US" dirty="0"/>
          </a:p>
        </p:txBody>
      </p:sp>
      <p:pic>
        <p:nvPicPr>
          <p:cNvPr id="89090" name="Picture 2" descr="http://nvlabs.github.io/moderngpu/benchmark_sca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914400"/>
            <a:ext cx="6696075" cy="400050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200" dirty="0" smtClean="0">
                <a:solidFill>
                  <a:srgbClr val="73B900"/>
                </a:solidFill>
              </a:rPr>
              <a:t>Merge</a:t>
            </a:r>
            <a:endParaRPr lang="en-US" sz="3200" dirty="0">
              <a:solidFill>
                <a:srgbClr val="73B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176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2672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Comp&gt;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CPUMerge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T* a,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T* b,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Comp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comp)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count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0, bi = 0;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for(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count;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if(bi &gt;=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= true;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else if(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= false;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else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= !comp(b[bi], a[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ai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// a[</a:t>
            </a:r>
            <a:r>
              <a:rPr lang="en-US" sz="1600" dirty="0" err="1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ai</a:t>
            </a:r>
            <a:r>
              <a:rPr lang="en-US" sz="16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] &lt;= b[bi]</a:t>
            </a:r>
            <a:endParaRPr lang="en-US" sz="1600" dirty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// Emit smaller element.</a:t>
            </a:r>
            <a:endParaRPr lang="en-US" sz="1600" dirty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= p ? a[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++] : b[bi++];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Examine two keys and output one element per iteration. O(n) work-efficiency.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071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parallel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parallel merge</a:t>
            </a:r>
          </a:p>
          <a:p>
            <a:pPr lvl="1"/>
            <a:r>
              <a:rPr lang="en-US" dirty="0" smtClean="0"/>
              <a:t>Low-latency when number of  processors is order N.</a:t>
            </a:r>
          </a:p>
          <a:p>
            <a:pPr lvl="1"/>
            <a:r>
              <a:rPr lang="en-US" dirty="0" smtClean="0"/>
              <a:t>One item per thread. Communication free.</a:t>
            </a:r>
          </a:p>
          <a:p>
            <a:endParaRPr lang="en-US" dirty="0"/>
          </a:p>
          <a:p>
            <a:r>
              <a:rPr lang="en-US" dirty="0" smtClean="0"/>
              <a:t>Two kernels: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dirty="0" err="1" smtClean="0"/>
              <a:t>KernelA</a:t>
            </a:r>
            <a:r>
              <a:rPr lang="en-US" dirty="0" smtClean="0"/>
              <a:t> assigns one thread to each item in A.</a:t>
            </a:r>
          </a:p>
          <a:p>
            <a:pPr marL="1028700" lvl="2" indent="0">
              <a:buNone/>
            </a:pPr>
            <a:r>
              <a:rPr lang="en-US" dirty="0" smtClean="0"/>
              <a:t>Insert A[</a:t>
            </a:r>
            <a:r>
              <a:rPr lang="en-US" dirty="0" err="1" smtClean="0"/>
              <a:t>i</a:t>
            </a:r>
            <a:r>
              <a:rPr lang="en-US" dirty="0" smtClean="0"/>
              <a:t>] into </a:t>
            </a:r>
            <a:r>
              <a:rPr lang="en-US" dirty="0" err="1" smtClean="0"/>
              <a:t>dest</a:t>
            </a:r>
            <a:r>
              <a:rPr lang="en-US" dirty="0" smtClean="0"/>
              <a:t> at </a:t>
            </a:r>
            <a:r>
              <a:rPr lang="en-US" dirty="0" err="1" smtClean="0">
                <a:solidFill>
                  <a:srgbClr val="73B900"/>
                </a:solidFill>
              </a:rPr>
              <a:t>i</a:t>
            </a:r>
            <a:r>
              <a:rPr lang="en-US" dirty="0" smtClean="0">
                <a:solidFill>
                  <a:srgbClr val="73B900"/>
                </a:solidFill>
              </a:rPr>
              <a:t> + </a:t>
            </a:r>
            <a:r>
              <a:rPr lang="en-US" dirty="0" err="1" smtClean="0">
                <a:solidFill>
                  <a:srgbClr val="73B900"/>
                </a:solidFill>
              </a:rPr>
              <a:t>lower_bound</a:t>
            </a:r>
            <a:r>
              <a:rPr lang="en-US" dirty="0" smtClean="0">
                <a:solidFill>
                  <a:srgbClr val="73B900"/>
                </a:solidFill>
              </a:rPr>
              <a:t>(A[</a:t>
            </a:r>
            <a:r>
              <a:rPr lang="en-US" dirty="0" err="1" smtClean="0">
                <a:solidFill>
                  <a:srgbClr val="73B900"/>
                </a:solidFill>
              </a:rPr>
              <a:t>i</a:t>
            </a:r>
            <a:r>
              <a:rPr lang="en-US" dirty="0" smtClean="0">
                <a:solidFill>
                  <a:srgbClr val="73B900"/>
                </a:solidFill>
              </a:rPr>
              <a:t>], B)</a:t>
            </a:r>
            <a:r>
              <a:rPr lang="en-US" dirty="0" smtClean="0"/>
              <a:t>.</a:t>
            </a:r>
          </a:p>
          <a:p>
            <a:pPr marL="1028700" lvl="1" indent="-457200">
              <a:buFont typeface="+mj-lt"/>
              <a:buAutoNum type="arabicPeriod"/>
            </a:pPr>
            <a:endParaRPr lang="en-US" dirty="0" smtClean="0"/>
          </a:p>
          <a:p>
            <a:pPr marL="1028700" lvl="1" indent="-457200">
              <a:buFont typeface="+mj-lt"/>
              <a:buAutoNum type="arabicPeriod"/>
            </a:pPr>
            <a:r>
              <a:rPr lang="en-US" dirty="0" err="1" smtClean="0"/>
              <a:t>KernelB</a:t>
            </a:r>
            <a:r>
              <a:rPr lang="en-US" dirty="0" smtClean="0"/>
              <a:t> assigns one thread to each item in B.</a:t>
            </a:r>
          </a:p>
          <a:p>
            <a:pPr marL="1028700" lvl="2" indent="0">
              <a:buNone/>
            </a:pPr>
            <a:r>
              <a:rPr lang="en-US" dirty="0" smtClean="0"/>
              <a:t>Insert B[</a:t>
            </a:r>
            <a:r>
              <a:rPr lang="en-US" dirty="0" err="1" smtClean="0"/>
              <a:t>i</a:t>
            </a:r>
            <a:r>
              <a:rPr lang="en-US" dirty="0" smtClean="0"/>
              <a:t>] into </a:t>
            </a:r>
            <a:r>
              <a:rPr lang="en-US" dirty="0" err="1" smtClean="0"/>
              <a:t>dest</a:t>
            </a:r>
            <a:r>
              <a:rPr lang="en-US" dirty="0" smtClean="0"/>
              <a:t> at </a:t>
            </a:r>
            <a:r>
              <a:rPr lang="en-US" dirty="0" err="1" smtClean="0">
                <a:solidFill>
                  <a:srgbClr val="73B900"/>
                </a:solidFill>
              </a:rPr>
              <a:t>i</a:t>
            </a:r>
            <a:r>
              <a:rPr lang="en-US" dirty="0" smtClean="0">
                <a:solidFill>
                  <a:srgbClr val="73B900"/>
                </a:solidFill>
              </a:rPr>
              <a:t> + </a:t>
            </a:r>
            <a:r>
              <a:rPr lang="en-US" dirty="0" err="1" smtClean="0">
                <a:solidFill>
                  <a:srgbClr val="73B900"/>
                </a:solidFill>
              </a:rPr>
              <a:t>upper_bound</a:t>
            </a:r>
            <a:r>
              <a:rPr lang="en-US" dirty="0" smtClean="0">
                <a:solidFill>
                  <a:srgbClr val="73B900"/>
                </a:solidFill>
              </a:rPr>
              <a:t>(B[</a:t>
            </a:r>
            <a:r>
              <a:rPr lang="en-US" dirty="0" err="1" smtClean="0">
                <a:solidFill>
                  <a:srgbClr val="73B900"/>
                </a:solidFill>
              </a:rPr>
              <a:t>i</a:t>
            </a:r>
            <a:r>
              <a:rPr lang="en-US" dirty="0" smtClean="0">
                <a:solidFill>
                  <a:srgbClr val="73B900"/>
                </a:solidFill>
              </a:rPr>
              <a:t>], A)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87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parallel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24400"/>
          </a:xfrm>
        </p:spPr>
        <p:txBody>
          <a:bodyPr/>
          <a:lstStyle/>
          <a:p>
            <a:r>
              <a:rPr lang="en-US" dirty="0" smtClean="0"/>
              <a:t>Parallel version is concurrent but inefficient.</a:t>
            </a:r>
          </a:p>
          <a:p>
            <a:pPr lvl="1"/>
            <a:r>
              <a:rPr lang="en-US" dirty="0" smtClean="0"/>
              <a:t>Serial code is O(n).</a:t>
            </a:r>
          </a:p>
          <a:p>
            <a:pPr lvl="1"/>
            <a:r>
              <a:rPr lang="en-US" dirty="0" smtClean="0"/>
              <a:t>Parallel code is O(n log n).</a:t>
            </a:r>
          </a:p>
          <a:p>
            <a:pPr lvl="1"/>
            <a:r>
              <a:rPr lang="en-US" dirty="0" smtClean="0"/>
              <a:t>Each thread only does one element. How to register block?</a:t>
            </a:r>
          </a:p>
          <a:p>
            <a:endParaRPr lang="en-US" dirty="0"/>
          </a:p>
          <a:p>
            <a:r>
              <a:rPr lang="en-US" u="sng" dirty="0" smtClean="0"/>
              <a:t>Parallel code doesn’t resemble sequential code at all.</a:t>
            </a:r>
          </a:p>
          <a:p>
            <a:pPr lvl="1"/>
            <a:r>
              <a:rPr lang="en-US" dirty="0" smtClean="0"/>
              <a:t>Hard to extend to other merge-like operations.</a:t>
            </a:r>
          </a:p>
          <a:p>
            <a:endParaRPr lang="en-US" dirty="0"/>
          </a:p>
          <a:p>
            <a:r>
              <a:rPr lang="en-US" u="sng" dirty="0" smtClean="0"/>
              <a:t>Parallel code tries to solve two problems at once</a:t>
            </a:r>
            <a:r>
              <a:rPr lang="en-US" dirty="0" smtClean="0"/>
              <a:t>: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dirty="0" smtClean="0"/>
              <a:t>Decomposition/scheduling work to parallel processors.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dirty="0" smtClean="0"/>
              <a:t>Merge-specific logic.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02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implementation in two phases: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dirty="0" smtClean="0"/>
              <a:t>PARTITIONING</a:t>
            </a:r>
          </a:p>
          <a:p>
            <a:pPr marL="1028700" lvl="2" indent="0">
              <a:buFont typeface="Arial" pitchFamily="34" charset="0"/>
              <a:buChar char="•"/>
            </a:pPr>
            <a:r>
              <a:rPr lang="en-US" dirty="0" smtClean="0"/>
              <a:t>Maps fixed-size work onto each tile/thread.</a:t>
            </a:r>
          </a:p>
          <a:p>
            <a:pPr marL="1028700" lvl="2" indent="0">
              <a:buFont typeface="Arial" pitchFamily="34" charset="0"/>
              <a:buChar char="•"/>
            </a:pPr>
            <a:r>
              <a:rPr lang="en-US" dirty="0" smtClean="0"/>
              <a:t>Expose adjustable </a:t>
            </a:r>
            <a:r>
              <a:rPr lang="en-US" i="1" dirty="0" smtClean="0"/>
              <a:t>grain size</a:t>
            </a:r>
            <a:r>
              <a:rPr lang="en-US" dirty="0" smtClean="0"/>
              <a:t> parameter (VT).</a:t>
            </a:r>
          </a:p>
          <a:p>
            <a:pPr marL="1028700" lvl="2" indent="0">
              <a:buFont typeface="Arial" pitchFamily="34" charset="0"/>
              <a:buChar char="•"/>
            </a:pPr>
            <a:r>
              <a:rPr lang="en-US" dirty="0" smtClean="0"/>
              <a:t>Implement with one binary search per partition.</a:t>
            </a:r>
          </a:p>
          <a:p>
            <a:pPr marL="1485900" lvl="2" indent="-457200">
              <a:buFont typeface="+mj-lt"/>
              <a:buAutoNum type="arabicPeriod"/>
            </a:pPr>
            <a:endParaRPr lang="en-US" dirty="0"/>
          </a:p>
          <a:p>
            <a:pPr marL="1028700" lvl="1" indent="-457200">
              <a:buFont typeface="+mj-lt"/>
              <a:buAutoNum type="arabicPeriod"/>
            </a:pPr>
            <a:r>
              <a:rPr lang="en-US" dirty="0" smtClean="0"/>
              <a:t>WORK LOGIC</a:t>
            </a:r>
          </a:p>
          <a:p>
            <a:pPr marL="1028700" lvl="2" indent="0">
              <a:buFont typeface="Arial" pitchFamily="34" charset="0"/>
              <a:buChar char="•"/>
            </a:pPr>
            <a:r>
              <a:rPr lang="en-US" dirty="0" smtClean="0"/>
              <a:t>Executes code specific for solving problem.</a:t>
            </a:r>
          </a:p>
          <a:p>
            <a:pPr marL="1028700" lvl="2" indent="0">
              <a:buFont typeface="Arial" pitchFamily="34" charset="0"/>
              <a:buChar char="•"/>
            </a:pPr>
            <a:r>
              <a:rPr lang="en-US" dirty="0" smtClean="0"/>
              <a:t>Resembles CPU sequential code.</a:t>
            </a:r>
          </a:p>
          <a:p>
            <a:pPr marL="1028700" lvl="2" indent="0">
              <a:buFont typeface="Arial" pitchFamily="34" charset="0"/>
              <a:buChar char="•"/>
            </a:pPr>
            <a:r>
              <a:rPr lang="en-US" dirty="0" smtClean="0"/>
              <a:t>More efficient and more extensible.</a:t>
            </a:r>
          </a:p>
        </p:txBody>
      </p:sp>
    </p:spTree>
    <p:extLst>
      <p:ext uri="{BB962C8B-B14F-4D97-AF65-F5344CB8AC3E}">
        <p14:creationId xmlns:p14="http://schemas.microsoft.com/office/powerpoint/2010/main" val="3744724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Path multi-select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k-smallest inputs in two sorted inputs.</a:t>
            </a:r>
          </a:p>
          <a:p>
            <a:r>
              <a:rPr lang="en-US" dirty="0" smtClean="0"/>
              <a:t>Partitions problem into n / NV disjoint interval pairs.</a:t>
            </a:r>
          </a:p>
          <a:p>
            <a:endParaRPr lang="en-US" dirty="0" smtClean="0"/>
          </a:p>
          <a:p>
            <a:r>
              <a:rPr lang="en-US" dirty="0" smtClean="0"/>
              <a:t>Coarse-grained partition:</a:t>
            </a:r>
          </a:p>
          <a:p>
            <a:pPr lvl="1"/>
            <a:r>
              <a:rPr lang="en-US" dirty="0" smtClean="0"/>
              <a:t>k = NV * tile.</a:t>
            </a:r>
          </a:p>
          <a:p>
            <a:pPr lvl="1"/>
            <a:r>
              <a:rPr lang="en-US" dirty="0" smtClean="0"/>
              <a:t>Load interval from A and B into on-chip memory.</a:t>
            </a:r>
          </a:p>
          <a:p>
            <a:pPr lvl="1"/>
            <a:endParaRPr lang="en-US" dirty="0"/>
          </a:p>
          <a:p>
            <a:r>
              <a:rPr lang="en-US" dirty="0" smtClean="0"/>
              <a:t>Fine-grained partition:</a:t>
            </a:r>
          </a:p>
          <a:p>
            <a:pPr lvl="1"/>
            <a:r>
              <a:rPr lang="en-US" dirty="0" smtClean="0"/>
              <a:t>k = VT * </a:t>
            </a:r>
            <a:r>
              <a:rPr lang="en-US" dirty="0" err="1" smtClean="0"/>
              <a:t>tid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Sequential merge of VT inputs from on-chip memory into register.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72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Path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19200"/>
            <a:ext cx="5543550" cy="4820478"/>
          </a:xfrm>
        </p:spPr>
      </p:pic>
    </p:spTree>
    <p:extLst>
      <p:ext uri="{BB962C8B-B14F-4D97-AF65-F5344CB8AC3E}">
        <p14:creationId xmlns:p14="http://schemas.microsoft.com/office/powerpoint/2010/main" val="1767573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/>
              <a:t>Array-processing functions with 1D locality:</a:t>
            </a:r>
          </a:p>
          <a:p>
            <a:pPr lvl="1"/>
            <a:r>
              <a:rPr lang="en-US" dirty="0" smtClean="0"/>
              <a:t>Reduce</a:t>
            </a:r>
          </a:p>
          <a:p>
            <a:pPr lvl="1"/>
            <a:r>
              <a:rPr lang="en-US" dirty="0" smtClean="0"/>
              <a:t>Scan</a:t>
            </a:r>
          </a:p>
          <a:p>
            <a:pPr lvl="1"/>
            <a:r>
              <a:rPr lang="en-US" dirty="0" smtClean="0"/>
              <a:t>Merge</a:t>
            </a:r>
          </a:p>
          <a:p>
            <a:pPr lvl="1"/>
            <a:r>
              <a:rPr lang="en-US" dirty="0" smtClean="0"/>
              <a:t>Merge sort</a:t>
            </a:r>
          </a:p>
          <a:p>
            <a:pPr lvl="1"/>
            <a:r>
              <a:rPr lang="en-US" dirty="0" smtClean="0"/>
              <a:t>Radix sort</a:t>
            </a:r>
          </a:p>
          <a:p>
            <a:pPr lvl="1"/>
            <a:r>
              <a:rPr lang="en-US" dirty="0" err="1" smtClean="0"/>
              <a:t>Vectorized</a:t>
            </a:r>
            <a:r>
              <a:rPr lang="en-US" dirty="0" smtClean="0"/>
              <a:t> sorted search</a:t>
            </a:r>
          </a:p>
          <a:p>
            <a:pPr lvl="1"/>
            <a:r>
              <a:rPr lang="en-US" dirty="0" smtClean="0"/>
              <a:t>Relational joins (sort-merge-join)</a:t>
            </a:r>
          </a:p>
          <a:p>
            <a:pPr lvl="2"/>
            <a:r>
              <a:rPr lang="en-US" dirty="0" smtClean="0"/>
              <a:t>Inner, left, right, outer</a:t>
            </a:r>
          </a:p>
          <a:p>
            <a:pPr lvl="1"/>
            <a:r>
              <a:rPr lang="en-US" dirty="0" err="1" smtClean="0"/>
              <a:t>Multiset</a:t>
            </a:r>
            <a:r>
              <a:rPr lang="en-US" dirty="0" smtClean="0"/>
              <a:t> operations </a:t>
            </a:r>
          </a:p>
          <a:p>
            <a:pPr lvl="2"/>
            <a:r>
              <a:rPr lang="en-US" dirty="0" smtClean="0"/>
              <a:t>Intersection, union, difference, symmetric difference</a:t>
            </a:r>
          </a:p>
          <a:p>
            <a:pPr lvl="1"/>
            <a:r>
              <a:rPr lang="en-US" dirty="0" smtClean="0"/>
              <a:t>Segmented reduction</a:t>
            </a:r>
          </a:p>
          <a:p>
            <a:pPr lvl="1"/>
            <a:r>
              <a:rPr lang="en-US" dirty="0" smtClean="0"/>
              <a:t>Sparse matrix * dense vector (</a:t>
            </a:r>
            <a:r>
              <a:rPr lang="en-US" dirty="0" err="1" smtClean="0"/>
              <a:t>Spmv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Path (2)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19200"/>
            <a:ext cx="5543549" cy="4820478"/>
          </a:xfrm>
        </p:spPr>
      </p:pic>
    </p:spTree>
    <p:extLst>
      <p:ext uri="{BB962C8B-B14F-4D97-AF65-F5344CB8AC3E}">
        <p14:creationId xmlns:p14="http://schemas.microsoft.com/office/powerpoint/2010/main" val="3224501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371600"/>
            <a:ext cx="5943600" cy="46455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55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200" dirty="0" smtClean="0">
                <a:solidFill>
                  <a:srgbClr val="73B900"/>
                </a:solidFill>
              </a:rPr>
              <a:t>Device code: Merge</a:t>
            </a:r>
            <a:endParaRPr lang="en-US" sz="3200" dirty="0">
              <a:solidFill>
                <a:srgbClr val="73B900"/>
              </a:solidFill>
            </a:endParaRPr>
          </a:p>
          <a:p>
            <a:pPr marL="0" indent="0" algn="ctr">
              <a:buNone/>
            </a:pPr>
            <a:r>
              <a:rPr lang="en-US" dirty="0"/>
              <a:t>Parallel </a:t>
            </a:r>
            <a:r>
              <a:rPr lang="en-US" dirty="0" smtClean="0"/>
              <a:t>decomposition</a:t>
            </a:r>
          </a:p>
          <a:p>
            <a:pPr marL="0" indent="0" algn="ctr">
              <a:buNone/>
            </a:pPr>
            <a:r>
              <a:rPr lang="en-US" dirty="0" smtClean="0"/>
              <a:t>Sequential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7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Path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6576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It1,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It2,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Comp&gt;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MergePath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(It1 a,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It2 b,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Comp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comp)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begin = max(0,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end = min(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while(begin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end)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mid = (begin + end)&gt;&gt; 1;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!comp(b[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- 1 - mid], a[mid]);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if(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begin = mid + 1;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else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end = mid;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begin;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571500" lvl="1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571500" lvl="1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5334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4488" indent="-344488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b="1">
                <a:solidFill>
                  <a:schemeClr val="tx1"/>
                </a:solidFill>
                <a:latin typeface="+mn-lt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Simultaneously search two arrays by using constraint</a:t>
            </a:r>
            <a:r>
              <a:rPr lang="en-US" kern="0" dirty="0" smtClean="0">
                <a:solidFill>
                  <a:srgbClr val="73B900"/>
                </a:solidFill>
              </a:rPr>
              <a:t> </a:t>
            </a:r>
            <a:r>
              <a:rPr lang="en-US" kern="0" dirty="0" err="1" smtClean="0">
                <a:solidFill>
                  <a:srgbClr val="73B900"/>
                </a:solidFill>
              </a:rPr>
              <a:t>ai</a:t>
            </a:r>
            <a:r>
              <a:rPr lang="en-US" kern="0" dirty="0" smtClean="0">
                <a:solidFill>
                  <a:srgbClr val="73B900"/>
                </a:solidFill>
              </a:rPr>
              <a:t> + bi = </a:t>
            </a:r>
            <a:r>
              <a:rPr lang="en-US" kern="0" dirty="0" err="1" smtClean="0">
                <a:solidFill>
                  <a:srgbClr val="73B900"/>
                </a:solidFill>
              </a:rPr>
              <a:t>diag</a:t>
            </a:r>
            <a:r>
              <a:rPr lang="en-US" kern="0" dirty="0" smtClean="0">
                <a:solidFill>
                  <a:srgbClr val="73B900"/>
                </a:solidFill>
              </a:rPr>
              <a:t> </a:t>
            </a:r>
            <a:r>
              <a:rPr lang="en-US" kern="0" dirty="0" smtClean="0"/>
              <a:t>to make problem one dimensional.</a:t>
            </a:r>
          </a:p>
        </p:txBody>
      </p:sp>
    </p:spTree>
    <p:extLst>
      <p:ext uri="{BB962C8B-B14F-4D97-AF65-F5344CB8AC3E}">
        <p14:creationId xmlns:p14="http://schemas.microsoft.com/office/powerpoint/2010/main" val="1929771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#pragma unroll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 Count; ++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T x1 = keys[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T x2 = keys[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// If p is true, emit from A, otherwise emit from B.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&gt;=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bEnd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p = true;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else if(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&gt;=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aEnd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p = false;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else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= !comp(x2, x1);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	// p = x1 &lt;= x2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// because of #pragma unroll, merged[</a:t>
            </a:r>
            <a:r>
              <a:rPr lang="en-US" sz="14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] is static indexing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	// so </a:t>
            </a:r>
            <a:r>
              <a:rPr lang="en-US" sz="14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results </a:t>
            </a:r>
            <a:r>
              <a:rPr lang="en-US" sz="14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is kept in RF, not </a:t>
            </a:r>
            <a:r>
              <a:rPr lang="en-US" sz="14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smem</a:t>
            </a:r>
            <a:r>
              <a:rPr lang="en-US" sz="14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p ? x1 : x2;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if(p) ++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else ++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53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grain-size VT enables loop unrolling.</a:t>
            </a:r>
          </a:p>
          <a:p>
            <a:pPr lvl="1"/>
            <a:r>
              <a:rPr lang="en-US" dirty="0" smtClean="0"/>
              <a:t>Simpler control.</a:t>
            </a:r>
          </a:p>
          <a:p>
            <a:r>
              <a:rPr lang="en-US" dirty="0" smtClean="0"/>
              <a:t>Load from on-chip shared memory.</a:t>
            </a:r>
          </a:p>
          <a:p>
            <a:pPr lvl="1"/>
            <a:r>
              <a:rPr lang="en-US" dirty="0" smtClean="0"/>
              <a:t>Requires dynamic indexing.</a:t>
            </a:r>
          </a:p>
          <a:p>
            <a:r>
              <a:rPr lang="en-US" dirty="0" smtClean="0"/>
              <a:t>Merge into register.</a:t>
            </a:r>
          </a:p>
          <a:p>
            <a:pPr lvl="1"/>
            <a:r>
              <a:rPr lang="en-US" dirty="0" smtClean="0"/>
              <a:t>RF is capacious. </a:t>
            </a:r>
          </a:p>
          <a:p>
            <a:endParaRPr lang="en-US" dirty="0"/>
          </a:p>
          <a:p>
            <a:r>
              <a:rPr lang="en-US" dirty="0" smtClean="0"/>
              <a:t>After merge, __</a:t>
            </a:r>
            <a:r>
              <a:rPr lang="en-US" dirty="0" err="1" smtClean="0"/>
              <a:t>syncthreads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Now free to use on-chip memory without stepping on toes.</a:t>
            </a:r>
          </a:p>
          <a:p>
            <a:r>
              <a:rPr lang="en-US" dirty="0" smtClean="0"/>
              <a:t>Transpose in on-chip memory and store to global.</a:t>
            </a:r>
          </a:p>
          <a:p>
            <a:pPr lvl="1"/>
            <a:r>
              <a:rPr lang="en-US" dirty="0" smtClean="0"/>
              <a:t>Same as Scan kernel…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34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performance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46941"/>
            <a:ext cx="7175720" cy="428705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5486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4488" indent="-344488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b="1">
                <a:solidFill>
                  <a:schemeClr val="tx1"/>
                </a:solidFill>
                <a:latin typeface="+mn-lt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dirty="0" smtClean="0">
                <a:solidFill>
                  <a:srgbClr val="73B900"/>
                </a:solidFill>
              </a:rPr>
              <a:t>288 GB/s </a:t>
            </a:r>
            <a:r>
              <a:rPr lang="en-US" dirty="0" smtClean="0"/>
              <a:t>peak bandwidth GTX Titan.</a:t>
            </a:r>
          </a:p>
          <a:p>
            <a:r>
              <a:rPr lang="en-US" dirty="0" smtClean="0">
                <a:solidFill>
                  <a:srgbClr val="73B900"/>
                </a:solidFill>
              </a:rPr>
              <a:t>177 GB/s </a:t>
            </a:r>
            <a:r>
              <a:rPr lang="en-US" dirty="0" smtClean="0"/>
              <a:t>peak bandwidth GTX 480.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5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200" dirty="0" smtClean="0">
                <a:solidFill>
                  <a:srgbClr val="73B900"/>
                </a:solidFill>
              </a:rPr>
              <a:t>Relational Joins</a:t>
            </a:r>
            <a:endParaRPr lang="en-US" sz="3200" dirty="0">
              <a:solidFill>
                <a:srgbClr val="73B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440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Joins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3400" y="11430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4488" indent="-344488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b="1">
                <a:solidFill>
                  <a:schemeClr val="tx1"/>
                </a:solidFill>
                <a:latin typeface="+mn-lt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b="1">
                <a:solidFill>
                  <a:schemeClr val="tx1"/>
                </a:solidFill>
                <a:latin typeface="+mn-lt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kern="0" dirty="0" smtClean="0"/>
              <a:t>We join two sorted tables (sort-merge join).</a:t>
            </a:r>
          </a:p>
          <a:p>
            <a:endParaRPr lang="en-US" kern="0" dirty="0" smtClean="0"/>
          </a:p>
          <a:p>
            <a:r>
              <a:rPr lang="en-US" kern="0" dirty="0" smtClean="0"/>
              <a:t>Equal keys in A and B are expanded with outer product.</a:t>
            </a:r>
          </a:p>
          <a:p>
            <a:endParaRPr lang="en-US" kern="0" dirty="0" smtClean="0"/>
          </a:p>
          <a:p>
            <a:r>
              <a:rPr lang="en-US" kern="0" dirty="0" smtClean="0"/>
              <a:t>Keys in A not found in B are emitted with left-join (null B key).</a:t>
            </a:r>
          </a:p>
          <a:p>
            <a:endParaRPr lang="en-US" kern="0" dirty="0" smtClean="0"/>
          </a:p>
          <a:p>
            <a:r>
              <a:rPr lang="en-US" kern="0" dirty="0" smtClean="0"/>
              <a:t>Keys in B not found in A are emitted with right-join (null A key).</a:t>
            </a:r>
          </a:p>
          <a:p>
            <a:endParaRPr lang="en-US" kern="0" dirty="0"/>
          </a:p>
          <a:p>
            <a:r>
              <a:rPr lang="en-US" kern="0" dirty="0" smtClean="0"/>
              <a:t>Called “merge-join” because it’s like a merge.</a:t>
            </a:r>
          </a:p>
        </p:txBody>
      </p:sp>
    </p:spTree>
    <p:extLst>
      <p:ext uri="{BB962C8B-B14F-4D97-AF65-F5344CB8AC3E}">
        <p14:creationId xmlns:p14="http://schemas.microsoft.com/office/powerpoint/2010/main" val="1725164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Joins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424537"/>
              </p:ext>
            </p:extLst>
          </p:nvPr>
        </p:nvGraphicFramePr>
        <p:xfrm>
          <a:off x="3962400" y="76200"/>
          <a:ext cx="4120980" cy="5533341"/>
        </p:xfrm>
        <a:graphic>
          <a:graphicData uri="http://schemas.openxmlformats.org/drawingml/2006/table">
            <a:tbl>
              <a:tblPr/>
              <a:tblGrid>
                <a:gridCol w="686830"/>
                <a:gridCol w="686830"/>
                <a:gridCol w="686830"/>
                <a:gridCol w="686830"/>
                <a:gridCol w="591008"/>
                <a:gridCol w="782652"/>
              </a:tblGrid>
              <a:tr h="266209">
                <a:tc>
                  <a:txBody>
                    <a:bodyPr/>
                    <a:lstStyle/>
                    <a:p>
                      <a:r>
                        <a:rPr lang="en-US" sz="1050" b="1" u="sng" dirty="0"/>
                        <a:t>Row</a:t>
                      </a:r>
                      <a:endParaRPr lang="en-US" sz="1050" b="1" dirty="0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u="sng"/>
                        <a:t>A index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u="sng"/>
                        <a:t>A key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u="sng"/>
                        <a:t>B key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u="sng"/>
                        <a:t>B index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u="sng"/>
                        <a:t>Join type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0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0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A</a:t>
                      </a:r>
                      <a:r>
                        <a:rPr lang="en-US" sz="1050" b="1" baseline="30000">
                          <a:effectLst/>
                        </a:rPr>
                        <a:t>0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A</a:t>
                      </a:r>
                      <a:r>
                        <a:rPr lang="en-US" sz="1050" b="1" baseline="30000">
                          <a:effectLst/>
                        </a:rPr>
                        <a:t>0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0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inner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 dirty="0"/>
                        <a:t>1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0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A</a:t>
                      </a:r>
                      <a:r>
                        <a:rPr lang="en-US" sz="1050" b="1" baseline="30000">
                          <a:effectLst/>
                        </a:rPr>
                        <a:t>0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A</a:t>
                      </a:r>
                      <a:r>
                        <a:rPr lang="en-US" sz="1050" b="1" baseline="30000">
                          <a:effectLst/>
                        </a:rPr>
                        <a:t>1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1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inner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2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1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A</a:t>
                      </a:r>
                      <a:r>
                        <a:rPr lang="en-US" sz="1050" b="1" baseline="30000">
                          <a:effectLst/>
                        </a:rPr>
                        <a:t>1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A</a:t>
                      </a:r>
                      <a:r>
                        <a:rPr lang="en-US" sz="1050" b="1" baseline="30000">
                          <a:effectLst/>
                        </a:rPr>
                        <a:t>0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0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inner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3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1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A</a:t>
                      </a:r>
                      <a:r>
                        <a:rPr lang="en-US" sz="1050" b="1" baseline="30000">
                          <a:effectLst/>
                        </a:rPr>
                        <a:t>1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A</a:t>
                      </a:r>
                      <a:r>
                        <a:rPr lang="en-US" sz="1050" b="1" baseline="30000">
                          <a:effectLst/>
                        </a:rPr>
                        <a:t>1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1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inner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4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2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B</a:t>
                      </a:r>
                      <a:r>
                        <a:rPr lang="en-US" sz="1050" b="1" baseline="30000">
                          <a:effectLst/>
                        </a:rPr>
                        <a:t>0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B</a:t>
                      </a:r>
                      <a:r>
                        <a:rPr lang="en-US" sz="1050" b="1" baseline="30000">
                          <a:effectLst/>
                        </a:rPr>
                        <a:t>0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2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inner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5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2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B</a:t>
                      </a:r>
                      <a:r>
                        <a:rPr lang="en-US" sz="1050" b="1" baseline="30000">
                          <a:effectLst/>
                        </a:rPr>
                        <a:t>0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B</a:t>
                      </a:r>
                      <a:r>
                        <a:rPr lang="en-US" sz="1050" b="1" baseline="30000">
                          <a:effectLst/>
                        </a:rPr>
                        <a:t>1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3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inner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6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2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B</a:t>
                      </a:r>
                      <a:r>
                        <a:rPr lang="en-US" sz="1050" b="1" baseline="30000">
                          <a:effectLst/>
                        </a:rPr>
                        <a:t>0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B</a:t>
                      </a:r>
                      <a:r>
                        <a:rPr lang="en-US" sz="1050" b="1" baseline="30000">
                          <a:effectLst/>
                        </a:rPr>
                        <a:t>2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4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inner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7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3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E</a:t>
                      </a:r>
                      <a:r>
                        <a:rPr lang="en-US" sz="1050" b="1" baseline="30000">
                          <a:effectLst/>
                        </a:rPr>
                        <a:t>0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---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-1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left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8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4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E</a:t>
                      </a:r>
                      <a:r>
                        <a:rPr lang="en-US" sz="1050" b="1" baseline="30000">
                          <a:effectLst/>
                        </a:rPr>
                        <a:t>1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---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-1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left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9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5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E</a:t>
                      </a:r>
                      <a:r>
                        <a:rPr lang="en-US" sz="1050" b="1" baseline="30000">
                          <a:effectLst/>
                        </a:rPr>
                        <a:t>2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---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-1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left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10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6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E</a:t>
                      </a:r>
                      <a:r>
                        <a:rPr lang="en-US" sz="1050" b="1" baseline="30000">
                          <a:effectLst/>
                        </a:rPr>
                        <a:t>3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---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-1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left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11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7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F</a:t>
                      </a:r>
                      <a:r>
                        <a:rPr lang="en-US" sz="1050" b="1" baseline="30000">
                          <a:effectLst/>
                        </a:rPr>
                        <a:t>0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F</a:t>
                      </a:r>
                      <a:r>
                        <a:rPr lang="en-US" sz="1050" b="1" baseline="30000">
                          <a:effectLst/>
                        </a:rPr>
                        <a:t>0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7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inner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12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8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F</a:t>
                      </a:r>
                      <a:r>
                        <a:rPr lang="en-US" sz="1050" b="1" baseline="30000">
                          <a:effectLst/>
                        </a:rPr>
                        <a:t>1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F</a:t>
                      </a:r>
                      <a:r>
                        <a:rPr lang="en-US" sz="1050" b="1" baseline="30000">
                          <a:effectLst/>
                        </a:rPr>
                        <a:t>0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7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inner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13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9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G</a:t>
                      </a:r>
                      <a:r>
                        <a:rPr lang="en-US" sz="1050" b="1" baseline="30000">
                          <a:effectLst/>
                        </a:rPr>
                        <a:t>0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G</a:t>
                      </a:r>
                      <a:r>
                        <a:rPr lang="en-US" sz="1050" b="1" baseline="30000">
                          <a:effectLst/>
                        </a:rPr>
                        <a:t>0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8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inner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14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9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G</a:t>
                      </a:r>
                      <a:r>
                        <a:rPr lang="en-US" sz="1050" b="1" baseline="30000" dirty="0">
                          <a:effectLst/>
                        </a:rPr>
                        <a:t>0</a:t>
                      </a:r>
                      <a:endParaRPr lang="en-US" sz="1050" b="1" dirty="0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G</a:t>
                      </a:r>
                      <a:r>
                        <a:rPr lang="en-US" sz="1050" b="1" baseline="30000">
                          <a:effectLst/>
                        </a:rPr>
                        <a:t>1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9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inner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15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10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H</a:t>
                      </a:r>
                      <a:r>
                        <a:rPr lang="en-US" sz="1050" b="1" baseline="30000">
                          <a:effectLst/>
                        </a:rPr>
                        <a:t>0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H</a:t>
                      </a:r>
                      <a:r>
                        <a:rPr lang="en-US" sz="1050" b="1" baseline="30000">
                          <a:effectLst/>
                        </a:rPr>
                        <a:t>0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10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inner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16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11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H</a:t>
                      </a:r>
                      <a:r>
                        <a:rPr lang="en-US" sz="1050" b="1" baseline="30000">
                          <a:effectLst/>
                        </a:rPr>
                        <a:t>1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H</a:t>
                      </a:r>
                      <a:r>
                        <a:rPr lang="en-US" sz="1050" b="1" baseline="30000">
                          <a:effectLst/>
                        </a:rPr>
                        <a:t>0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10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inner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17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12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J</a:t>
                      </a:r>
                      <a:r>
                        <a:rPr lang="en-US" sz="1050" b="1" baseline="30000">
                          <a:effectLst/>
                        </a:rPr>
                        <a:t>0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---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-1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left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18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13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J</a:t>
                      </a:r>
                      <a:r>
                        <a:rPr lang="en-US" sz="1050" b="1" baseline="30000">
                          <a:effectLst/>
                        </a:rPr>
                        <a:t>1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---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-1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left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19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14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M</a:t>
                      </a:r>
                      <a:r>
                        <a:rPr lang="en-US" sz="1050" b="1" baseline="30000">
                          <a:effectLst/>
                        </a:rPr>
                        <a:t>0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---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-1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left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20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15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M</a:t>
                      </a:r>
                      <a:r>
                        <a:rPr lang="en-US" sz="1050" b="1" baseline="30000">
                          <a:effectLst/>
                        </a:rPr>
                        <a:t>1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---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-1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left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21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-1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---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C</a:t>
                      </a:r>
                      <a:r>
                        <a:rPr lang="en-US" sz="1050" b="1" baseline="30000">
                          <a:effectLst/>
                        </a:rPr>
                        <a:t>0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5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right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22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-1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---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C</a:t>
                      </a:r>
                      <a:r>
                        <a:rPr lang="en-US" sz="1050" b="1" baseline="30000">
                          <a:effectLst/>
                        </a:rPr>
                        <a:t>1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6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right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23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-1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---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I</a:t>
                      </a:r>
                      <a:r>
                        <a:rPr lang="en-US" sz="1050" b="1" baseline="30000">
                          <a:effectLst/>
                        </a:rPr>
                        <a:t>0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11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right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24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-1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---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L</a:t>
                      </a:r>
                      <a:r>
                        <a:rPr lang="en-US" sz="1050" b="1" baseline="30000" dirty="0">
                          <a:effectLst/>
                        </a:rPr>
                        <a:t>0</a:t>
                      </a:r>
                      <a:endParaRPr lang="en-US" sz="1050" b="1" dirty="0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12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right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954">
                <a:tc>
                  <a:txBody>
                    <a:bodyPr/>
                    <a:lstStyle/>
                    <a:p>
                      <a:r>
                        <a:rPr lang="en-US" sz="1050" b="1"/>
                        <a:t>25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-1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---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L</a:t>
                      </a:r>
                      <a:r>
                        <a:rPr lang="en-US" sz="1050" b="1" baseline="30000">
                          <a:effectLst/>
                        </a:rPr>
                        <a:t>1</a:t>
                      </a:r>
                      <a:endParaRPr lang="en-US" sz="1050" b="1"/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13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right</a:t>
                      </a:r>
                    </a:p>
                  </a:txBody>
                  <a:tcPr marL="42562" marR="42562" marT="21281" marB="21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2590800"/>
            <a:ext cx="3429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4488" indent="-344488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b="1">
                <a:solidFill>
                  <a:schemeClr val="tx1"/>
                </a:solidFill>
                <a:latin typeface="+mn-lt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b="1">
                <a:solidFill>
                  <a:schemeClr val="tx1"/>
                </a:solidFill>
                <a:latin typeface="+mn-lt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kern="0" dirty="0" smtClean="0"/>
              <a:t>Use two-phase decomposition to implement outer join with perfect load-balancing.</a:t>
            </a:r>
          </a:p>
          <a:p>
            <a:endParaRPr lang="en-US" kern="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5322898"/>
              </p:ext>
            </p:extLst>
          </p:nvPr>
        </p:nvGraphicFramePr>
        <p:xfrm>
          <a:off x="381000" y="5638800"/>
          <a:ext cx="8534408" cy="1097280"/>
        </p:xfrm>
        <a:graphic>
          <a:graphicData uri="http://schemas.openxmlformats.org/drawingml/2006/table">
            <a:tbl>
              <a:tblPr/>
              <a:tblGrid>
                <a:gridCol w="502024"/>
                <a:gridCol w="502024"/>
                <a:gridCol w="502024"/>
                <a:gridCol w="502024"/>
                <a:gridCol w="502024"/>
                <a:gridCol w="502024"/>
                <a:gridCol w="502024"/>
                <a:gridCol w="502024"/>
                <a:gridCol w="502024"/>
                <a:gridCol w="502024"/>
                <a:gridCol w="502024"/>
                <a:gridCol w="502024"/>
                <a:gridCol w="502024"/>
                <a:gridCol w="502024"/>
                <a:gridCol w="502024"/>
                <a:gridCol w="502024"/>
                <a:gridCol w="502024"/>
              </a:tblGrid>
              <a:tr h="22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1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2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3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4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5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6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7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8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9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10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11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12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13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14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15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r>
                        <a:rPr lang="en-US" dirty="0"/>
                        <a:t>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  <a:r>
                        <a:rPr lang="en-US" baseline="30000">
                          <a:effectLst/>
                        </a:rPr>
                        <a:t>0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  <a:r>
                        <a:rPr lang="en-US" baseline="30000">
                          <a:effectLst/>
                        </a:rPr>
                        <a:t>1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  <a:r>
                        <a:rPr lang="en-US" baseline="30000">
                          <a:effectLst/>
                        </a:rPr>
                        <a:t>0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  <a:r>
                        <a:rPr lang="en-US" baseline="30000">
                          <a:effectLst/>
                        </a:rPr>
                        <a:t>0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  <a:r>
                        <a:rPr lang="en-US" baseline="30000">
                          <a:effectLst/>
                        </a:rPr>
                        <a:t>1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  <a:r>
                        <a:rPr lang="en-US" baseline="30000">
                          <a:effectLst/>
                        </a:rPr>
                        <a:t>2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r>
                        <a:rPr lang="en-US" baseline="30000" dirty="0">
                          <a:effectLst/>
                        </a:rPr>
                        <a:t>3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  <a:r>
                        <a:rPr lang="en-US" baseline="30000">
                          <a:effectLst/>
                        </a:rPr>
                        <a:t>0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  <a:r>
                        <a:rPr lang="en-US" baseline="30000">
                          <a:effectLst/>
                        </a:rPr>
                        <a:t>1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</a:t>
                      </a:r>
                      <a:r>
                        <a:rPr lang="en-US" baseline="30000">
                          <a:effectLst/>
                        </a:rPr>
                        <a:t>0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  <a:r>
                        <a:rPr lang="en-US" baseline="30000">
                          <a:effectLst/>
                        </a:rPr>
                        <a:t>0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  <a:r>
                        <a:rPr lang="en-US" baseline="30000">
                          <a:effectLst/>
                        </a:rPr>
                        <a:t>1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</a:t>
                      </a:r>
                      <a:r>
                        <a:rPr lang="en-US" baseline="30000">
                          <a:effectLst/>
                        </a:rPr>
                        <a:t>0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</a:t>
                      </a:r>
                      <a:r>
                        <a:rPr lang="en-US" baseline="30000">
                          <a:effectLst/>
                        </a:rPr>
                        <a:t>1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  <a:r>
                        <a:rPr lang="en-US" baseline="30000">
                          <a:effectLst/>
                        </a:rPr>
                        <a:t>0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  <a:r>
                        <a:rPr lang="en-US" baseline="30000">
                          <a:effectLst/>
                        </a:rPr>
                        <a:t>1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</a:t>
                      </a:r>
                      <a:r>
                        <a:rPr lang="en-US" dirty="0"/>
                        <a:t>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  <a:r>
                        <a:rPr lang="en-US" baseline="30000">
                          <a:effectLst/>
                        </a:rPr>
                        <a:t>0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  <a:r>
                        <a:rPr lang="en-US" baseline="30000">
                          <a:effectLst/>
                        </a:rPr>
                        <a:t>1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  <a:r>
                        <a:rPr lang="en-US" baseline="30000">
                          <a:effectLst/>
                        </a:rPr>
                        <a:t>0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  <a:r>
                        <a:rPr lang="en-US" baseline="30000">
                          <a:effectLst/>
                        </a:rPr>
                        <a:t>1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30000" dirty="0">
                          <a:effectLst/>
                        </a:rPr>
                        <a:t>2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  <a:r>
                        <a:rPr lang="en-US" baseline="30000">
                          <a:effectLst/>
                        </a:rPr>
                        <a:t>0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30000" dirty="0">
                          <a:effectLst/>
                        </a:rPr>
                        <a:t>1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  <a:r>
                        <a:rPr lang="en-US" baseline="30000">
                          <a:effectLst/>
                        </a:rPr>
                        <a:t>0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</a:t>
                      </a:r>
                      <a:r>
                        <a:rPr lang="en-US" baseline="30000">
                          <a:effectLst/>
                        </a:rPr>
                        <a:t>0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</a:t>
                      </a:r>
                      <a:r>
                        <a:rPr lang="en-US" baseline="30000">
                          <a:effectLst/>
                        </a:rPr>
                        <a:t>1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  <a:r>
                        <a:rPr lang="en-US" baseline="30000">
                          <a:effectLst/>
                        </a:rPr>
                        <a:t>0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</a:t>
                      </a:r>
                      <a:r>
                        <a:rPr lang="en-US" baseline="30000">
                          <a:effectLst/>
                        </a:rPr>
                        <a:t>0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</a:t>
                      </a:r>
                      <a:r>
                        <a:rPr lang="en-US" baseline="30000">
                          <a:effectLst/>
                        </a:rPr>
                        <a:t>0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</a:t>
                      </a:r>
                      <a:r>
                        <a:rPr lang="en-US" baseline="30000">
                          <a:effectLst/>
                        </a:rPr>
                        <a:t>1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>
                      <a:noFill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302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dirty="0" smtClean="0"/>
              <a:t>Streaming algorithms:</a:t>
            </a:r>
          </a:p>
          <a:p>
            <a:pPr lvl="1"/>
            <a:r>
              <a:rPr lang="en-US" sz="2400" dirty="0">
                <a:solidFill>
                  <a:srgbClr val="73B900"/>
                </a:solidFill>
              </a:rPr>
              <a:t>*** Bandwidth-limited </a:t>
            </a:r>
            <a:r>
              <a:rPr lang="en-US" sz="2400" dirty="0" smtClean="0">
                <a:solidFill>
                  <a:srgbClr val="73B900"/>
                </a:solidFill>
              </a:rPr>
              <a:t>*** </a:t>
            </a:r>
            <a:r>
              <a:rPr lang="en-US" sz="2400" dirty="0" smtClean="0"/>
              <a:t>(if we do it right).</a:t>
            </a:r>
          </a:p>
          <a:p>
            <a:pPr lvl="1"/>
            <a:r>
              <a:rPr lang="en-US" dirty="0" smtClean="0"/>
              <a:t>One or two input sequences.</a:t>
            </a:r>
          </a:p>
          <a:p>
            <a:pPr lvl="1"/>
            <a:r>
              <a:rPr lang="en-US" dirty="0" smtClean="0"/>
              <a:t>One output sequence.</a:t>
            </a:r>
          </a:p>
          <a:p>
            <a:pPr lvl="1"/>
            <a:r>
              <a:rPr lang="en-US" dirty="0" smtClean="0"/>
              <a:t>1D locality.</a:t>
            </a:r>
          </a:p>
          <a:p>
            <a:pPr lvl="1"/>
            <a:r>
              <a:rPr lang="en-US" dirty="0" smtClean="0"/>
              <a:t>Low flops/byte.</a:t>
            </a:r>
          </a:p>
          <a:p>
            <a:pPr lvl="1"/>
            <a:r>
              <a:rPr lang="en-US" dirty="0" smtClean="0"/>
              <a:t>Runs great on GPU!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Modern GPU for details:</a:t>
            </a:r>
          </a:p>
          <a:p>
            <a:pPr lvl="1"/>
            <a:r>
              <a:rPr lang="en-US" dirty="0" smtClean="0"/>
              <a:t>Text: </a:t>
            </a:r>
            <a:r>
              <a:rPr lang="en-US" dirty="0" smtClean="0">
                <a:hlinkClick r:id="rId3"/>
              </a:rPr>
              <a:t>http://www.moderngpu.com/</a:t>
            </a:r>
            <a:endParaRPr lang="en-US" dirty="0" smtClean="0"/>
          </a:p>
          <a:p>
            <a:pPr lvl="1"/>
            <a:r>
              <a:rPr lang="en-US" dirty="0" smtClean="0"/>
              <a:t>Code: </a:t>
            </a:r>
            <a:r>
              <a:rPr lang="en-US" dirty="0" smtClean="0">
                <a:hlinkClick r:id="rId4"/>
              </a:rPr>
              <a:t>https://github.com/NVlabs/moderngpu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Vectorized</a:t>
            </a:r>
            <a:r>
              <a:rPr lang="en-US" dirty="0" smtClean="0"/>
              <a:t> sorted 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needles A and haystack B.</a:t>
            </a:r>
          </a:p>
          <a:p>
            <a:r>
              <a:rPr lang="en-US" dirty="0" smtClean="0"/>
              <a:t>Binary search for all keys from A in sorted array B.</a:t>
            </a:r>
          </a:p>
          <a:p>
            <a:pPr lvl="1"/>
            <a:r>
              <a:rPr lang="en-US" dirty="0" smtClean="0"/>
              <a:t>O(A log B).</a:t>
            </a:r>
          </a:p>
          <a:p>
            <a:pPr lvl="1"/>
            <a:endParaRPr lang="en-US" dirty="0"/>
          </a:p>
          <a:p>
            <a:r>
              <a:rPr lang="en-US" dirty="0" smtClean="0"/>
              <a:t>What if needles array A is also sorted?</a:t>
            </a:r>
          </a:p>
          <a:p>
            <a:pPr lvl="1"/>
            <a:r>
              <a:rPr lang="en-US" dirty="0" smtClean="0"/>
              <a:t>Use each found needle as a constraint on the next.</a:t>
            </a:r>
          </a:p>
          <a:p>
            <a:pPr lvl="1"/>
            <a:r>
              <a:rPr lang="en-US" dirty="0" smtClean="0"/>
              <a:t>Increment A or B on each step.</a:t>
            </a:r>
          </a:p>
          <a:p>
            <a:endParaRPr lang="en-US" dirty="0" smtClean="0"/>
          </a:p>
          <a:p>
            <a:r>
              <a:rPr lang="en-US" dirty="0" smtClean="0"/>
              <a:t>Searching for sorted needles in sorted haystack is a merge-like function.</a:t>
            </a:r>
          </a:p>
          <a:p>
            <a:pPr lvl="1"/>
            <a:r>
              <a:rPr lang="en-US" dirty="0" smtClean="0"/>
              <a:t>O(A  + B).</a:t>
            </a:r>
          </a:p>
        </p:txBody>
      </p:sp>
    </p:spTree>
    <p:extLst>
      <p:ext uri="{BB962C8B-B14F-4D97-AF65-F5344CB8AC3E}">
        <p14:creationId xmlns:p14="http://schemas.microsoft.com/office/powerpoint/2010/main" val="1241936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Vectorized</a:t>
            </a:r>
            <a:r>
              <a:rPr lang="en-US" dirty="0" smtClean="0"/>
              <a:t> sorted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Comp&gt;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CPUMerge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T* a,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const T* b,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bCount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T*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Comp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count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bCount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0, bi = 0;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for(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 count; ++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    if(bi &gt;=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bCount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p = true;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    else if(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&gt;=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p = false;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    else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= !comp(b[bi], a[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ai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// a[</a:t>
            </a:r>
            <a:r>
              <a:rPr lang="en-US" sz="1400" dirty="0" err="1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ai</a:t>
            </a:r>
            <a:r>
              <a:rPr lang="en-US" sz="14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] &lt;= b[bi]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ifdef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defined(MERGE)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       // MERGE: Emit smaller element.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= p ? a[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ai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++] : b[bi++];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defined(SEARCH)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       // SEARCH: Save value of haystack cursor bi when advancing needles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       // cursor </a:t>
            </a:r>
            <a:r>
              <a:rPr lang="en-US" sz="1400" dirty="0" err="1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ai</a:t>
            </a:r>
            <a:r>
              <a:rPr lang="en-US" sz="14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if(p)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ai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++] = bi;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else ++bi;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Vectorized</a:t>
            </a:r>
            <a:r>
              <a:rPr lang="en-US" dirty="0" smtClean="0"/>
              <a:t> sorted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dirty="0" smtClean="0"/>
              <a:t>Important primitive for parallel computing.</a:t>
            </a:r>
          </a:p>
          <a:p>
            <a:r>
              <a:rPr lang="en-US" dirty="0" smtClean="0"/>
              <a:t>Searches sorted needles A into sorted haystack B.</a:t>
            </a:r>
          </a:p>
          <a:p>
            <a:r>
              <a:rPr lang="en-US" dirty="0" smtClean="0"/>
              <a:t>Simple usage:</a:t>
            </a:r>
          </a:p>
          <a:p>
            <a:pPr lvl="1"/>
            <a:r>
              <a:rPr lang="en-US" dirty="0" smtClean="0"/>
              <a:t>Lower/upper-bound of A into B.</a:t>
            </a:r>
          </a:p>
          <a:p>
            <a:r>
              <a:rPr lang="en-US" dirty="0" smtClean="0"/>
              <a:t>Power usage:</a:t>
            </a:r>
          </a:p>
          <a:p>
            <a:pPr lvl="1"/>
            <a:r>
              <a:rPr lang="en-US" dirty="0" smtClean="0"/>
              <a:t>Lower-bound of A into B.</a:t>
            </a:r>
          </a:p>
          <a:p>
            <a:pPr lvl="1"/>
            <a:r>
              <a:rPr lang="en-US" dirty="0" smtClean="0"/>
              <a:t>Upper-bound of B into A.</a:t>
            </a:r>
          </a:p>
          <a:p>
            <a:pPr lvl="1"/>
            <a:r>
              <a:rPr lang="en-US" dirty="0" smtClean="0"/>
              <a:t>Flags for all matches of A into B.</a:t>
            </a:r>
          </a:p>
          <a:p>
            <a:pPr lvl="1"/>
            <a:r>
              <a:rPr lang="en-US" dirty="0" smtClean="0"/>
              <a:t>Flags for all matches of B into A.</a:t>
            </a:r>
          </a:p>
          <a:p>
            <a:pPr lvl="1"/>
            <a:r>
              <a:rPr lang="en-US" dirty="0" smtClean="0"/>
              <a:t>All this with a single pass!</a:t>
            </a:r>
          </a:p>
          <a:p>
            <a:r>
              <a:rPr lang="en-US" dirty="0" smtClean="0"/>
              <a:t>Implemented </a:t>
            </a:r>
            <a:r>
              <a:rPr lang="en-US" i="1" dirty="0" smtClean="0"/>
              <a:t>just like merge</a:t>
            </a:r>
            <a:r>
              <a:rPr lang="en-US" dirty="0" smtClean="0"/>
              <a:t>.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dirty="0" smtClean="0"/>
              <a:t>Parallel partitioning.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dirty="0" smtClean="0"/>
              <a:t>Sequential work.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Vectorized</a:t>
            </a:r>
            <a:r>
              <a:rPr lang="en-US" dirty="0" smtClean="0"/>
              <a:t> sorted search</a:t>
            </a:r>
            <a:endParaRPr lang="en-US" dirty="0"/>
          </a:p>
        </p:txBody>
      </p:sp>
      <p:pic>
        <p:nvPicPr>
          <p:cNvPr id="1026" name="Picture 2" descr="http://nvlabs.github.io/moderngpu/benchmark_sortedsearch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990600"/>
            <a:ext cx="6696075" cy="4000501"/>
          </a:xfrm>
          <a:prstGeom prst="rect">
            <a:avLst/>
          </a:prstGeom>
          <a:noFill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524000"/>
          </a:xfrm>
        </p:spPr>
        <p:txBody>
          <a:bodyPr/>
          <a:lstStyle/>
          <a:p>
            <a:r>
              <a:rPr lang="en-US" dirty="0" smtClean="0"/>
              <a:t>For 25% needles/75% haystack: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: 14 billion inputs/s .</a:t>
            </a:r>
          </a:p>
          <a:p>
            <a:pPr lvl="1"/>
            <a:r>
              <a:rPr lang="en-US" dirty="0" smtClean="0"/>
              <a:t>Int64: 10 billion inputs/s.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Load-balancing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 smtClean="0"/>
              <a:t>Load-balancing search is a special decomposition</a:t>
            </a:r>
          </a:p>
          <a:p>
            <a:r>
              <a:rPr lang="en-US" dirty="0" smtClean="0"/>
              <a:t>… Or a change of coordinates</a:t>
            </a:r>
          </a:p>
          <a:p>
            <a:r>
              <a:rPr lang="en-US" dirty="0" smtClean="0"/>
              <a:t>… Or a kind of inverse of prefix sum</a:t>
            </a:r>
          </a:p>
          <a:p>
            <a:r>
              <a:rPr lang="en-US" dirty="0" smtClean="0"/>
              <a:t>… Or a flattening transform</a:t>
            </a:r>
          </a:p>
          <a:p>
            <a:r>
              <a:rPr lang="en-US" dirty="0" smtClean="0"/>
              <a:t>Really a tool for mapping irregular problems to a regular domain.</a:t>
            </a:r>
          </a:p>
          <a:p>
            <a:endParaRPr lang="en-US" dirty="0" smtClean="0"/>
          </a:p>
          <a:p>
            <a:r>
              <a:rPr lang="en-US" dirty="0" smtClean="0"/>
              <a:t>Take N objects</a:t>
            </a:r>
          </a:p>
          <a:p>
            <a:pPr lvl="1"/>
            <a:r>
              <a:rPr lang="en-US" dirty="0" smtClean="0"/>
              <a:t>Each object generates variable number of outputs.</a:t>
            </a:r>
          </a:p>
          <a:p>
            <a:pPr lvl="1"/>
            <a:r>
              <a:rPr lang="en-US" dirty="0" smtClean="0"/>
              <a:t>We match each output with its generating object.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Alternatively, CSR format for </a:t>
            </a:r>
            <a:r>
              <a:rPr lang="en-US" dirty="0" err="1" smtClean="0"/>
              <a:t>Spmv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Expand CSR -&gt; COO.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Load-balancing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7696200" cy="4724400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Work-item counts: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0:     1    2    4    0    4    4    3    3    2    4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10:     0    0    1    2    1    1    0    2    2    1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20:     1    4    2    3    2    2    1    1    3    0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30:     2    1    1    3    4    2    2    4    0    4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Exc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-scan of counts: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0:     0    1    3    7    7   11   15   18   21   23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10:    27   27   27   28   30   31   32   32   34   36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20:    37   38   42   44   47   49   51   52   53   56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30:    56   58   59   60   63   67   69   71   75   75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Load-balancing search: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0:     0    1    1    2    2    2    2    4    4    4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10:     4    5    5    5    5    6    6    6    7    7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20:     7    8    8    9    9    9    9   12   13   13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30:    14   15   17   17   18   18   19   20   21   21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40:    21   21   22   22   23   23   23   24   24   25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50:    25   26   27   28   28   28   30   30   31   32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60:    33   33   33   34   34   34   34   35   35   36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70:    36   37   37   37   37   39   39   39   39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Load-balancing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dirty="0" smtClean="0"/>
              <a:t>Each output is paired with its generating object.</a:t>
            </a:r>
          </a:p>
          <a:p>
            <a:r>
              <a:rPr lang="en-US" dirty="0" smtClean="0"/>
              <a:t>A rank for the work-item within the generating object is inferred.</a:t>
            </a:r>
          </a:p>
          <a:p>
            <a:endParaRPr lang="en-US" dirty="0" smtClean="0"/>
          </a:p>
          <a:p>
            <a:r>
              <a:rPr lang="en-US" dirty="0" smtClean="0"/>
              <a:t>LBS is computed as </a:t>
            </a:r>
            <a:r>
              <a:rPr lang="en-US" dirty="0" err="1" smtClean="0"/>
              <a:t>upper</a:t>
            </a:r>
            <a:r>
              <a:rPr lang="en-US" dirty="0" err="1" smtClean="0"/>
              <a:t>_bound</a:t>
            </a:r>
            <a:r>
              <a:rPr lang="en-US" dirty="0" smtClean="0"/>
              <a:t>(</a:t>
            </a:r>
            <a:r>
              <a:rPr lang="en-US" dirty="0" err="1" smtClean="0"/>
              <a:t>counting_iterator</a:t>
            </a:r>
            <a:r>
              <a:rPr lang="en-US" dirty="0" smtClean="0"/>
              <a:t>(0</a:t>
            </a:r>
            <a:r>
              <a:rPr lang="en-US" dirty="0" smtClean="0"/>
              <a:t>), </a:t>
            </a:r>
            <a:r>
              <a:rPr lang="en-US" smtClean="0"/>
              <a:t>scan(counts</a:t>
            </a:r>
            <a:r>
              <a:rPr lang="en-US" smtClean="0"/>
              <a:t>)) - 1.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vectorized</a:t>
            </a:r>
            <a:r>
              <a:rPr lang="en-US" dirty="0" smtClean="0"/>
              <a:t> sorted search (upper-bound) pattern with some optimizations.</a:t>
            </a:r>
          </a:p>
          <a:p>
            <a:endParaRPr lang="en-US" dirty="0" smtClean="0"/>
          </a:p>
          <a:p>
            <a:r>
              <a:rPr lang="en-US" dirty="0" smtClean="0"/>
              <a:t>Same two-phase decomposition: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dirty="0" smtClean="0"/>
              <a:t>Parallel partitioning.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dirty="0" smtClean="0"/>
              <a:t>Sequential work.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Load-balancing search</a:t>
            </a:r>
            <a:endParaRPr lang="en-US" dirty="0"/>
          </a:p>
        </p:txBody>
      </p:sp>
      <p:pic>
        <p:nvPicPr>
          <p:cNvPr id="75778" name="Picture 2" descr="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066800"/>
            <a:ext cx="6696075" cy="4000501"/>
          </a:xfrm>
          <a:prstGeom prst="rect">
            <a:avLst/>
          </a:prstGeom>
          <a:noFill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990600"/>
          </a:xfrm>
        </p:spPr>
        <p:txBody>
          <a:bodyPr/>
          <a:lstStyle/>
          <a:p>
            <a:r>
              <a:rPr lang="en-US" dirty="0" smtClean="0"/>
              <a:t>Search 20 billion elements per second.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763000" cy="5334000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INPUT DOMAIN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u="sng" dirty="0" smtClean="0">
                <a:latin typeface="Courier New" pitchFamily="49" charset="0"/>
                <a:cs typeface="Courier New" pitchFamily="49" charset="0"/>
              </a:rPr>
              <a:t>0  1  2  3  4  5  6  7  8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A:              A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B  D  F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G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B:              A  A  A  B  C  E  E  F  F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LB:             0  0  3  5  7  7  7  7  9        </a:t>
            </a:r>
            <a:r>
              <a:rPr lang="de-DE" sz="14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Sorted search LB A-&gt;B</a:t>
            </a:r>
          </a:p>
          <a:p>
            <a:pPr>
              <a:buNone/>
            </a:pP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UB:             3  3  4  5  9  9  9  9  9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Sorted search UB A-&gt;B</a:t>
            </a:r>
            <a:endParaRPr lang="pl-PL" sz="1400" dirty="0" smtClean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COUNTS:         3  3  1  0  2  2  2  2  0        </a:t>
            </a:r>
            <a:r>
              <a:rPr lang="en-US" sz="14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Component-wise UB - LB</a:t>
            </a:r>
          </a:p>
          <a:p>
            <a:pPr>
              <a:buNone/>
            </a:pPr>
            <a:r>
              <a:rPr lang="it-IT" sz="1400" dirty="0" smtClean="0">
                <a:latin typeface="Courier New" pitchFamily="49" charset="0"/>
                <a:cs typeface="Courier New" pitchFamily="49" charset="0"/>
              </a:rPr>
              <a:t>SCAN:           0  3  6  7  7  9 11 13 15 (15)   </a:t>
            </a:r>
            <a:r>
              <a:rPr lang="it-IT" sz="14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Exc-Scan COUNTS</a:t>
            </a:r>
          </a:p>
          <a:p>
            <a:pPr>
              <a:buNone/>
            </a:pPr>
            <a:r>
              <a:rPr lang="it-IT" sz="14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8 INPUTS + 15 OUTPUTS. Launch threads for 23 items. Load-balancing search</a:t>
            </a:r>
          </a:p>
          <a:p>
            <a:pPr>
              <a:buNone/>
            </a:pPr>
            <a:r>
              <a:rPr lang="it-IT" sz="14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provides scheduling 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DOMAIN       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INDICES         </a:t>
            </a:r>
            <a:r>
              <a:rPr lang="en-US" sz="1400" u="sng" dirty="0" smtClean="0">
                <a:latin typeface="Courier New" pitchFamily="49" charset="0"/>
                <a:cs typeface="Courier New" pitchFamily="49" charset="0"/>
              </a:rPr>
              <a:t>0  1  2  3  4  5  6  7  8  9 10 11 12 13 14 </a:t>
            </a:r>
          </a:p>
          <a:p>
            <a:pPr>
              <a:buNone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LBS:            </a:t>
            </a:r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0  0  0  1  1  1  2  4  4  5  5  6  6  7  7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aIndices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SCAN[LBS]:      0  0  0  3  3  3  6  7  7  9  9 11 11 13 13 </a:t>
            </a:r>
            <a:endParaRPr lang="de-DE" sz="1400" dirty="0" smtClean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RANK:           0  1  2  0  1  2  0  0  1  0  1  0  1  0  1  </a:t>
            </a:r>
            <a:r>
              <a:rPr lang="en-US" sz="14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INDICES – SCAN[LBS]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LB[LBS]:        0  0  0  0  0  0  3  7  7  7  7  7  7  7  7</a:t>
            </a:r>
          </a:p>
          <a:p>
            <a:pPr>
              <a:buNone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LB[LBS] + RANK: </a:t>
            </a:r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0  1  2  0  1  2  3  7  8  7  8  7  8  7  8  </a:t>
            </a:r>
            <a:r>
              <a:rPr lang="de-DE" sz="14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bIndices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A-KEY:        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A0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A0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A0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A1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A1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A1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B0 F0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F0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F1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F1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F2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F2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F3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F3</a:t>
            </a:r>
            <a:endParaRPr lang="en-US" sz="1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B-KEY:        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A0 A1 A2 A0 A1 A2 B0 F0 F1 F0 F1 F0 F1 F0 F1</a:t>
            </a:r>
          </a:p>
          <a:p>
            <a:pPr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dirty="0" smtClean="0"/>
              <a:t>Novel decomposition for easy implementation.</a:t>
            </a:r>
          </a:p>
          <a:p>
            <a:endParaRPr lang="en-US" dirty="0" smtClean="0"/>
          </a:p>
          <a:p>
            <a:r>
              <a:rPr lang="en-US" dirty="0" smtClean="0"/>
              <a:t>Don’t map fixed inputs to tile.</a:t>
            </a:r>
          </a:p>
          <a:p>
            <a:pPr lvl="1"/>
            <a:r>
              <a:rPr lang="en-US" dirty="0" smtClean="0"/>
              <a:t>Outputs might not fit in on-chip memory.</a:t>
            </a:r>
          </a:p>
          <a:p>
            <a:endParaRPr lang="en-US" dirty="0" smtClean="0"/>
          </a:p>
          <a:p>
            <a:r>
              <a:rPr lang="en-US" dirty="0" smtClean="0"/>
              <a:t>Don’t map fixed outputs to tile.</a:t>
            </a:r>
          </a:p>
          <a:p>
            <a:pPr lvl="1"/>
            <a:r>
              <a:rPr lang="en-US" dirty="0" smtClean="0"/>
              <a:t>Inputs might not fit in on-chip memory.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Map fixed count of inputs + outputs to tile.</a:t>
            </a:r>
          </a:p>
          <a:p>
            <a:pPr lvl="1"/>
            <a:r>
              <a:rPr lang="en-US" dirty="0" smtClean="0"/>
              <a:t>Avoids load-imbalance.</a:t>
            </a:r>
          </a:p>
          <a:p>
            <a:pPr lvl="1"/>
            <a:r>
              <a:rPr lang="en-US" dirty="0" smtClean="0"/>
              <a:t>Inputs + outputs fixed </a:t>
            </a:r>
            <a:r>
              <a:rPr lang="en-US" i="1" dirty="0" smtClean="0"/>
              <a:t>exactly</a:t>
            </a:r>
            <a:r>
              <a:rPr lang="en-US" dirty="0" smtClean="0"/>
              <a:t> in on chip memory.</a:t>
            </a:r>
          </a:p>
          <a:p>
            <a:pPr lvl="1"/>
            <a:r>
              <a:rPr lang="en-US" dirty="0" smtClean="0"/>
              <a:t>Loop unwinding; static indexing; promotion to register.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r>
              <a:rPr lang="en-US" dirty="0" smtClean="0"/>
              <a:t>Achieve a high fraction of peak bandwidth.</a:t>
            </a:r>
          </a:p>
          <a:p>
            <a:pPr lvl="1"/>
            <a:r>
              <a:rPr lang="en-US" dirty="0" smtClean="0">
                <a:solidFill>
                  <a:srgbClr val="73B900"/>
                </a:solidFill>
              </a:rPr>
              <a:t>192 GB/s </a:t>
            </a:r>
            <a:r>
              <a:rPr lang="en-US" dirty="0" smtClean="0"/>
              <a:t>on </a:t>
            </a:r>
            <a:r>
              <a:rPr lang="en-US" dirty="0" err="1" smtClean="0"/>
              <a:t>Geforce</a:t>
            </a:r>
            <a:r>
              <a:rPr lang="en-US" dirty="0" smtClean="0"/>
              <a:t> GTX 680. 2012.</a:t>
            </a:r>
          </a:p>
          <a:p>
            <a:pPr lvl="1"/>
            <a:r>
              <a:rPr lang="en-US" dirty="0" smtClean="0">
                <a:solidFill>
                  <a:srgbClr val="73B900"/>
                </a:solidFill>
              </a:rPr>
              <a:t>336 GB/s </a:t>
            </a:r>
            <a:r>
              <a:rPr lang="en-US" dirty="0" smtClean="0"/>
              <a:t>on </a:t>
            </a:r>
            <a:r>
              <a:rPr lang="en-US" dirty="0" err="1" smtClean="0"/>
              <a:t>Geforce</a:t>
            </a:r>
            <a:r>
              <a:rPr lang="en-US" dirty="0" smtClean="0"/>
              <a:t> GTX 780Ti. 2013.</a:t>
            </a:r>
          </a:p>
          <a:p>
            <a:pPr lvl="1"/>
            <a:r>
              <a:rPr lang="en-US" dirty="0" smtClean="0"/>
              <a:t>Bandwidth keeps going up.</a:t>
            </a:r>
          </a:p>
          <a:p>
            <a:pPr lvl="1"/>
            <a:r>
              <a:rPr lang="en-US" dirty="0" smtClean="0">
                <a:solidFill>
                  <a:srgbClr val="73B900"/>
                </a:solidFill>
              </a:rPr>
              <a:t>1 TB/s </a:t>
            </a:r>
            <a:r>
              <a:rPr lang="en-US" dirty="0" smtClean="0"/>
              <a:t>target for Volta with Stacked DRAM. The future.</a:t>
            </a:r>
          </a:p>
          <a:p>
            <a:pPr lvl="1"/>
            <a:endParaRPr lang="en-US" dirty="0"/>
          </a:p>
          <a:p>
            <a:r>
              <a:rPr lang="en-US" dirty="0" smtClean="0"/>
              <a:t>Scan-like and merge-like functions run </a:t>
            </a:r>
            <a:r>
              <a:rPr lang="en-US" i="1" dirty="0" smtClean="0"/>
              <a:t>nearly as fast as </a:t>
            </a:r>
            <a:r>
              <a:rPr lang="en-US" i="1" dirty="0" err="1" smtClean="0"/>
              <a:t>cudaMemcpy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Lots of useful functions look like merge.</a:t>
            </a:r>
          </a:p>
          <a:p>
            <a:pPr lvl="1"/>
            <a:r>
              <a:rPr lang="en-US" dirty="0" smtClean="0"/>
              <a:t>Opens a lot of possibilities.</a:t>
            </a:r>
          </a:p>
        </p:txBody>
      </p:sp>
    </p:spTree>
    <p:extLst>
      <p:ext uri="{BB962C8B-B14F-4D97-AF65-F5344CB8AC3E}">
        <p14:creationId xmlns:p14="http://schemas.microsoft.com/office/powerpoint/2010/main" val="2760134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371600"/>
          </a:xfrm>
        </p:spPr>
        <p:txBody>
          <a:bodyPr/>
          <a:lstStyle/>
          <a:p>
            <a:r>
              <a:rPr lang="en-US" dirty="0" smtClean="0"/>
              <a:t>Flexible merge-join at ~30 GB/s.</a:t>
            </a:r>
          </a:p>
          <a:p>
            <a:r>
              <a:rPr lang="en-US" dirty="0" smtClean="0"/>
              <a:t>Composed from merge-like sorted searches.</a:t>
            </a:r>
          </a:p>
          <a:p>
            <a:r>
              <a:rPr lang="en-US" dirty="0" smtClean="0"/>
              <a:t>Supports any key-type with &lt; comparator.</a:t>
            </a:r>
            <a:endParaRPr lang="en-US" dirty="0"/>
          </a:p>
        </p:txBody>
      </p:sp>
      <p:pic>
        <p:nvPicPr>
          <p:cNvPr id="80898" name="Picture 2" descr="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914400"/>
            <a:ext cx="6696075" cy="400050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 smtClean="0"/>
              <a:t>Decomposition:</a:t>
            </a:r>
          </a:p>
          <a:p>
            <a:pPr lvl="1"/>
            <a:r>
              <a:rPr lang="en-US" dirty="0" smtClean="0"/>
              <a:t>Parallel partition/communication.</a:t>
            </a:r>
          </a:p>
          <a:p>
            <a:pPr lvl="1"/>
            <a:r>
              <a:rPr lang="en-US" dirty="0" smtClean="0"/>
              <a:t>Sequential work.</a:t>
            </a:r>
          </a:p>
          <a:p>
            <a:endParaRPr lang="en-US" dirty="0" smtClean="0"/>
          </a:p>
          <a:p>
            <a:r>
              <a:rPr lang="en-US" dirty="0" smtClean="0"/>
              <a:t>Large grain size for ILP.</a:t>
            </a:r>
          </a:p>
          <a:p>
            <a:pPr lvl="1"/>
            <a:r>
              <a:rPr lang="en-US" dirty="0" smtClean="0"/>
              <a:t>More concurrent loads = more throughput.</a:t>
            </a:r>
          </a:p>
          <a:p>
            <a:pPr lvl="1"/>
            <a:r>
              <a:rPr lang="en-US" dirty="0" smtClean="0"/>
              <a:t>Expose grain size and empirically tune.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Streaming functions mostly the same.</a:t>
            </a:r>
          </a:p>
          <a:p>
            <a:pPr lvl="1"/>
            <a:r>
              <a:rPr lang="en-US" dirty="0" smtClean="0"/>
              <a:t>Write a lot to make it mechanical.</a:t>
            </a:r>
          </a:p>
          <a:p>
            <a:pPr lvl="1"/>
            <a:r>
              <a:rPr lang="en-US" dirty="0" smtClean="0"/>
              <a:t>Start with merge and hack it up.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124200"/>
            <a:ext cx="3810000" cy="2971800"/>
          </a:xfrm>
        </p:spPr>
        <p:txBody>
          <a:bodyPr/>
          <a:lstStyle/>
          <a:p>
            <a:r>
              <a:rPr lang="en-US" dirty="0" smtClean="0"/>
              <a:t>Sean Baxter</a:t>
            </a:r>
          </a:p>
          <a:p>
            <a:r>
              <a:rPr lang="en-US" dirty="0" smtClean="0">
                <a:hlinkClick r:id="rId2"/>
              </a:rPr>
              <a:t>sbaxter@nvidia.com</a:t>
            </a:r>
            <a:endParaRPr lang="en-US" dirty="0" smtClean="0"/>
          </a:p>
          <a:p>
            <a:r>
              <a:rPr lang="en-US" dirty="0" smtClean="0"/>
              <a:t>www.moderngpu.com</a:t>
            </a:r>
            <a:endParaRPr lang="en-US" dirty="0"/>
          </a:p>
        </p:txBody>
      </p:sp>
      <p:pic>
        <p:nvPicPr>
          <p:cNvPr id="84994" name="Picture 2" descr="http://3.cdn.nhle.com/sharks/images/upload/2012/05/SJS_2010_TerritorySig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447800"/>
            <a:ext cx="3627664" cy="482643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391400" cy="1077218"/>
          </a:xfrm>
        </p:spPr>
        <p:txBody>
          <a:bodyPr/>
          <a:lstStyle/>
          <a:p>
            <a:r>
              <a:rPr lang="en-US" dirty="0" smtClean="0"/>
              <a:t>Don’t think about these before thinking about your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Warp-synchronous programming.</a:t>
            </a:r>
          </a:p>
          <a:p>
            <a:pPr lvl="1"/>
            <a:r>
              <a:rPr lang="en-US" dirty="0" smtClean="0"/>
              <a:t>e.g., Intra-warp </a:t>
            </a:r>
            <a:r>
              <a:rPr lang="en-US" dirty="0" err="1" smtClean="0"/>
              <a:t>shfl</a:t>
            </a:r>
            <a:r>
              <a:rPr lang="en-US" dirty="0" smtClean="0"/>
              <a:t> instruction.</a:t>
            </a:r>
          </a:p>
          <a:p>
            <a:r>
              <a:rPr lang="en-US" dirty="0" smtClean="0"/>
              <a:t>Shared-memory bank conflicts.</a:t>
            </a:r>
          </a:p>
          <a:p>
            <a:r>
              <a:rPr lang="en-US" dirty="0" smtClean="0"/>
              <a:t>Control divergence.</a:t>
            </a:r>
          </a:p>
          <a:p>
            <a:r>
              <a:rPr lang="en-US" dirty="0" smtClean="0"/>
              <a:t>Doing your own buffering.</a:t>
            </a:r>
          </a:p>
          <a:p>
            <a:pPr lvl="1"/>
            <a:r>
              <a:rPr lang="en-US" dirty="0" smtClean="0"/>
              <a:t>Trust the cache.</a:t>
            </a:r>
          </a:p>
          <a:p>
            <a:r>
              <a:rPr lang="en-US" dirty="0" smtClean="0"/>
              <a:t>Streams and events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CUDA Nested Parallelism.</a:t>
            </a:r>
            <a:endParaRPr lang="en-US" dirty="0" smtClean="0"/>
          </a:p>
          <a:p>
            <a:r>
              <a:rPr lang="en-US" dirty="0" err="1" smtClean="0"/>
              <a:t>GPUDirect</a:t>
            </a:r>
            <a:r>
              <a:rPr lang="en-US" dirty="0" smtClean="0"/>
              <a:t>/RDMA.</a:t>
            </a:r>
          </a:p>
          <a:p>
            <a:endParaRPr lang="en-US" dirty="0" smtClean="0"/>
          </a:p>
          <a:p>
            <a:r>
              <a:rPr lang="en-US" dirty="0" smtClean="0"/>
              <a:t>Focus on the algorithm!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u="sng" dirty="0" smtClean="0"/>
              <a:t>Massive parallelism</a:t>
            </a:r>
            <a:r>
              <a:rPr lang="en-US" dirty="0" smtClean="0"/>
              <a:t> needed to saturate bandwidth.</a:t>
            </a:r>
          </a:p>
          <a:p>
            <a:pPr marL="571500" lvl="1" indent="0">
              <a:buNone/>
            </a:pPr>
            <a:endParaRPr lang="en-US" dirty="0" smtClean="0"/>
          </a:p>
          <a:p>
            <a:r>
              <a:rPr lang="en-US" dirty="0" smtClean="0"/>
              <a:t>High arithmetic efficiency.</a:t>
            </a:r>
          </a:p>
          <a:p>
            <a:pPr lvl="1"/>
            <a:r>
              <a:rPr lang="en-US" dirty="0" smtClean="0"/>
              <a:t>Only a dozen arithmetic ops per LD/ST.</a:t>
            </a:r>
          </a:p>
          <a:p>
            <a:pPr lvl="1"/>
            <a:endParaRPr lang="en-US" dirty="0"/>
          </a:p>
          <a:p>
            <a:r>
              <a:rPr lang="en-US" dirty="0" smtClean="0"/>
              <a:t>Coalesced memory access.</a:t>
            </a:r>
          </a:p>
          <a:p>
            <a:pPr lvl="1"/>
            <a:r>
              <a:rPr lang="en-US" dirty="0" smtClean="0"/>
              <a:t>Use the entire cache line.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Issue many outstanding loads.</a:t>
            </a:r>
          </a:p>
        </p:txBody>
      </p:sp>
    </p:spTree>
    <p:extLst>
      <p:ext uri="{BB962C8B-B14F-4D97-AF65-F5344CB8AC3E}">
        <p14:creationId xmlns:p14="http://schemas.microsoft.com/office/powerpoint/2010/main" val="90284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dirty="0" smtClean="0"/>
              <a:t>Core design of throughput-oriented processor.</a:t>
            </a:r>
          </a:p>
          <a:p>
            <a:endParaRPr lang="en-US" dirty="0" smtClean="0"/>
          </a:p>
          <a:p>
            <a:r>
              <a:rPr lang="en-US" dirty="0" smtClean="0"/>
              <a:t>Execute instructions until we hit data dependency.</a:t>
            </a:r>
          </a:p>
          <a:p>
            <a:pPr lvl="1"/>
            <a:r>
              <a:rPr lang="en-US" dirty="0" smtClean="0"/>
              <a:t>Memory op (high-latency)</a:t>
            </a:r>
          </a:p>
          <a:p>
            <a:pPr lvl="1"/>
            <a:r>
              <a:rPr lang="en-US" dirty="0" smtClean="0"/>
              <a:t>Arithmetic op (low-latency)</a:t>
            </a:r>
          </a:p>
          <a:p>
            <a:pPr lvl="1"/>
            <a:r>
              <a:rPr lang="en-US" dirty="0" smtClean="0"/>
              <a:t>__</a:t>
            </a:r>
            <a:r>
              <a:rPr lang="en-US" dirty="0" err="1" smtClean="0"/>
              <a:t>syncthreads</a:t>
            </a:r>
            <a:r>
              <a:rPr lang="en-US" dirty="0" smtClean="0"/>
              <a:t> (depends on other threads)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GPU context switches to available threads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More threads = better latency hiding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1633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reduce">
  <a:themeElements>
    <a:clrScheme name="PPT_Template_Corp_4x3_rev1 1">
      <a:dk1>
        <a:srgbClr val="808080"/>
      </a:dk1>
      <a:lt1>
        <a:srgbClr val="FFFFFF"/>
      </a:lt1>
      <a:dk2>
        <a:srgbClr val="000000"/>
      </a:dk2>
      <a:lt2>
        <a:srgbClr val="B9E700"/>
      </a:lt2>
      <a:accent1>
        <a:srgbClr val="33CCCC"/>
      </a:accent1>
      <a:accent2>
        <a:srgbClr val="FF9933"/>
      </a:accent2>
      <a:accent3>
        <a:srgbClr val="AAAAAA"/>
      </a:accent3>
      <a:accent4>
        <a:srgbClr val="DADADA"/>
      </a:accent4>
      <a:accent5>
        <a:srgbClr val="ADE2E2"/>
      </a:accent5>
      <a:accent6>
        <a:srgbClr val="E78A2D"/>
      </a:accent6>
      <a:hlink>
        <a:srgbClr val="99CCFF"/>
      </a:hlink>
      <a:folHlink>
        <a:srgbClr val="0000FF"/>
      </a:folHlink>
    </a:clrScheme>
    <a:fontScheme name="PPT_Template_Corp_4x3_re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Template_Corp_4x3_rev1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segreduce</Template>
  <TotalTime>13995</TotalTime>
  <Words>3067</Words>
  <Application>Microsoft Office PowerPoint</Application>
  <PresentationFormat>On-screen Show (4:3)</PresentationFormat>
  <Paragraphs>848</Paragraphs>
  <Slides>62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Arial Narrow</vt:lpstr>
      <vt:lpstr>Calibri</vt:lpstr>
      <vt:lpstr>Courier New</vt:lpstr>
      <vt:lpstr>segreduce</vt:lpstr>
      <vt:lpstr>Turning the Crank on Streaming Algorithms 20 Nov 2013, Markham, ON IBM CASCON 2013   </vt:lpstr>
      <vt:lpstr>Productivity with CUDA</vt:lpstr>
      <vt:lpstr>Agenda</vt:lpstr>
      <vt:lpstr>Streaming algorithms</vt:lpstr>
      <vt:lpstr>Streaming algorithms</vt:lpstr>
      <vt:lpstr>The Goal</vt:lpstr>
      <vt:lpstr>Don’t think about these before thinking about your problem</vt:lpstr>
      <vt:lpstr>The Challenge</vt:lpstr>
      <vt:lpstr>Latency hiding</vt:lpstr>
      <vt:lpstr>Hitting peak bandwidth</vt:lpstr>
      <vt:lpstr>Challenges of manycore</vt:lpstr>
      <vt:lpstr>Streaming on manycore</vt:lpstr>
      <vt:lpstr>PowerPoint Presentation</vt:lpstr>
      <vt:lpstr>Sequential and parallel</vt:lpstr>
      <vt:lpstr>Two-phase decomposition</vt:lpstr>
      <vt:lpstr>Two-phase decomposition</vt:lpstr>
      <vt:lpstr>Performance tuning</vt:lpstr>
      <vt:lpstr>Grain-size tuning</vt:lpstr>
      <vt:lpstr>Performance tuning</vt:lpstr>
      <vt:lpstr>PowerPoint Presentation</vt:lpstr>
      <vt:lpstr>Scan workflow</vt:lpstr>
      <vt:lpstr>PowerPoint Presentation</vt:lpstr>
      <vt:lpstr>Reduce a tile</vt:lpstr>
      <vt:lpstr>Reduce</vt:lpstr>
      <vt:lpstr>PowerPoint Presentation</vt:lpstr>
      <vt:lpstr>Transpose</vt:lpstr>
      <vt:lpstr>Scan a tile (1) – Load inputs</vt:lpstr>
      <vt:lpstr>Scan a tile (2) – The good parts</vt:lpstr>
      <vt:lpstr>Scan a tile (3) – Store outputs</vt:lpstr>
      <vt:lpstr>Tuning considerations</vt:lpstr>
      <vt:lpstr>Tuning considerations</vt:lpstr>
      <vt:lpstr>Scan</vt:lpstr>
      <vt:lpstr>PowerPoint Presentation</vt:lpstr>
      <vt:lpstr>Sequential Merge</vt:lpstr>
      <vt:lpstr>Naïve parallel merge</vt:lpstr>
      <vt:lpstr>Naïve parallel merge</vt:lpstr>
      <vt:lpstr>Two-phase decomposition</vt:lpstr>
      <vt:lpstr>Merge Path multi-select</vt:lpstr>
      <vt:lpstr>Merge Path</vt:lpstr>
      <vt:lpstr>Merge Path (2)</vt:lpstr>
      <vt:lpstr>Merge Path</vt:lpstr>
      <vt:lpstr>PowerPoint Presentation</vt:lpstr>
      <vt:lpstr>Merge Path search</vt:lpstr>
      <vt:lpstr>Serial Merge</vt:lpstr>
      <vt:lpstr>Serial Merge</vt:lpstr>
      <vt:lpstr>Merge performance</vt:lpstr>
      <vt:lpstr>PowerPoint Presentation</vt:lpstr>
      <vt:lpstr>Relational Joins</vt:lpstr>
      <vt:lpstr>Relational Joins</vt:lpstr>
      <vt:lpstr>Vectorized sorted search</vt:lpstr>
      <vt:lpstr>Vectorized sorted search</vt:lpstr>
      <vt:lpstr>Vectorized sorted search</vt:lpstr>
      <vt:lpstr>Vectorized sorted search</vt:lpstr>
      <vt:lpstr>Load-balancing search</vt:lpstr>
      <vt:lpstr>Load-balancing search</vt:lpstr>
      <vt:lpstr>Load-balancing search</vt:lpstr>
      <vt:lpstr>Load-balancing search</vt:lpstr>
      <vt:lpstr>Inner Join Logic</vt:lpstr>
      <vt:lpstr>Relational Joins</vt:lpstr>
      <vt:lpstr>Relational Joins</vt:lpstr>
      <vt:lpstr>Wrap-up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Turning the Crank on Streaming Algorithms</dc:title>
  <dc:creator>Sean Baxter</dc:creator>
  <cp:lastModifiedBy>Sean Baxter</cp:lastModifiedBy>
  <cp:revision>271</cp:revision>
  <dcterms:created xsi:type="dcterms:W3CDTF">2013-11-10T02:13:08Z</dcterms:created>
  <dcterms:modified xsi:type="dcterms:W3CDTF">2013-11-20T20:46:21Z</dcterms:modified>
</cp:coreProperties>
</file>