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04" r:id="rId5"/>
    <p:sldMasterId id="2147483715" r:id="rId6"/>
    <p:sldMasterId id="2147483726" r:id="rId7"/>
  </p:sldMasterIdLst>
  <p:notesMasterIdLst>
    <p:notesMasterId r:id="rId20"/>
  </p:notesMasterIdLst>
  <p:sldIdLst>
    <p:sldId id="260" r:id="rId8"/>
    <p:sldId id="262" r:id="rId9"/>
    <p:sldId id="263" r:id="rId10"/>
    <p:sldId id="265" r:id="rId11"/>
    <p:sldId id="279" r:id="rId12"/>
    <p:sldId id="280" r:id="rId13"/>
    <p:sldId id="281" r:id="rId14"/>
    <p:sldId id="272" r:id="rId15"/>
    <p:sldId id="273" r:id="rId16"/>
    <p:sldId id="282" r:id="rId17"/>
    <p:sldId id="268" r:id="rId18"/>
    <p:sldId id="269" r:id="rId1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Чернышов Юрий Юрьевич" initials="ЧЮЮ" lastIdx="1" clrIdx="0">
    <p:extLst>
      <p:ext uri="{19B8F6BF-5375-455C-9EA6-DF929625EA0E}">
        <p15:presenceInfo xmlns:p15="http://schemas.microsoft.com/office/powerpoint/2012/main" userId="S-1-5-21-2141110276-3515784747-1054644738-86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F7F"/>
    <a:srgbClr val="3F14AC"/>
    <a:srgbClr val="361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46" y="-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7C9CE0-C161-4B1C-AB5A-205FFC85AFA7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032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2957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436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42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82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86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600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086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789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61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68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1594704"/>
            <a:ext cx="8229240" cy="11448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80664" y="4078288"/>
            <a:ext cx="5021262" cy="879194"/>
          </a:xfrm>
          <a:prstGeom prst="rect">
            <a:avLst/>
          </a:prstGeom>
        </p:spPr>
        <p:txBody>
          <a:bodyPr/>
          <a:lstStyle>
            <a:lvl1pPr>
              <a:defRPr lang="ru-RU" sz="2000" b="0" strike="noStrike" spc="-1" smtClean="0"/>
            </a:lvl1pPr>
          </a:lstStyle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F14AC"/>
                </a:solidFill>
                <a:latin typeface="Verdana"/>
                <a:ea typeface="Verdana"/>
              </a:rPr>
              <a:t>Докладчик</a:t>
            </a:r>
            <a:endParaRPr lang="ru-RU" sz="2000" b="0" strike="noStrike" spc="-1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3F14AC"/>
                </a:solidFill>
                <a:latin typeface="Verdana"/>
                <a:ea typeface="Verdana"/>
              </a:rPr>
              <a:t>Фамилия Имя Отчество</a:t>
            </a:r>
            <a:endParaRPr lang="ru-RU" sz="2000" b="0" strike="noStrike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685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57013" y="145759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9"/>
          <p:cNvSpPr>
            <a:spLocks noGrp="1"/>
          </p:cNvSpPr>
          <p:nvPr>
            <p:ph sz="quarter" idx="17"/>
          </p:nvPr>
        </p:nvSpPr>
        <p:spPr>
          <a:xfrm>
            <a:off x="457013" y="363552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Объект 9"/>
          <p:cNvSpPr>
            <a:spLocks noGrp="1"/>
          </p:cNvSpPr>
          <p:nvPr>
            <p:ph sz="quarter" idx="18"/>
          </p:nvPr>
        </p:nvSpPr>
        <p:spPr>
          <a:xfrm>
            <a:off x="4606884" y="1457599"/>
            <a:ext cx="4016375" cy="41242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7A0951C4-27B9-439D-88A0-2F1867C6E819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1422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ек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606884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7"/>
          </p:nvPr>
        </p:nvSpPr>
        <p:spPr>
          <a:xfrm>
            <a:off x="4606884" y="368207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8"/>
          </p:nvPr>
        </p:nvSpPr>
        <p:spPr>
          <a:xfrm>
            <a:off x="457013" y="1457599"/>
            <a:ext cx="4016375" cy="417075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BAABC3FA-1CC6-466C-B3F4-F4029623EAEE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44718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6"/>
          </p:nvPr>
        </p:nvSpPr>
        <p:spPr>
          <a:xfrm>
            <a:off x="456625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7"/>
          </p:nvPr>
        </p:nvSpPr>
        <p:spPr>
          <a:xfrm>
            <a:off x="456624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9"/>
          <p:cNvSpPr>
            <a:spLocks noGrp="1"/>
          </p:cNvSpPr>
          <p:nvPr>
            <p:ph sz="quarter" idx="18"/>
          </p:nvPr>
        </p:nvSpPr>
        <p:spPr>
          <a:xfrm>
            <a:off x="4674240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9"/>
          <p:cNvSpPr>
            <a:spLocks noGrp="1"/>
          </p:cNvSpPr>
          <p:nvPr>
            <p:ph sz="quarter" idx="19"/>
          </p:nvPr>
        </p:nvSpPr>
        <p:spPr>
          <a:xfrm>
            <a:off x="4674240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fld id="{54DE20DD-5DF1-444D-9053-3688EA3C7090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224406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04A5C4-A4B5-460B-B902-87B095FEBF5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66947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10EF09-DF75-4640-8B48-06126F23DFA2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91318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57200" y="1595438"/>
            <a:ext cx="8166100" cy="42227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F0DF13C-1751-4E8E-80FB-EA4EB3D59AFE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11963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459735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A5CCBF-4808-4731-844C-F8834F9EF38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95231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49" y="1681163"/>
            <a:ext cx="3994109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994109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8AB838-2795-4ECA-AEA5-71D7A8F25B59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51473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313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3313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7022B3-8A61-4117-B55B-221E887C2967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664158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6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606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86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EFE7C9-B656-46C6-8CFF-31DA806267EF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969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57013" y="145759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9"/>
          <p:cNvSpPr>
            <a:spLocks noGrp="1"/>
          </p:cNvSpPr>
          <p:nvPr>
            <p:ph sz="quarter" idx="17"/>
          </p:nvPr>
        </p:nvSpPr>
        <p:spPr>
          <a:xfrm>
            <a:off x="457013" y="363552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Объект 9"/>
          <p:cNvSpPr>
            <a:spLocks noGrp="1"/>
          </p:cNvSpPr>
          <p:nvPr>
            <p:ph sz="quarter" idx="18"/>
          </p:nvPr>
        </p:nvSpPr>
        <p:spPr>
          <a:xfrm>
            <a:off x="4606884" y="1457599"/>
            <a:ext cx="4016375" cy="41242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08F87794-1D14-4FB9-B12E-7C506259AE8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060049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ек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606884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7"/>
          </p:nvPr>
        </p:nvSpPr>
        <p:spPr>
          <a:xfrm>
            <a:off x="4606884" y="368207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8"/>
          </p:nvPr>
        </p:nvSpPr>
        <p:spPr>
          <a:xfrm>
            <a:off x="457013" y="1457599"/>
            <a:ext cx="4016375" cy="417075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F0480E4A-435F-4CBF-8575-31C5A8ED7F84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65708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6"/>
          </p:nvPr>
        </p:nvSpPr>
        <p:spPr>
          <a:xfrm>
            <a:off x="456625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7"/>
          </p:nvPr>
        </p:nvSpPr>
        <p:spPr>
          <a:xfrm>
            <a:off x="456624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9"/>
          <p:cNvSpPr>
            <a:spLocks noGrp="1"/>
          </p:cNvSpPr>
          <p:nvPr>
            <p:ph sz="quarter" idx="18"/>
          </p:nvPr>
        </p:nvSpPr>
        <p:spPr>
          <a:xfrm>
            <a:off x="4674240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9"/>
          <p:cNvSpPr>
            <a:spLocks noGrp="1"/>
          </p:cNvSpPr>
          <p:nvPr>
            <p:ph sz="quarter" idx="19"/>
          </p:nvPr>
        </p:nvSpPr>
        <p:spPr>
          <a:xfrm>
            <a:off x="4674240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fld id="{5BD9D5A3-84E0-431F-B399-698ABD1D150A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611514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04A5C4-A4B5-460B-B902-87B095FEBF5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4008188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10EF09-DF75-4640-8B48-06126F23DFA2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909108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57200" y="1595438"/>
            <a:ext cx="8166100" cy="42227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7F0DF13C-1751-4E8E-80FB-EA4EB3D59AFE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3771453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459735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A5CCBF-4808-4731-844C-F8834F9EF38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510124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49" y="1681163"/>
            <a:ext cx="3994109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994109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8AB838-2795-4ECA-AEA5-71D7A8F25B59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882680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313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3313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87022B3-8A61-4117-B55B-221E887C2967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730540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6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606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86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7EFE7C9-B656-46C6-8CFF-31DA806267EF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27230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Дата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FB7C81-A1D8-4ACA-A248-98D9C1089775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49263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объект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57013" y="145759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9"/>
          <p:cNvSpPr>
            <a:spLocks noGrp="1"/>
          </p:cNvSpPr>
          <p:nvPr>
            <p:ph sz="quarter" idx="17"/>
          </p:nvPr>
        </p:nvSpPr>
        <p:spPr>
          <a:xfrm>
            <a:off x="457013" y="363552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Объект 9"/>
          <p:cNvSpPr>
            <a:spLocks noGrp="1"/>
          </p:cNvSpPr>
          <p:nvPr>
            <p:ph sz="quarter" idx="18"/>
          </p:nvPr>
        </p:nvSpPr>
        <p:spPr>
          <a:xfrm>
            <a:off x="4606884" y="1457599"/>
            <a:ext cx="4016375" cy="412420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08F87794-1D14-4FB9-B12E-7C506259AE8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871351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ект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6"/>
          </p:nvPr>
        </p:nvSpPr>
        <p:spPr>
          <a:xfrm>
            <a:off x="4606884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7"/>
          </p:nvPr>
        </p:nvSpPr>
        <p:spPr>
          <a:xfrm>
            <a:off x="4606884" y="3682079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8"/>
          </p:nvPr>
        </p:nvSpPr>
        <p:spPr>
          <a:xfrm>
            <a:off x="457013" y="1457599"/>
            <a:ext cx="4016375" cy="417075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fld id="{F0480E4A-435F-4CBF-8575-31C5A8ED7F84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452174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Объект 9"/>
          <p:cNvSpPr>
            <a:spLocks noGrp="1"/>
          </p:cNvSpPr>
          <p:nvPr>
            <p:ph sz="quarter" idx="16"/>
          </p:nvPr>
        </p:nvSpPr>
        <p:spPr>
          <a:xfrm>
            <a:off x="456625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9"/>
          <p:cNvSpPr>
            <a:spLocks noGrp="1"/>
          </p:cNvSpPr>
          <p:nvPr>
            <p:ph sz="quarter" idx="17"/>
          </p:nvPr>
        </p:nvSpPr>
        <p:spPr>
          <a:xfrm>
            <a:off x="456624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9"/>
          <p:cNvSpPr>
            <a:spLocks noGrp="1"/>
          </p:cNvSpPr>
          <p:nvPr>
            <p:ph sz="quarter" idx="18"/>
          </p:nvPr>
        </p:nvSpPr>
        <p:spPr>
          <a:xfrm>
            <a:off x="4674240" y="1457600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9"/>
          <p:cNvSpPr>
            <a:spLocks noGrp="1"/>
          </p:cNvSpPr>
          <p:nvPr>
            <p:ph sz="quarter" idx="19"/>
          </p:nvPr>
        </p:nvSpPr>
        <p:spPr>
          <a:xfrm>
            <a:off x="4674240" y="3632645"/>
            <a:ext cx="4016375" cy="194627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fld id="{5BD9D5A3-84E0-431F-B399-698ABD1D150A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4628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ED3618-1423-43EE-9C83-91FE4FEC31F5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72121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457200" y="1595438"/>
            <a:ext cx="8166100" cy="42227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DC19EA7B-BD5D-47C7-8361-AF6967CE4B53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idx="15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03207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4597359" y="1605114"/>
            <a:ext cx="4025900" cy="420401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Дата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083EC13-A857-4DB5-BC01-49C4ABD0AE49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42020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4041776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4041776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49" y="1681163"/>
            <a:ext cx="3994109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49" y="2505075"/>
            <a:ext cx="3994109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28FE5FF-A407-4FB5-88F3-8DE062E95AC9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3940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313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3313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1A8FA46-6A4A-487E-9CD7-B365860A4506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8903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69" y="672354"/>
            <a:ext cx="3090119" cy="138504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6069" y="672354"/>
            <a:ext cx="4807189" cy="51966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8869" y="2057400"/>
            <a:ext cx="30901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F8C3DF8-F590-4858-89D1-0AD1340092F2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/>
            <a:r>
              <a:rPr lang="ru-RU" spc="-1"/>
              <a:t>ФИО, группа</a:t>
            </a:r>
            <a:endParaRPr lang="ru-RU" spc="-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41037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/>
          <p:nvPr userDrawn="1"/>
        </p:nvPicPr>
        <p:blipFill>
          <a:blip r:embed="rId4"/>
          <a:srcRect l="4992" r="67082" b="46565"/>
          <a:stretch/>
        </p:blipFill>
        <p:spPr>
          <a:xfrm>
            <a:off x="352080" y="378000"/>
            <a:ext cx="2053800" cy="981360"/>
          </a:xfrm>
          <a:prstGeom prst="rect">
            <a:avLst/>
          </a:prstGeom>
          <a:ln>
            <a:noFill/>
          </a:ln>
        </p:spPr>
      </p:pic>
      <p:pic>
        <p:nvPicPr>
          <p:cNvPr id="7" name="Picture 2"/>
          <p:cNvPicPr/>
          <p:nvPr userDrawn="1"/>
        </p:nvPicPr>
        <p:blipFill>
          <a:blip r:embed="rId5"/>
          <a:srcRect l="33674" t="-12109" r="4290" b="55039"/>
          <a:stretch/>
        </p:blipFill>
        <p:spPr>
          <a:xfrm>
            <a:off x="0" y="2603880"/>
            <a:ext cx="9143640" cy="4253760"/>
          </a:xfrm>
          <a:prstGeom prst="rect">
            <a:avLst/>
          </a:prstGeom>
          <a:ln>
            <a:noFill/>
          </a:ln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28650" y="1457971"/>
            <a:ext cx="7886700" cy="107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628650" y="2784849"/>
            <a:ext cx="7886700" cy="214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</p:sldLayoutIdLst>
  <p:hf hdr="0"/>
  <p:txStyles>
    <p:titleStyle>
      <a:lvl1pPr marL="0" algn="ctr" defTabSz="914400" rtl="0" eaLnBrk="1" latinLnBrk="0" hangingPunct="1">
        <a:lnSpc>
          <a:spcPct val="100000"/>
        </a:lnSpc>
        <a:spcBef>
          <a:spcPct val="0"/>
        </a:spcBef>
        <a:buNone/>
        <a:defRPr lang="ru-RU" sz="3600" b="1" strike="noStrike" kern="1200" spc="-1" dirty="0">
          <a:solidFill>
            <a:srgbClr val="C00000"/>
          </a:solidFill>
          <a:latin typeface="Verdana"/>
          <a:ea typeface="Verdana"/>
          <a:cs typeface="+mn-cs"/>
        </a:defRPr>
      </a:lvl1pPr>
    </p:titleStyle>
    <p:bodyStyle>
      <a:lvl1pPr marL="10800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40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008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512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944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376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/>
          <p:nvPr userDrawn="1"/>
        </p:nvPicPr>
        <p:blipFill>
          <a:blip r:embed="rId12"/>
          <a:srcRect l="34492" t="9735" r="17739" b="56265"/>
          <a:stretch/>
        </p:blipFill>
        <p:spPr>
          <a:xfrm>
            <a:off x="3429000" y="4582800"/>
            <a:ext cx="5714640" cy="227484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57199" y="6311152"/>
            <a:ext cx="493060" cy="38287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/>
          <a:lstStyle>
            <a:lvl1pPr algn="ctr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  <p:pic>
        <p:nvPicPr>
          <p:cNvPr id="7" name="Picture 2"/>
          <p:cNvPicPr/>
          <p:nvPr userDrawn="1"/>
        </p:nvPicPr>
        <p:blipFill>
          <a:blip r:embed="rId13"/>
          <a:srcRect r="6381"/>
          <a:stretch/>
        </p:blipFill>
        <p:spPr>
          <a:xfrm>
            <a:off x="0" y="0"/>
            <a:ext cx="8560080" cy="6220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963270" y="172036"/>
            <a:ext cx="5020236" cy="278008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pc="-1" dirty="0"/>
              <a:t>ФИО, группа</a:t>
            </a:r>
          </a:p>
        </p:txBody>
      </p:sp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7306234" y="172036"/>
            <a:ext cx="1317025" cy="278008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8FAEF05-8812-4A04-918B-89A6ECCB21C8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198" y="1493930"/>
            <a:ext cx="8102881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144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/>
          <p:nvPr userDrawn="1"/>
        </p:nvPicPr>
        <p:blipFill>
          <a:blip r:embed="rId12"/>
          <a:srcRect l="-20693" t="34885" r="76051" b="32072"/>
          <a:stretch/>
        </p:blipFill>
        <p:spPr>
          <a:xfrm>
            <a:off x="3656880" y="4673520"/>
            <a:ext cx="5486760" cy="218412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57199" y="6311152"/>
            <a:ext cx="493060" cy="38287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/>
          <a:lstStyle>
            <a:lvl1pPr algn="ctr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  <p:pic>
        <p:nvPicPr>
          <p:cNvPr id="7" name="Picture 2"/>
          <p:cNvPicPr/>
          <p:nvPr userDrawn="1"/>
        </p:nvPicPr>
        <p:blipFill>
          <a:blip r:embed="rId13"/>
          <a:srcRect r="6381"/>
          <a:stretch/>
        </p:blipFill>
        <p:spPr>
          <a:xfrm>
            <a:off x="0" y="0"/>
            <a:ext cx="8560080" cy="6220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963270" y="172036"/>
            <a:ext cx="5020236" cy="278008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pc="-1" dirty="0"/>
              <a:t>ФИО, группа</a:t>
            </a:r>
          </a:p>
        </p:txBody>
      </p:sp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7306234" y="172036"/>
            <a:ext cx="1317025" cy="278008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50B2BF-224F-404A-BB67-E7F233B642B0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198" y="1493930"/>
            <a:ext cx="8102881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529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57199" y="6311152"/>
            <a:ext cx="493060" cy="38287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/>
          <a:lstStyle>
            <a:lvl1pPr algn="ctr"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CD50FA3-7693-4AD1-9E83-82DEDF06D4CE}" type="slidenum">
              <a:rPr lang="ru-RU" sz="1200" spc="-1" smtClean="0"/>
              <a:pPr/>
              <a:t>‹#›</a:t>
            </a:fld>
            <a:endParaRPr lang="ru-RU" sz="1200" spc="-1" dirty="0"/>
          </a:p>
        </p:txBody>
      </p:sp>
      <p:pic>
        <p:nvPicPr>
          <p:cNvPr id="7" name="Picture 2"/>
          <p:cNvPicPr/>
          <p:nvPr userDrawn="1"/>
        </p:nvPicPr>
        <p:blipFill>
          <a:blip r:embed="rId12"/>
          <a:srcRect r="6381"/>
          <a:stretch/>
        </p:blipFill>
        <p:spPr>
          <a:xfrm>
            <a:off x="0" y="0"/>
            <a:ext cx="8560080" cy="6220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1963270" y="172036"/>
            <a:ext cx="5020236" cy="278008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ru-RU" spc="-1" dirty="0"/>
              <a:t>ФИО, группа</a:t>
            </a:r>
          </a:p>
        </p:txBody>
      </p:sp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7306234" y="172036"/>
            <a:ext cx="1317025" cy="278008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6250B2BF-224F-404A-BB67-E7F233B642B0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198" y="1493930"/>
            <a:ext cx="8102881" cy="442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967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3F14A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071" y="1871281"/>
            <a:ext cx="8229240" cy="1385835"/>
          </a:xfrm>
        </p:spPr>
        <p:txBody>
          <a:bodyPr>
            <a:noAutofit/>
          </a:bodyPr>
          <a:lstStyle/>
          <a:p>
            <a:r>
              <a:rPr lang="ru-RU" sz="2200" dirty="0"/>
              <a:t>Оценка динамичности и энергичности текста в художественных произведениях (ЭКСМО)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328071" y="3429000"/>
            <a:ext cx="5021262" cy="8791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Докладчик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Максимов Семён Викторович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9702F592-2CA9-CE21-6692-06BCE83011BB}"/>
              </a:ext>
            </a:extLst>
          </p:cNvPr>
          <p:cNvSpPr txBox="1">
            <a:spLocks/>
          </p:cNvSpPr>
          <p:nvPr/>
        </p:nvSpPr>
        <p:spPr>
          <a:xfrm>
            <a:off x="328071" y="4480078"/>
            <a:ext cx="7528305" cy="179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80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ru-RU" sz="2000" b="0" strike="noStrike" kern="1200" spc="-1" smtClean="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0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00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512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944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rgbClr val="3F14A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37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>
              <a:lnSpc>
                <a:spcPct val="100000"/>
              </a:lnSpc>
            </a:pPr>
            <a:r>
              <a:rPr lang="ru-RU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Сорокин Артём Константинович,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</a:rPr>
              <a:t>доцент, к.т.н., департамент Радиоэлектроники и связи </a:t>
            </a:r>
            <a:r>
              <a:rPr lang="ru-RU" sz="1800" dirty="0">
                <a:effectLst/>
                <a:latin typeface="Times New Roman" panose="02020603050405020304" pitchFamily="18" charset="0"/>
              </a:rPr>
              <a:t>ИРИТ РТФ УрФУ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729" y="654289"/>
            <a:ext cx="8166060" cy="699814"/>
          </a:xfrm>
        </p:spPr>
        <p:txBody>
          <a:bodyPr/>
          <a:lstStyle/>
          <a:p>
            <a:r>
              <a:rPr lang="ru-RU" dirty="0"/>
              <a:t>Метрики моделей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A72FC9-D4A3-4FF3-B795-E95651A9FFF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10</a:t>
            </a:fld>
            <a:endParaRPr lang="ru-RU" sz="1200" spc="-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5EBD22D-1B8D-4D88-96F0-11DBA0C1E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32393"/>
              </p:ext>
            </p:extLst>
          </p:nvPr>
        </p:nvGraphicFramePr>
        <p:xfrm>
          <a:off x="520701" y="1387264"/>
          <a:ext cx="8102598" cy="1310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899">
                  <a:extLst>
                    <a:ext uri="{9D8B030D-6E8A-4147-A177-3AD203B41FA5}">
                      <a16:colId xmlns:a16="http://schemas.microsoft.com/office/drawing/2014/main" val="236585533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323774154"/>
                    </a:ext>
                  </a:extLst>
                </a:gridCol>
                <a:gridCol w="998583">
                  <a:extLst>
                    <a:ext uri="{9D8B030D-6E8A-4147-A177-3AD203B41FA5}">
                      <a16:colId xmlns:a16="http://schemas.microsoft.com/office/drawing/2014/main" val="4130494251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1815643011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1886109407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4292723774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18292242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Accuracy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Precision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Recall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F1-score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AUC-ROC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Confusion Matrix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155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LogisticRegression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0.5333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0.6154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0.4706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0.5333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0.5792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ru-RU" sz="1200">
                          <a:effectLst/>
                        </a:rPr>
                        <a:t>8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5</a:t>
                      </a:r>
                      <a:r>
                        <a:rPr lang="en-US" sz="1200">
                          <a:effectLst/>
                        </a:rPr>
                        <a:t>] [</a:t>
                      </a:r>
                      <a:r>
                        <a:rPr lang="ru-RU" sz="1200">
                          <a:effectLst/>
                        </a:rPr>
                        <a:t>9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8</a:t>
                      </a:r>
                      <a:r>
                        <a:rPr lang="en-US" sz="1200">
                          <a:effectLst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747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0.4118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0.5185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ru-RU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3</a:t>
                      </a:r>
                      <a:r>
                        <a:rPr lang="en-US" sz="1200">
                          <a:effectLst/>
                        </a:rPr>
                        <a:t>] [</a:t>
                      </a:r>
                      <a:r>
                        <a:rPr lang="ru-RU" sz="1200">
                          <a:effectLst/>
                        </a:rPr>
                        <a:t>10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7</a:t>
                      </a:r>
                      <a:r>
                        <a:rPr lang="en-US" sz="1200">
                          <a:effectLst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330021"/>
                  </a:ext>
                </a:extLst>
              </a:tr>
              <a:tr h="574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RandomForest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0.6333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0.7143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0.5882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0.6452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0.6991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ru-RU" sz="1200" dirty="0">
                          <a:effectLst/>
                        </a:rPr>
                        <a:t>9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4</a:t>
                      </a:r>
                      <a:r>
                        <a:rPr lang="en-US" sz="1200" dirty="0">
                          <a:effectLst/>
                        </a:rPr>
                        <a:t>] [</a:t>
                      </a:r>
                      <a:r>
                        <a:rPr lang="ru-RU" sz="1200" dirty="0">
                          <a:effectLst/>
                        </a:rPr>
                        <a:t>7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10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953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GradientBoosting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0.6333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0.7143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0.5882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0.6452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0.7240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ru-RU" sz="1200" dirty="0">
                          <a:effectLst/>
                        </a:rPr>
                        <a:t>9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4</a:t>
                      </a:r>
                      <a:r>
                        <a:rPr lang="en-US" sz="1200" dirty="0">
                          <a:effectLst/>
                        </a:rPr>
                        <a:t>] [</a:t>
                      </a:r>
                      <a:r>
                        <a:rPr lang="ru-RU" sz="1200" dirty="0">
                          <a:effectLst/>
                        </a:rPr>
                        <a:t>7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10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194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KNeighbors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0.6429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0.5294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0.5806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0.6335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ru-RU" sz="1200" dirty="0">
                          <a:effectLst/>
                        </a:rPr>
                        <a:t>8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5</a:t>
                      </a:r>
                      <a:r>
                        <a:rPr lang="en-US" sz="1200" dirty="0">
                          <a:effectLst/>
                        </a:rPr>
                        <a:t>] [</a:t>
                      </a:r>
                      <a:r>
                        <a:rPr lang="ru-RU" sz="1200" dirty="0">
                          <a:effectLst/>
                        </a:rPr>
                        <a:t>8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9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602139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22D96FF-89CA-4EB2-88C9-599419B8A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69960"/>
              </p:ext>
            </p:extLst>
          </p:nvPr>
        </p:nvGraphicFramePr>
        <p:xfrm>
          <a:off x="520701" y="2891731"/>
          <a:ext cx="8102598" cy="149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5279">
                  <a:extLst>
                    <a:ext uri="{9D8B030D-6E8A-4147-A177-3AD203B41FA5}">
                      <a16:colId xmlns:a16="http://schemas.microsoft.com/office/drawing/2014/main" val="2511214296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667188632"/>
                    </a:ext>
                  </a:extLst>
                </a:gridCol>
                <a:gridCol w="1013823">
                  <a:extLst>
                    <a:ext uri="{9D8B030D-6E8A-4147-A177-3AD203B41FA5}">
                      <a16:colId xmlns:a16="http://schemas.microsoft.com/office/drawing/2014/main" val="2307734659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2091255837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1972291714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1009160343"/>
                    </a:ext>
                  </a:extLst>
                </a:gridCol>
                <a:gridCol w="1157514">
                  <a:extLst>
                    <a:ext uri="{9D8B030D-6E8A-4147-A177-3AD203B41FA5}">
                      <a16:colId xmlns:a16="http://schemas.microsoft.com/office/drawing/2014/main" val="3831057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Accuracy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Precision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Recall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F1-score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AUC-ROC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Confusion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Matrix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5793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GB_Default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0.6333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0.7143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0.5882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0.6452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0.7240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ru-RU" sz="1200">
                          <a:effectLst/>
                        </a:rPr>
                        <a:t>9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4</a:t>
                      </a:r>
                      <a:r>
                        <a:rPr lang="en-US" sz="1200">
                          <a:effectLst/>
                        </a:rPr>
                        <a:t>][</a:t>
                      </a:r>
                      <a:r>
                        <a:rPr lang="ru-RU" sz="1200">
                          <a:effectLst/>
                        </a:rPr>
                        <a:t>7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10</a:t>
                      </a:r>
                      <a:r>
                        <a:rPr lang="en-US" sz="1200">
                          <a:effectLst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50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GB_Tuned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0.4706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0.5517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0.6606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ru-RU" sz="1200">
                          <a:effectLst/>
                        </a:rPr>
                        <a:t>9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4</a:t>
                      </a:r>
                      <a:r>
                        <a:rPr lang="en-US" sz="1200">
                          <a:effectLst/>
                        </a:rPr>
                        <a:t>][</a:t>
                      </a:r>
                      <a:r>
                        <a:rPr lang="ru-RU" sz="1200">
                          <a:effectLst/>
                        </a:rPr>
                        <a:t>9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8</a:t>
                      </a:r>
                      <a:r>
                        <a:rPr lang="en-US" sz="1200">
                          <a:effectLst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196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GB_Exp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0.7333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0.6471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0.6875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0.7376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</a:t>
                      </a:r>
                      <a:r>
                        <a:rPr lang="ru-RU" sz="1200">
                          <a:effectLst/>
                        </a:rPr>
                        <a:t>9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4</a:t>
                      </a:r>
                      <a:r>
                        <a:rPr lang="en-US" sz="1200">
                          <a:effectLst/>
                        </a:rPr>
                        <a:t>][</a:t>
                      </a:r>
                      <a:r>
                        <a:rPr lang="ru-RU" sz="1200">
                          <a:effectLst/>
                        </a:rPr>
                        <a:t>6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11</a:t>
                      </a:r>
                      <a:r>
                        <a:rPr lang="en-US" sz="1200">
                          <a:effectLst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1658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GB_Sqrt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0.7857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0.6471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0.7097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0.7873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ru-RU" sz="1200" dirty="0">
                          <a:effectLst/>
                        </a:rPr>
                        <a:t>10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3</a:t>
                      </a:r>
                      <a:r>
                        <a:rPr lang="en-US" sz="1200" dirty="0">
                          <a:effectLst/>
                        </a:rPr>
                        <a:t>][</a:t>
                      </a:r>
                      <a:r>
                        <a:rPr lang="ru-RU" sz="1200" dirty="0">
                          <a:effectLst/>
                        </a:rPr>
                        <a:t>6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11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43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XGBoost_Default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0.8182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0.5294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0.6429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0.7195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ru-RU" sz="1200" dirty="0">
                          <a:effectLst/>
                        </a:rPr>
                        <a:t>11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2</a:t>
                      </a:r>
                      <a:r>
                        <a:rPr lang="en-US" sz="1200" dirty="0">
                          <a:effectLst/>
                        </a:rPr>
                        <a:t>][</a:t>
                      </a:r>
                      <a:r>
                        <a:rPr lang="ru-RU" sz="1200" dirty="0">
                          <a:effectLst/>
                        </a:rPr>
                        <a:t>8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 9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02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CatBoost_Default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0.7692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0.5882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0.6667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0.7014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ru-RU" sz="1200" dirty="0">
                          <a:effectLst/>
                        </a:rPr>
                        <a:t>10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r>
                        <a:rPr lang="ru-RU" sz="1200" dirty="0">
                          <a:effectLst/>
                        </a:rPr>
                        <a:t>3</a:t>
                      </a:r>
                      <a:r>
                        <a:rPr lang="en-US" sz="1200" dirty="0">
                          <a:effectLst/>
                        </a:rPr>
                        <a:t>][</a:t>
                      </a:r>
                      <a:r>
                        <a:rPr lang="ru-RU" sz="1200" dirty="0">
                          <a:effectLst/>
                        </a:rPr>
                        <a:t>7,10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769931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D98BE25-87A8-436C-A265-5E7EF008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94971"/>
              </p:ext>
            </p:extLst>
          </p:nvPr>
        </p:nvGraphicFramePr>
        <p:xfrm>
          <a:off x="520701" y="4588496"/>
          <a:ext cx="8102559" cy="1575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0853">
                  <a:extLst>
                    <a:ext uri="{9D8B030D-6E8A-4147-A177-3AD203B41FA5}">
                      <a16:colId xmlns:a16="http://schemas.microsoft.com/office/drawing/2014/main" val="3021204484"/>
                    </a:ext>
                  </a:extLst>
                </a:gridCol>
                <a:gridCol w="2700853">
                  <a:extLst>
                    <a:ext uri="{9D8B030D-6E8A-4147-A177-3AD203B41FA5}">
                      <a16:colId xmlns:a16="http://schemas.microsoft.com/office/drawing/2014/main" val="259716452"/>
                    </a:ext>
                  </a:extLst>
                </a:gridCol>
                <a:gridCol w="2700853">
                  <a:extLst>
                    <a:ext uri="{9D8B030D-6E8A-4147-A177-3AD203B41FA5}">
                      <a16:colId xmlns:a16="http://schemas.microsoft.com/office/drawing/2014/main" val="1877921284"/>
                    </a:ext>
                  </a:extLst>
                </a:gridCol>
              </a:tblGrid>
              <a:tr h="17399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62607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Обучение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Валидация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42745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Accuracy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0.6857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0.5333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68789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Precision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0.6897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0.6667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85984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Recall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0.6061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0.3529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245042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AUC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0.7596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0.6561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75395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F1-мера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0.6452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0.4615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225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0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9F7307-D5BE-A61D-0E2C-8E997B8B8A15}"/>
              </a:ext>
            </a:extLst>
          </p:cNvPr>
          <p:cNvSpPr/>
          <p:nvPr/>
        </p:nvSpPr>
        <p:spPr>
          <a:xfrm>
            <a:off x="7306234" y="4961467"/>
            <a:ext cx="1390590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729" y="654289"/>
            <a:ext cx="8166060" cy="699814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457198" y="1605114"/>
            <a:ext cx="6526308" cy="5973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исследования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A72FC9-D4A3-4FF3-B795-E95651A9FFF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11</a:t>
            </a:fld>
            <a:endParaRPr lang="ru-RU" sz="1200" spc="-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B114E-87A9-48CD-FF04-054B5F07434D}"/>
              </a:ext>
            </a:extLst>
          </p:cNvPr>
          <p:cNvSpPr txBox="1"/>
          <p:nvPr/>
        </p:nvSpPr>
        <p:spPr>
          <a:xfrm>
            <a:off x="537214" y="2383838"/>
            <a:ext cx="80695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</a:rPr>
              <a:t>подготовлен и собран набор данных в одном жанре, с разными авторами, с равным распределением по “типам” произведений;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были выбраны характеристики и проанализированы их значение. Найдены вероятные проблемы в алгоритмах получения некоторых из них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были выбраны различные модели классификации, для сравнения полученных результатов и выделения приоритетных. Выбраны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GradientBoosting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(с вариативностью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гиперпараметров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функций), а также нейросеть LSTM как возможный аналог.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6413" y="1907148"/>
            <a:ext cx="5811174" cy="2027541"/>
          </a:xfrm>
        </p:spPr>
        <p:txBody>
          <a:bodyPr>
            <a:noAutofit/>
          </a:bodyPr>
          <a:lstStyle/>
          <a:p>
            <a:r>
              <a:rPr lang="ru-RU" sz="3200" dirty="0"/>
              <a:t>Спасибо за внимание!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A72FC9-D4A3-4FF3-B795-E95651A9FFF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12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405991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anchor="ctr">
            <a:normAutofit/>
          </a:bodyPr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9"/>
          </p:nvPr>
        </p:nvSpPr>
        <p:spPr>
          <a:xfrm>
            <a:off x="7306234" y="172036"/>
            <a:ext cx="1317025" cy="27800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7EFE7C9-B656-46C6-8CFF-31DA806267EF}" type="datetime1">
              <a:rPr lang="ru-RU" spc="-1" smtClean="0"/>
              <a:pPr>
                <a:spcAft>
                  <a:spcPts val="600"/>
                </a:spcAft>
              </a:pPr>
              <a:t>22.05.2024</a:t>
            </a:fld>
            <a:endParaRPr lang="ru-RU" spc="-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20"/>
          </p:nvPr>
        </p:nvSpPr>
        <p:spPr>
          <a:xfrm>
            <a:off x="1963270" y="172036"/>
            <a:ext cx="5020236" cy="27800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21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2</a:t>
            </a:fld>
            <a:endParaRPr lang="ru-RU" sz="1200" spc="-1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E6808BE9-0C4B-BF6A-26BE-858F6A0D28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6334" y="1493930"/>
            <a:ext cx="2938001" cy="461762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Джоан Роулинг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Клайв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Степлз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Льюис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Стивен Кинг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Набоков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Герберт Уэллс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Эрнест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Хэмингуэй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Маргарет Митчелл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Анна Франк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Агата Кристи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Уильям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Голдинг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Марсель Пруст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Джон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Гришэм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Дэвид Лоуренс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Джордж Оруэлл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Дж.Д</a:t>
            </a: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Сэлинджер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Вильям Фолкнер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Кеннет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Грэм</a:t>
            </a:r>
            <a:endParaRPr lang="ru-RU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Энтони </a:t>
            </a:r>
            <a:r>
              <a:rPr lang="ru-RU" sz="1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Бёрджесс</a:t>
            </a:r>
            <a:r>
              <a:rPr 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Джеймс Джойс</a:t>
            </a:r>
            <a:endParaRPr lang="en-US" sz="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F5B4BA8E-3DC0-4AC7-8759-F56F98373C47}"/>
              </a:ext>
            </a:extLst>
          </p:cNvPr>
          <p:cNvGrpSpPr/>
          <p:nvPr/>
        </p:nvGrpSpPr>
        <p:grpSpPr>
          <a:xfrm>
            <a:off x="3424335" y="3318151"/>
            <a:ext cx="1811024" cy="530814"/>
            <a:chOff x="3424335" y="3537333"/>
            <a:chExt cx="1811024" cy="530814"/>
          </a:xfrm>
        </p:grpSpPr>
        <p:sp>
          <p:nvSpPr>
            <p:cNvPr id="12" name="Текст 3">
              <a:extLst>
                <a:ext uri="{FF2B5EF4-FFF2-40B4-BE49-F238E27FC236}">
                  <a16:creationId xmlns:a16="http://schemas.microsoft.com/office/drawing/2014/main" id="{F635E3C2-867B-4B38-AA4E-71DC1B7A19B4}"/>
                </a:ext>
              </a:extLst>
            </p:cNvPr>
            <p:cNvSpPr txBox="1">
              <a:spLocks/>
            </p:cNvSpPr>
            <p:nvPr/>
          </p:nvSpPr>
          <p:spPr>
            <a:xfrm>
              <a:off x="3845098" y="3537333"/>
              <a:ext cx="1390261" cy="5308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редактор</a:t>
              </a:r>
              <a:endParaRPr lang="ru-RU" dirty="0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49F54034-12D3-4446-B020-C55E40CE9FA5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3424335" y="3802740"/>
              <a:ext cx="4207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A0288FF-7F48-410D-B4D3-B0DC191C1BAC}"/>
              </a:ext>
            </a:extLst>
          </p:cNvPr>
          <p:cNvGrpSpPr/>
          <p:nvPr/>
        </p:nvGrpSpPr>
        <p:grpSpPr>
          <a:xfrm>
            <a:off x="5235359" y="3548645"/>
            <a:ext cx="2397082" cy="530814"/>
            <a:chOff x="3424335" y="3744500"/>
            <a:chExt cx="2397082" cy="530814"/>
          </a:xfrm>
        </p:grpSpPr>
        <p:sp>
          <p:nvSpPr>
            <p:cNvPr id="21" name="Текст 3">
              <a:extLst>
                <a:ext uri="{FF2B5EF4-FFF2-40B4-BE49-F238E27FC236}">
                  <a16:creationId xmlns:a16="http://schemas.microsoft.com/office/drawing/2014/main" id="{EC8E9213-CD32-49BD-99A9-3716DE5D2BC9}"/>
                </a:ext>
              </a:extLst>
            </p:cNvPr>
            <p:cNvSpPr txBox="1">
              <a:spLocks/>
            </p:cNvSpPr>
            <p:nvPr/>
          </p:nvSpPr>
          <p:spPr>
            <a:xfrm>
              <a:off x="3845098" y="3744500"/>
              <a:ext cx="1976319" cy="5308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ru-RU" dirty="0"/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82CB70C5-9767-4FBD-BD62-36A90027E8B9}"/>
                </a:ext>
              </a:extLst>
            </p:cNvPr>
            <p:cNvCxnSpPr>
              <a:cxnSpLocks/>
              <a:stCxn id="12" idx="3"/>
              <a:endCxn id="21" idx="1"/>
            </p:cNvCxnSpPr>
            <p:nvPr/>
          </p:nvCxnSpPr>
          <p:spPr>
            <a:xfrm>
              <a:off x="3424335" y="3779413"/>
              <a:ext cx="420763" cy="2304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B43EBA2-7533-44AA-B276-7940798FDCC9}"/>
              </a:ext>
            </a:extLst>
          </p:cNvPr>
          <p:cNvGrpSpPr/>
          <p:nvPr/>
        </p:nvGrpSpPr>
        <p:grpSpPr>
          <a:xfrm>
            <a:off x="3424335" y="3814052"/>
            <a:ext cx="2231787" cy="705535"/>
            <a:chOff x="3424335" y="3814052"/>
            <a:chExt cx="2231787" cy="705535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72C480AB-A8AF-432C-8718-B30364A5DC02}"/>
                </a:ext>
              </a:extLst>
            </p:cNvPr>
            <p:cNvGrpSpPr/>
            <p:nvPr/>
          </p:nvGrpSpPr>
          <p:grpSpPr>
            <a:xfrm>
              <a:off x="3424335" y="3988773"/>
              <a:ext cx="1811024" cy="530814"/>
              <a:chOff x="5235359" y="3537333"/>
              <a:chExt cx="1811024" cy="530814"/>
            </a:xfrm>
          </p:grpSpPr>
          <p:sp>
            <p:nvSpPr>
              <p:cNvPr id="13" name="Текст 3">
                <a:extLst>
                  <a:ext uri="{FF2B5EF4-FFF2-40B4-BE49-F238E27FC236}">
                    <a16:creationId xmlns:a16="http://schemas.microsoft.com/office/drawing/2014/main" id="{CFBC1ED8-7168-429D-9699-D712F8C22B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6122" y="3537333"/>
                <a:ext cx="1390261" cy="5308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модель</a:t>
                </a:r>
                <a:endParaRPr lang="ru-RU" dirty="0"/>
              </a:p>
            </p:txBody>
          </p:sp>
          <p:cxnSp>
            <p:nvCxnSpPr>
              <p:cNvPr id="17" name="Прямая со стрелкой 16">
                <a:extLst>
                  <a:ext uri="{FF2B5EF4-FFF2-40B4-BE49-F238E27FC236}">
                    <a16:creationId xmlns:a16="http://schemas.microsoft.com/office/drawing/2014/main" id="{F3795807-817B-4614-9C56-7CC9EBD75B23}"/>
                  </a:ext>
                </a:extLst>
              </p:cNvPr>
              <p:cNvCxnSpPr/>
              <p:nvPr/>
            </p:nvCxnSpPr>
            <p:spPr>
              <a:xfrm flipV="1">
                <a:off x="5235359" y="3816522"/>
                <a:ext cx="420763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ECC6B9B8-764B-43FC-8E0E-6F31798AC05D}"/>
                </a:ext>
              </a:extLst>
            </p:cNvPr>
            <p:cNvCxnSpPr>
              <a:cxnSpLocks/>
              <a:stCxn id="13" idx="3"/>
              <a:endCxn id="21" idx="1"/>
            </p:cNvCxnSpPr>
            <p:nvPr/>
          </p:nvCxnSpPr>
          <p:spPr>
            <a:xfrm flipV="1">
              <a:off x="5235359" y="3814052"/>
              <a:ext cx="420763" cy="4401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1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345170" y="1370482"/>
            <a:ext cx="3680692" cy="237575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определить возможность оценивания художественных произведений с точки зрения динамичности и энергичности текста, с последующей целью создания модели независимой оценки произведений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025862" y="1370482"/>
            <a:ext cx="4380719" cy="448954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Задачи</a:t>
            </a:r>
            <a:r>
              <a:rPr lang="ru-RU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9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06388" algn="just">
              <a:lnSpc>
                <a:spcPct val="10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сбор и подготовка художественных произведение</a:t>
            </a:r>
          </a:p>
          <a:p>
            <a:pPr indent="306388" algn="just">
              <a:lnSpc>
                <a:spcPct val="10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определение и извлечение ключевых характеристик текста</a:t>
            </a:r>
          </a:p>
          <a:p>
            <a:pPr indent="306388" algn="just">
              <a:lnSpc>
                <a:spcPct val="10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проведение экспериментов, анализ результатов и оценка эффективности моделей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A72FC9-D4A3-4FF3-B795-E95651A9FFF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3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12690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903D52-5A4A-C90A-EA19-9D54242C4651}"/>
              </a:ext>
            </a:extLst>
          </p:cNvPr>
          <p:cNvSpPr/>
          <p:nvPr/>
        </p:nvSpPr>
        <p:spPr>
          <a:xfrm>
            <a:off x="7330640" y="4969934"/>
            <a:ext cx="1356161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E4724-9AC0-8CEC-A9FF-862C9FACC3D7}"/>
              </a:ext>
            </a:extLst>
          </p:cNvPr>
          <p:cNvSpPr txBox="1"/>
          <p:nvPr/>
        </p:nvSpPr>
        <p:spPr>
          <a:xfrm>
            <a:off x="457199" y="1358119"/>
            <a:ext cx="8166060" cy="495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Для исследования было взято </a:t>
            </a:r>
            <a:r>
              <a:rPr lang="ru-RU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100</a:t>
            </a: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текстовых произведений в одном жанре “Отечественная фантастика” с сайта http://www.lib.ru/ 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Распределение по классам 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“</a:t>
            </a: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динамичное/не динамичное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”</a:t>
            </a: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50/50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Длина произведения до </a:t>
            </a:r>
            <a:r>
              <a:rPr lang="ru-RU" sz="1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16</a:t>
            </a: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листов формата А4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ru-RU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Произведения балансировались по структуре для каждого класса одинаково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>
          <a:xfrm>
            <a:off x="7306234" y="172036"/>
            <a:ext cx="1317025" cy="27800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A72FC9-D4A3-4FF3-B795-E95651A9FFF1}" type="datetime1">
              <a:rPr lang="ru-RU" spc="-1" smtClean="0"/>
              <a:pPr>
                <a:spcAft>
                  <a:spcPts val="600"/>
                </a:spcAft>
              </a:pPr>
              <a:t>22.05.2024</a:t>
            </a:fld>
            <a:endParaRPr lang="ru-RU" spc="-1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>
          <a:xfrm>
            <a:off x="1963270" y="172036"/>
            <a:ext cx="5020236" cy="27800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4</a:t>
            </a:fld>
            <a:endParaRPr lang="ru-RU" sz="1200" spc="-1"/>
          </a:p>
        </p:txBody>
      </p:sp>
    </p:spTree>
    <p:extLst>
      <p:ext uri="{BB962C8B-B14F-4D97-AF65-F5344CB8AC3E}">
        <p14:creationId xmlns:p14="http://schemas.microsoft.com/office/powerpoint/2010/main" val="384852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Характеристики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>
          <a:xfrm>
            <a:off x="7306234" y="172036"/>
            <a:ext cx="1317025" cy="27800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A72FC9-D4A3-4FF3-B795-E95651A9FFF1}" type="datetime1">
              <a:rPr lang="ru-RU" spc="-1" smtClean="0"/>
              <a:pPr>
                <a:spcAft>
                  <a:spcPts val="600"/>
                </a:spcAft>
              </a:pPr>
              <a:t>22.05.2024</a:t>
            </a:fld>
            <a:endParaRPr lang="ru-RU" spc="-1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>
          <a:xfrm>
            <a:off x="1963270" y="172036"/>
            <a:ext cx="5020236" cy="27800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5</a:t>
            </a:fld>
            <a:endParaRPr lang="ru-RU" sz="1200" spc="-1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6AF11F0-79AC-49F6-AD51-225DFC8AC1E8}"/>
              </a:ext>
            </a:extLst>
          </p:cNvPr>
          <p:cNvGrpSpPr/>
          <p:nvPr/>
        </p:nvGrpSpPr>
        <p:grpSpPr>
          <a:xfrm>
            <a:off x="457199" y="1493930"/>
            <a:ext cx="3461658" cy="4487770"/>
            <a:chOff x="457199" y="1358119"/>
            <a:chExt cx="3461658" cy="22697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9E4724-9AC0-8CEC-A9FF-862C9FACC3D7}"/>
                </a:ext>
              </a:extLst>
            </p:cNvPr>
            <p:cNvSpPr txBox="1"/>
            <p:nvPr/>
          </p:nvSpPr>
          <p:spPr>
            <a:xfrm>
              <a:off x="457199" y="1358119"/>
              <a:ext cx="3461658" cy="699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just">
                <a:lnSpc>
                  <a:spcPct val="150000"/>
                </a:lnSpc>
                <a:spcBef>
                  <a:spcPts val="1000"/>
                </a:spcBef>
              </a:pPr>
              <a:r>
                <a:rPr lang="ru-RU" sz="20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• Определение по глаголам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ED3E23-A63D-4F77-975F-C71B9BFA75D9}"/>
                </a:ext>
              </a:extLst>
            </p:cNvPr>
            <p:cNvSpPr txBox="1"/>
            <p:nvPr/>
          </p:nvSpPr>
          <p:spPr>
            <a:xfrm>
              <a:off x="457199" y="2143106"/>
              <a:ext cx="3461658" cy="699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just">
                <a:lnSpc>
                  <a:spcPct val="150000"/>
                </a:lnSpc>
                <a:spcBef>
                  <a:spcPts val="1000"/>
                </a:spcBef>
              </a:pPr>
              <a:r>
                <a:rPr lang="ru-RU" sz="20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• Длина предложений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89B924-7844-4B5A-A575-D5EC7613D0B5}"/>
                </a:ext>
              </a:extLst>
            </p:cNvPr>
            <p:cNvSpPr txBox="1"/>
            <p:nvPr/>
          </p:nvSpPr>
          <p:spPr>
            <a:xfrm>
              <a:off x="457199" y="2928093"/>
              <a:ext cx="3461658" cy="699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just">
                <a:lnSpc>
                  <a:spcPct val="150000"/>
                </a:lnSpc>
                <a:spcBef>
                  <a:spcPts val="1000"/>
                </a:spcBef>
              </a:pPr>
              <a:r>
                <a:rPr lang="ru-RU" sz="20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• Тональность абзацев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F22386B-06D8-43E4-BABF-B2269EB1388D}"/>
              </a:ext>
            </a:extLst>
          </p:cNvPr>
          <p:cNvGrpSpPr/>
          <p:nvPr/>
        </p:nvGrpSpPr>
        <p:grpSpPr>
          <a:xfrm>
            <a:off x="3734257" y="1400598"/>
            <a:ext cx="4288943" cy="774571"/>
            <a:chOff x="3734257" y="2219350"/>
            <a:chExt cx="4288943" cy="77457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483ABA1-02EE-4CD5-8B27-793293C49E12}"/>
                </a:ext>
              </a:extLst>
            </p:cNvPr>
            <p:cNvSpPr/>
            <p:nvPr/>
          </p:nvSpPr>
          <p:spPr>
            <a:xfrm>
              <a:off x="4155020" y="2219350"/>
              <a:ext cx="3868180" cy="774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1000"/>
                </a:spcBef>
              </a:pPr>
              <a:r>
                <a:rPr lang="ru-RU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количество глаголов в абзаце</a:t>
              </a:r>
            </a:p>
            <a:p>
              <a:pPr algn="just">
                <a:spcBef>
                  <a:spcPts val="1000"/>
                </a:spcBef>
              </a:pPr>
              <a:r>
                <a:rPr lang="ru-RU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количество глаголов на предложение</a:t>
              </a:r>
            </a:p>
          </p:txBody>
        </p: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03C940E-58E3-4FD9-B25D-29F9A2248CC0}"/>
                </a:ext>
              </a:extLst>
            </p:cNvPr>
            <p:cNvCxnSpPr/>
            <p:nvPr/>
          </p:nvCxnSpPr>
          <p:spPr>
            <a:xfrm flipV="1">
              <a:off x="3734257" y="2644012"/>
              <a:ext cx="4207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D516D7B-76C7-4876-B03E-2423994BC734}"/>
              </a:ext>
            </a:extLst>
          </p:cNvPr>
          <p:cNvGrpSpPr/>
          <p:nvPr/>
        </p:nvGrpSpPr>
        <p:grpSpPr>
          <a:xfrm>
            <a:off x="3734257" y="2771451"/>
            <a:ext cx="4288943" cy="1179810"/>
            <a:chOff x="3734257" y="2219350"/>
            <a:chExt cx="4288943" cy="117981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E99E994-8DAB-45E2-9AB1-B3ADDEFC8E2F}"/>
                </a:ext>
              </a:extLst>
            </p:cNvPr>
            <p:cNvSpPr/>
            <p:nvPr/>
          </p:nvSpPr>
          <p:spPr>
            <a:xfrm>
              <a:off x="4155020" y="2219350"/>
              <a:ext cx="3868180" cy="1179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1000"/>
                </a:spcBef>
              </a:pPr>
              <a:r>
                <a:rPr lang="ru-RU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количество слов в абзаце</a:t>
              </a:r>
            </a:p>
            <a:p>
              <a:pPr algn="just">
                <a:spcBef>
                  <a:spcPts val="1000"/>
                </a:spcBef>
              </a:pPr>
              <a:r>
                <a:rPr lang="ru-RU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количество слов на предложение</a:t>
              </a:r>
            </a:p>
            <a:p>
              <a:pPr algn="just">
                <a:spcBef>
                  <a:spcPts val="1000"/>
                </a:spcBef>
              </a:pPr>
              <a:r>
                <a:rPr lang="ru-RU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длина предложения в словах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CB9D0340-622B-4D41-961C-D88C920F2177}"/>
                </a:ext>
              </a:extLst>
            </p:cNvPr>
            <p:cNvCxnSpPr/>
            <p:nvPr/>
          </p:nvCxnSpPr>
          <p:spPr>
            <a:xfrm flipV="1">
              <a:off x="3734257" y="2850121"/>
              <a:ext cx="4207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75316DA-2733-4EC2-8A77-019747229A02}"/>
              </a:ext>
            </a:extLst>
          </p:cNvPr>
          <p:cNvGrpSpPr/>
          <p:nvPr/>
        </p:nvGrpSpPr>
        <p:grpSpPr>
          <a:xfrm>
            <a:off x="3734257" y="4589499"/>
            <a:ext cx="4288943" cy="774571"/>
            <a:chOff x="3734257" y="2219350"/>
            <a:chExt cx="4288943" cy="774571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4827FE9-2692-437D-B143-0FB64B811CFC}"/>
                </a:ext>
              </a:extLst>
            </p:cNvPr>
            <p:cNvSpPr/>
            <p:nvPr/>
          </p:nvSpPr>
          <p:spPr>
            <a:xfrm>
              <a:off x="4155020" y="2219350"/>
              <a:ext cx="3868180" cy="774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1000"/>
                </a:spcBef>
              </a:pPr>
              <a:r>
                <a:rPr lang="ru-RU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тональность абзаца</a:t>
              </a:r>
            </a:p>
            <a:p>
              <a:pPr algn="just">
                <a:spcBef>
                  <a:spcPts val="1000"/>
                </a:spcBef>
              </a:pPr>
              <a:r>
                <a:rPr lang="ru-RU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количество предложений в абзаце</a:t>
              </a: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78DE457-4DFF-4299-98F9-33673B790D3B}"/>
                </a:ext>
              </a:extLst>
            </p:cNvPr>
            <p:cNvCxnSpPr/>
            <p:nvPr/>
          </p:nvCxnSpPr>
          <p:spPr>
            <a:xfrm flipV="1">
              <a:off x="3734257" y="2644012"/>
              <a:ext cx="4207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28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22080"/>
            <a:ext cx="8166060" cy="699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Алгоритм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9"/>
          </p:nvPr>
        </p:nvSpPr>
        <p:spPr>
          <a:xfrm>
            <a:off x="7306234" y="172036"/>
            <a:ext cx="1317025" cy="27800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A72FC9-D4A3-4FF3-B795-E95651A9FFF1}" type="datetime1">
              <a:rPr lang="ru-RU" spc="-1" smtClean="0"/>
              <a:pPr>
                <a:spcAft>
                  <a:spcPts val="600"/>
                </a:spcAft>
              </a:pPr>
              <a:t>22.05.2024</a:t>
            </a:fld>
            <a:endParaRPr lang="ru-RU" spc="-1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20"/>
          </p:nvPr>
        </p:nvSpPr>
        <p:spPr>
          <a:xfrm>
            <a:off x="1963270" y="172036"/>
            <a:ext cx="5020236" cy="278008"/>
          </a:xfrm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21"/>
          </p:nvPr>
        </p:nvSpPr>
        <p:spPr>
          <a:xfrm>
            <a:off x="457199" y="6311152"/>
            <a:ext cx="493060" cy="3828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CD50FA3-7693-4AD1-9E83-82DEDF06D4CE}" type="slidenum">
              <a:rPr lang="ru-RU" sz="1200" spc="-1" smtClean="0"/>
              <a:pPr>
                <a:spcAft>
                  <a:spcPts val="600"/>
                </a:spcAft>
              </a:pPr>
              <a:t>6</a:t>
            </a:fld>
            <a:endParaRPr lang="ru-RU" sz="1200" spc="-1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16AA2A4D-8EC4-4014-8CD2-B7B5ECB1397C}"/>
              </a:ext>
            </a:extLst>
          </p:cNvPr>
          <p:cNvGrpSpPr/>
          <p:nvPr/>
        </p:nvGrpSpPr>
        <p:grpSpPr>
          <a:xfrm>
            <a:off x="1238250" y="1760051"/>
            <a:ext cx="6667500" cy="2018856"/>
            <a:chOff x="1238250" y="1760051"/>
            <a:chExt cx="6667500" cy="201885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2D214E50-0560-49DA-802A-41EA8838F431}"/>
                </a:ext>
              </a:extLst>
            </p:cNvPr>
            <p:cNvSpPr/>
            <p:nvPr/>
          </p:nvSpPr>
          <p:spPr>
            <a:xfrm>
              <a:off x="1238250" y="1760051"/>
              <a:ext cx="1760220" cy="69981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Разбиение на абзацы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DE42B907-4BDF-42F4-BFCB-7774990CF833}"/>
                </a:ext>
              </a:extLst>
            </p:cNvPr>
            <p:cNvSpPr/>
            <p:nvPr/>
          </p:nvSpPr>
          <p:spPr>
            <a:xfrm>
              <a:off x="3691890" y="1760051"/>
              <a:ext cx="1760220" cy="69981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Разбиение на предложения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0425556-6E22-4282-9FB0-7B86D636D860}"/>
                </a:ext>
              </a:extLst>
            </p:cNvPr>
            <p:cNvSpPr/>
            <p:nvPr/>
          </p:nvSpPr>
          <p:spPr>
            <a:xfrm>
              <a:off x="6145530" y="1760051"/>
              <a:ext cx="1760220" cy="69981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Получение характеристик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250A0666-3DE3-4FF8-864F-6B9D643DA823}"/>
                </a:ext>
              </a:extLst>
            </p:cNvPr>
            <p:cNvSpPr/>
            <p:nvPr/>
          </p:nvSpPr>
          <p:spPr>
            <a:xfrm>
              <a:off x="1238250" y="3079093"/>
              <a:ext cx="1760220" cy="69981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Группировка результатов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3F230121-FE8C-42B9-BE15-86B53E16F73E}"/>
                </a:ext>
              </a:extLst>
            </p:cNvPr>
            <p:cNvSpPr/>
            <p:nvPr/>
          </p:nvSpPr>
          <p:spPr>
            <a:xfrm>
              <a:off x="6145530" y="3079093"/>
              <a:ext cx="1760220" cy="69981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Усреднение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00EC6916-EC8A-46D8-9331-85E15338DDD4}"/>
                </a:ext>
              </a:extLst>
            </p:cNvPr>
            <p:cNvSpPr/>
            <p:nvPr/>
          </p:nvSpPr>
          <p:spPr>
            <a:xfrm>
              <a:off x="3691890" y="3079093"/>
              <a:ext cx="1760220" cy="69981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Разбиение на трети</a:t>
              </a:r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741F5D31-BA99-47AA-B5EC-2049E7592008}"/>
                </a:ext>
              </a:extLst>
            </p:cNvPr>
            <p:cNvCxnSpPr>
              <a:stCxn id="4" idx="3"/>
              <a:endCxn id="22" idx="1"/>
            </p:cNvCxnSpPr>
            <p:nvPr/>
          </p:nvCxnSpPr>
          <p:spPr>
            <a:xfrm>
              <a:off x="2998470" y="2109958"/>
              <a:ext cx="693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94F65F0F-AEA1-4BC9-9883-5A5AC169B3E4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5452110" y="2109958"/>
              <a:ext cx="693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: уступ 38">
              <a:extLst>
                <a:ext uri="{FF2B5EF4-FFF2-40B4-BE49-F238E27FC236}">
                  <a16:creationId xmlns:a16="http://schemas.microsoft.com/office/drawing/2014/main" id="{EBC15EF1-D8B2-4209-9B34-F5456CD77A40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 flipH="1">
              <a:off x="1238250" y="2109958"/>
              <a:ext cx="6667500" cy="1319042"/>
            </a:xfrm>
            <a:prstGeom prst="bentConnector5">
              <a:avLst>
                <a:gd name="adj1" fmla="val -3429"/>
                <a:gd name="adj2" fmla="val 50000"/>
                <a:gd name="adj3" fmla="val 10342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E336DAEE-E0FA-4071-8CB7-C5FAFCA98F72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2998470" y="3429000"/>
              <a:ext cx="693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9B2C33E0-ACA4-48D9-B2BC-A7A6146A0968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5452110" y="3429000"/>
              <a:ext cx="6934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81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729" y="654289"/>
            <a:ext cx="8166060" cy="699814"/>
          </a:xfrm>
        </p:spPr>
        <p:txBody>
          <a:bodyPr/>
          <a:lstStyle/>
          <a:p>
            <a:r>
              <a:rPr lang="ru-RU" dirty="0"/>
              <a:t>Обсуждение характеристик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A72FC9-D4A3-4FF3-B795-E95651A9FFF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7</a:t>
            </a:fld>
            <a:endParaRPr lang="ru-RU" sz="1200" spc="-1" dirty="0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0145DF9-1733-4E45-BAB4-8B6E2D33B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55683"/>
              </p:ext>
            </p:extLst>
          </p:nvPr>
        </p:nvGraphicFramePr>
        <p:xfrm>
          <a:off x="703729" y="1785620"/>
          <a:ext cx="791952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843">
                  <a:extLst>
                    <a:ext uri="{9D8B030D-6E8A-4147-A177-3AD203B41FA5}">
                      <a16:colId xmlns:a16="http://schemas.microsoft.com/office/drawing/2014/main" val="380143741"/>
                    </a:ext>
                  </a:extLst>
                </a:gridCol>
                <a:gridCol w="2639843">
                  <a:extLst>
                    <a:ext uri="{9D8B030D-6E8A-4147-A177-3AD203B41FA5}">
                      <a16:colId xmlns:a16="http://schemas.microsoft.com/office/drawing/2014/main" val="3275564993"/>
                    </a:ext>
                  </a:extLst>
                </a:gridCol>
                <a:gridCol w="2639843">
                  <a:extLst>
                    <a:ext uri="{9D8B030D-6E8A-4147-A177-3AD203B41FA5}">
                      <a16:colId xmlns:a16="http://schemas.microsoft.com/office/drawing/2014/main" val="2542560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Динамичный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Не динамичный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21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количество глаголов в абзаце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4.5398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5.6324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718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количество слов в абзаце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15.9494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20.2474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14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количество глаголов на предложение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1.6740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1.8718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96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количество слов на предложение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5.6908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6.7354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25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длина предложения в словах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5.6686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6.6926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3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/>
                        <a:t>количество предложений в абзаце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2.7942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3.1290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7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9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729" y="654289"/>
            <a:ext cx="8166060" cy="699814"/>
          </a:xfrm>
        </p:spPr>
        <p:txBody>
          <a:bodyPr/>
          <a:lstStyle/>
          <a:p>
            <a:r>
              <a:rPr lang="ru-RU" dirty="0"/>
              <a:t>Обсуждение характеристик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A72FC9-D4A3-4FF3-B795-E95651A9FFF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8</a:t>
            </a:fld>
            <a:endParaRPr lang="ru-RU" sz="1200" spc="-1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1F8E78B-1D28-4C13-9584-B81E0642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14788"/>
              </p:ext>
            </p:extLst>
          </p:nvPr>
        </p:nvGraphicFramePr>
        <p:xfrm>
          <a:off x="4953000" y="2400204"/>
          <a:ext cx="3670259" cy="1517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011">
                  <a:extLst>
                    <a:ext uri="{9D8B030D-6E8A-4147-A177-3AD203B41FA5}">
                      <a16:colId xmlns:a16="http://schemas.microsoft.com/office/drawing/2014/main" val="2499438826"/>
                    </a:ext>
                  </a:extLst>
                </a:gridCol>
                <a:gridCol w="966248">
                  <a:extLst>
                    <a:ext uri="{9D8B030D-6E8A-4147-A177-3AD203B41FA5}">
                      <a16:colId xmlns:a16="http://schemas.microsoft.com/office/drawing/2014/main" val="1637889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Feature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P-Value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4160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average_total_verbs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0.004989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388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average_total_words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0.005368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153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average_verbs_per_sentence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0.025463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160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average_words_per_sentence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0.006942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023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average_sentence_length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0.007974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9946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average_sentence_count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0.067155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058988"/>
                  </a:ext>
                </a:extLst>
              </a:tr>
            </a:tbl>
          </a:graphicData>
        </a:graphic>
      </p:graphicFrame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39900F32-F601-40C3-AA57-C68B0A0E83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1" y="2149942"/>
            <a:ext cx="4025900" cy="2018046"/>
          </a:xfrm>
        </p:spPr>
      </p:pic>
    </p:spTree>
    <p:extLst>
      <p:ext uri="{BB962C8B-B14F-4D97-AF65-F5344CB8AC3E}">
        <p14:creationId xmlns:p14="http://schemas.microsoft.com/office/powerpoint/2010/main" val="118529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3729" y="654289"/>
            <a:ext cx="8166060" cy="699814"/>
          </a:xfrm>
        </p:spPr>
        <p:txBody>
          <a:bodyPr/>
          <a:lstStyle/>
          <a:p>
            <a:r>
              <a:rPr lang="ru-RU" dirty="0"/>
              <a:t>Классификаторы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457199" y="1605114"/>
            <a:ext cx="7811730" cy="4204016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b="1" dirty="0"/>
              <a:t>Модели/Алгоритмы: </a:t>
            </a:r>
            <a:r>
              <a:rPr lang="en-US" dirty="0"/>
              <a:t>Logistic Regression, </a:t>
            </a:r>
            <a:endParaRPr lang="ru-RU" dirty="0"/>
          </a:p>
          <a:p>
            <a:pPr indent="0" algn="just">
              <a:lnSpc>
                <a:spcPct val="100000"/>
              </a:lnSpc>
              <a:buNone/>
            </a:pPr>
            <a:r>
              <a:rPr lang="ru-RU" dirty="0"/>
              <a:t>			</a:t>
            </a:r>
            <a:r>
              <a:rPr lang="en-US" dirty="0"/>
              <a:t>SVM,</a:t>
            </a:r>
            <a:endParaRPr lang="ru-RU" dirty="0"/>
          </a:p>
          <a:p>
            <a:pPr indent="0" algn="just">
              <a:lnSpc>
                <a:spcPct val="100000"/>
              </a:lnSpc>
              <a:buNone/>
            </a:pPr>
            <a:r>
              <a:rPr lang="ru-RU" dirty="0"/>
              <a:t>			</a:t>
            </a:r>
            <a:r>
              <a:rPr lang="en-US" dirty="0"/>
              <a:t>Random Forest, </a:t>
            </a:r>
            <a:endParaRPr lang="ru-RU" dirty="0"/>
          </a:p>
          <a:p>
            <a:pPr indent="0" algn="just">
              <a:lnSpc>
                <a:spcPct val="100000"/>
              </a:lnSpc>
              <a:buNone/>
            </a:pPr>
            <a:r>
              <a:rPr lang="ru-RU" dirty="0"/>
              <a:t>			</a:t>
            </a:r>
            <a:r>
              <a:rPr lang="en-US" dirty="0"/>
              <a:t>Gradient Boosting, </a:t>
            </a:r>
            <a:endParaRPr lang="ru-RU" dirty="0"/>
          </a:p>
          <a:p>
            <a:pPr indent="0" algn="just">
              <a:lnSpc>
                <a:spcPct val="100000"/>
              </a:lnSpc>
              <a:buNone/>
            </a:pPr>
            <a:r>
              <a:rPr lang="ru-RU" dirty="0"/>
              <a:t>			</a:t>
            </a:r>
            <a:r>
              <a:rPr lang="en-US" dirty="0"/>
              <a:t>K-Nearest Neighbors</a:t>
            </a:r>
            <a:endParaRPr lang="ru-RU" dirty="0"/>
          </a:p>
          <a:p>
            <a:pPr indent="0" algn="just">
              <a:lnSpc>
                <a:spcPct val="100000"/>
              </a:lnSpc>
              <a:buNone/>
            </a:pPr>
            <a:endParaRPr lang="en-US" dirty="0"/>
          </a:p>
          <a:p>
            <a:pPr indent="0" algn="just">
              <a:lnSpc>
                <a:spcPct val="100000"/>
              </a:lnSpc>
              <a:buNone/>
            </a:pPr>
            <a:r>
              <a:rPr lang="ru-RU" b="1" dirty="0"/>
              <a:t>Сети: 		</a:t>
            </a:r>
            <a:r>
              <a:rPr lang="en-US" dirty="0"/>
              <a:t>LSTM </a:t>
            </a:r>
            <a:r>
              <a:rPr lang="ru-RU" dirty="0"/>
              <a:t>(</a:t>
            </a:r>
            <a:r>
              <a:rPr lang="en-US" dirty="0"/>
              <a:t>Long Short-Term Memory</a:t>
            </a:r>
            <a:r>
              <a:rPr lang="ru-RU" dirty="0"/>
              <a:t>)</a:t>
            </a:r>
          </a:p>
          <a:p>
            <a:pPr indent="0" algn="just">
              <a:lnSpc>
                <a:spcPct val="100000"/>
              </a:lnSpc>
              <a:buNone/>
            </a:pPr>
            <a:r>
              <a:rPr lang="ru-RU" dirty="0"/>
              <a:t>			</a:t>
            </a:r>
            <a:r>
              <a:rPr lang="en-US" dirty="0"/>
              <a:t>CNN (Convolutional Neural Networks)</a:t>
            </a:r>
            <a:endParaRPr lang="ru-RU" dirty="0"/>
          </a:p>
          <a:p>
            <a:pPr indent="0" algn="just">
              <a:lnSpc>
                <a:spcPct val="100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r>
              <a:rPr lang="ru-RU" b="1" dirty="0">
                <a:effectLst/>
              </a:rPr>
              <a:t>Метрики: </a:t>
            </a:r>
            <a:r>
              <a:rPr lang="ru-RU" dirty="0" err="1"/>
              <a:t>Accuracy</a:t>
            </a:r>
            <a:r>
              <a:rPr lang="ru-RU" dirty="0"/>
              <a:t>, </a:t>
            </a:r>
            <a:r>
              <a:rPr lang="ru-RU" dirty="0" err="1"/>
              <a:t>Precision</a:t>
            </a:r>
            <a:r>
              <a:rPr lang="ru-RU" dirty="0"/>
              <a:t>, </a:t>
            </a:r>
            <a:r>
              <a:rPr lang="ru-RU" dirty="0" err="1"/>
              <a:t>Recall</a:t>
            </a:r>
            <a:r>
              <a:rPr lang="ru-RU" dirty="0"/>
              <a:t>, F1-score, AUC-ROC и </a:t>
            </a:r>
            <a:r>
              <a:rPr lang="ru-RU" dirty="0" err="1"/>
              <a:t>Confusion</a:t>
            </a:r>
            <a:r>
              <a:rPr lang="ru-RU" dirty="0"/>
              <a:t> </a:t>
            </a:r>
            <a:r>
              <a:rPr lang="ru-RU" dirty="0" err="1"/>
              <a:t>Matrix</a:t>
            </a:r>
            <a:endParaRPr lang="ru-RU" dirty="0">
              <a:effectLst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FA72FC9-D4A3-4FF3-B795-E95651A9FFF1}" type="datetime1">
              <a:rPr lang="ru-RU" spc="-1" smtClean="0"/>
              <a:t>22.05.2024</a:t>
            </a:fld>
            <a:endParaRPr lang="ru-RU" spc="-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r>
              <a:rPr lang="ru-RU" dirty="0"/>
              <a:t>Максимов С.В.,РИМ-220962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D50FA3-7693-4AD1-9E83-82DEDF06D4CE}" type="slidenum">
              <a:rPr lang="ru-RU" sz="1200" spc="-1" smtClean="0"/>
              <a:pPr/>
              <a:t>9</a:t>
            </a:fld>
            <a:endParaRPr lang="ru-RU" sz="1200" spc="-1" dirty="0"/>
          </a:p>
        </p:txBody>
      </p:sp>
    </p:spTree>
    <p:extLst>
      <p:ext uri="{BB962C8B-B14F-4D97-AF65-F5344CB8AC3E}">
        <p14:creationId xmlns:p14="http://schemas.microsoft.com/office/powerpoint/2010/main" val="218882799"/>
      </p:ext>
    </p:extLst>
  </p:cSld>
  <p:clrMapOvr>
    <a:masterClrMapping/>
  </p:clrMapOvr>
</p:sld>
</file>

<file path=ppt/theme/theme1.xml><?xml version="1.0" encoding="utf-8"?>
<a:theme xmlns:a="http://schemas.openxmlformats.org/drawingml/2006/main" name="Начало презентаци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52C1961B-BD88-448B-AAF9-030E46B9FDD7}"/>
    </a:ext>
  </a:extLst>
</a:theme>
</file>

<file path=ppt/theme/theme2.xml><?xml version="1.0" encoding="utf-8"?>
<a:theme xmlns:a="http://schemas.openxmlformats.org/drawingml/2006/main" name="Основная част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79CBC33F-FB30-4DC9-A185-04A796C8C7D4}"/>
    </a:ext>
  </a:extLst>
</a:theme>
</file>

<file path=ppt/theme/theme3.xml><?xml version="1.0" encoding="utf-8"?>
<a:theme xmlns:a="http://schemas.openxmlformats.org/drawingml/2006/main" name="Основная часть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B5A29822-05F5-41B7-AE72-2B1E6C660E8D}"/>
    </a:ext>
  </a:extLst>
</a:theme>
</file>

<file path=ppt/theme/theme4.xml><?xml version="1.0" encoding="utf-8"?>
<a:theme xmlns:a="http://schemas.openxmlformats.org/drawingml/2006/main" name="Пустая тем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.pptx" id="{D438FE1A-E638-4908-8B1F-A16FDB03F7FF}" vid="{FB368872-3646-461D-8AD2-CB76BDD99C4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8363056327A4BAA7D504B35C1F1FB" ma:contentTypeVersion="5" ma:contentTypeDescription="Create a new document." ma:contentTypeScope="" ma:versionID="9759696f6743724a5aa2f484fa8a486c">
  <xsd:schema xmlns:xsd="http://www.w3.org/2001/XMLSchema" xmlns:xs="http://www.w3.org/2001/XMLSchema" xmlns:p="http://schemas.microsoft.com/office/2006/metadata/properties" xmlns:ns3="9c6e28ac-57a4-4ae3-85ef-b0520ef5a02c" xmlns:ns4="1405013f-d615-4643-b194-88a081cff1f8" targetNamespace="http://schemas.microsoft.com/office/2006/metadata/properties" ma:root="true" ma:fieldsID="1f08b6cae8263efb2444c9af9ae993b3" ns3:_="" ns4:_="">
    <xsd:import namespace="9c6e28ac-57a4-4ae3-85ef-b0520ef5a02c"/>
    <xsd:import namespace="1405013f-d615-4643-b194-88a081cff1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e28ac-57a4-4ae3-85ef-b0520ef5a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013f-d615-4643-b194-88a081cff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CC08C0-D75A-4FF3-A504-396444DEF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e28ac-57a4-4ae3-85ef-b0520ef5a02c"/>
    <ds:schemaRef ds:uri="1405013f-d615-4643-b194-88a081cff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45A4C8-0E06-43A4-8A13-AC2DC1E59B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0BF32-3173-4C42-901E-46D060B63678}">
  <ds:schemaRefs>
    <ds:schemaRef ds:uri="http://schemas.microsoft.com/office/2006/documentManagement/types"/>
    <ds:schemaRef ds:uri="http://purl.org/dc/elements/1.1/"/>
    <ds:schemaRef ds:uri="http://purl.org/dc/dcmitype/"/>
    <ds:schemaRef ds:uri="1405013f-d615-4643-b194-88a081cff1f8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9c6e28ac-57a4-4ae3-85ef-b0520ef5a02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Жериборова Е.В</Template>
  <TotalTime>15013</TotalTime>
  <Words>719</Words>
  <Application>Microsoft Office PowerPoint</Application>
  <PresentationFormat>Экран (4:3)</PresentationFormat>
  <Paragraphs>265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SimSun</vt:lpstr>
      <vt:lpstr>Arial</vt:lpstr>
      <vt:lpstr>Calibri</vt:lpstr>
      <vt:lpstr>DejaVu Sans</vt:lpstr>
      <vt:lpstr>Times New Roman</vt:lpstr>
      <vt:lpstr>Verdana</vt:lpstr>
      <vt:lpstr>Начало презентации</vt:lpstr>
      <vt:lpstr>Основная часть</vt:lpstr>
      <vt:lpstr>Основная часть 2</vt:lpstr>
      <vt:lpstr>Пустая тема</vt:lpstr>
      <vt:lpstr>Оценка динамичности и энергичности текста в художественных произведениях (ЭКСМО)</vt:lpstr>
      <vt:lpstr>Актуальность работы</vt:lpstr>
      <vt:lpstr>Цель и задачи исследования</vt:lpstr>
      <vt:lpstr>Данные</vt:lpstr>
      <vt:lpstr>Характеристики</vt:lpstr>
      <vt:lpstr>Алгоритм</vt:lpstr>
      <vt:lpstr>Обсуждение характеристик</vt:lpstr>
      <vt:lpstr>Обсуждение характеристик</vt:lpstr>
      <vt:lpstr>Классификаторы</vt:lpstr>
      <vt:lpstr>Метрики моделей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Выявление аномалий технологического процесса</dc:title>
  <dc:creator>Жериборова Екатерина Владимировна</dc:creator>
  <cp:lastModifiedBy>shimon</cp:lastModifiedBy>
  <cp:revision>65</cp:revision>
  <cp:lastPrinted>2016-06-07T03:16:33Z</cp:lastPrinted>
  <dcterms:created xsi:type="dcterms:W3CDTF">2023-05-15T07:02:46Z</dcterms:created>
  <dcterms:modified xsi:type="dcterms:W3CDTF">2024-05-22T15:39:51Z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  <property fmtid="{D5CDD505-2E9C-101B-9397-08002B2CF9AE}" pid="12" name="ContentTypeId">
    <vt:lpwstr>0x0101006C18363056327A4BAA7D504B35C1F1FB</vt:lpwstr>
  </property>
</Properties>
</file>