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458" r:id="rId2"/>
    <p:sldId id="460" r:id="rId3"/>
    <p:sldId id="466" r:id="rId4"/>
    <p:sldId id="461" r:id="rId5"/>
    <p:sldId id="462" r:id="rId6"/>
    <p:sldId id="471" r:id="rId7"/>
    <p:sldId id="472" r:id="rId8"/>
    <p:sldId id="467" r:id="rId9"/>
    <p:sldId id="463" r:id="rId10"/>
    <p:sldId id="464" r:id="rId11"/>
    <p:sldId id="4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0" userDrawn="1">
          <p15:clr>
            <a:srgbClr val="A4A3A4"/>
          </p15:clr>
        </p15:guide>
        <p15:guide id="2" pos="7015" userDrawn="1">
          <p15:clr>
            <a:srgbClr val="A4A3A4"/>
          </p15:clr>
        </p15:guide>
        <p15:guide id="3" pos="211" userDrawn="1">
          <p15:clr>
            <a:srgbClr val="A4A3A4"/>
          </p15:clr>
        </p15:guide>
        <p15:guide id="4" pos="7469" userDrawn="1">
          <p15:clr>
            <a:srgbClr val="A4A3A4"/>
          </p15:clr>
        </p15:guide>
        <p15:guide id="7" pos="4725" userDrawn="1">
          <p15:clr>
            <a:srgbClr val="A4A3A4"/>
          </p15:clr>
        </p15:guide>
        <p15:guide id="12" orient="horz" pos="822" userDrawn="1">
          <p15:clr>
            <a:srgbClr val="A4A3A4"/>
          </p15:clr>
        </p15:guide>
        <p15:guide id="13" pos="1572" userDrawn="1">
          <p15:clr>
            <a:srgbClr val="A4A3A4"/>
          </p15:clr>
        </p15:guide>
        <p15:guide id="14" pos="3840" userDrawn="1">
          <p15:clr>
            <a:srgbClr val="A4A3A4"/>
          </p15:clr>
        </p15:guide>
        <p15:guide id="15" pos="61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70A9"/>
    <a:srgbClr val="F1F0EF"/>
    <a:srgbClr val="41770D"/>
    <a:srgbClr val="B1D8FF"/>
    <a:srgbClr val="00477B"/>
    <a:srgbClr val="C2A788"/>
    <a:srgbClr val="A6AE9C"/>
    <a:srgbClr val="88B5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32"/>
    <p:restoredTop sz="97872"/>
  </p:normalViewPr>
  <p:slideViewPr>
    <p:cSldViewPr snapToGrid="0" snapToObjects="1" showGuides="1">
      <p:cViewPr varScale="1">
        <p:scale>
          <a:sx n="159" d="100"/>
          <a:sy n="159" d="100"/>
        </p:scale>
        <p:origin x="216" y="1024"/>
      </p:cViewPr>
      <p:guideLst>
        <p:guide orient="horz" pos="2840"/>
        <p:guide pos="7015"/>
        <p:guide pos="211"/>
        <p:guide pos="7469"/>
        <p:guide pos="4725"/>
        <p:guide orient="horz" pos="822"/>
        <p:guide pos="1572"/>
        <p:guide pos="3840"/>
        <p:guide pos="61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9A350-F27F-9C4C-8F74-A43E6BFF51E1}" type="datetimeFigureOut">
              <a:rPr lang="en-US" smtClean="0"/>
              <a:t>5/9/23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FA802-21D1-184E-AE3D-D19F1E5412CC}" type="slidenum">
              <a:rPr lang="en-US" smtClean="0"/>
              <a:t>‹#›</a:t>
            </a:fld>
            <a:endParaRPr lang="en-US"/>
          </a:p>
        </p:txBody>
      </p:sp>
    </p:spTree>
    <p:extLst>
      <p:ext uri="{BB962C8B-B14F-4D97-AF65-F5344CB8AC3E}">
        <p14:creationId xmlns:p14="http://schemas.microsoft.com/office/powerpoint/2010/main" val="147266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s://www.freepik.com/vectors/abstract-network" TargetMode="Externa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B9FF609-91B5-BD31-E940-57D35E1A35B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71ADBC97-9FD1-4C80-EC6E-53C1A17CC54B}"/>
              </a:ext>
            </a:extLst>
          </p:cNvPr>
          <p:cNvSpPr txBox="1"/>
          <p:nvPr userDrawn="1"/>
        </p:nvSpPr>
        <p:spPr>
          <a:xfrm>
            <a:off x="2750229" y="6652201"/>
            <a:ext cx="806631" cy="184666"/>
          </a:xfrm>
          <a:prstGeom prst="rect">
            <a:avLst/>
          </a:prstGeom>
          <a:noFill/>
        </p:spPr>
        <p:txBody>
          <a:bodyPr wrap="none" rtlCol="0">
            <a:spAutoFit/>
          </a:bodyPr>
          <a:lstStyle/>
          <a:p>
            <a:pPr algn="l"/>
            <a:r>
              <a:rPr lang="en-US" sz="600" dirty="0">
                <a:solidFill>
                  <a:schemeClr val="tx1">
                    <a:lumMod val="50000"/>
                    <a:lumOff val="50000"/>
                  </a:schemeClr>
                </a:solidFill>
                <a:latin typeface="Franklin Gothic Book" panose="020B0503020102020204" pitchFamily="34" charset="0"/>
              </a:rPr>
              <a:t>Image: </a:t>
            </a:r>
            <a:r>
              <a:rPr lang="en-US" sz="600" dirty="0">
                <a:solidFill>
                  <a:schemeClr val="tx1">
                    <a:lumMod val="50000"/>
                    <a:lumOff val="50000"/>
                  </a:schemeClr>
                </a:solidFill>
                <a:latin typeface="Franklin Gothic Book" panose="020B0503020102020204" pitchFamily="34" charset="0"/>
                <a:hlinkClick r:id="rId3">
                  <a:extLst>
                    <a:ext uri="{A12FA001-AC4F-418D-AE19-62706E023703}">
                      <ahyp:hlinkClr xmlns:ahyp="http://schemas.microsoft.com/office/drawing/2018/hyperlinkcolor" val="tx"/>
                    </a:ext>
                  </a:extLst>
                </a:hlinkClick>
              </a:rPr>
              <a:t>freepik.com</a:t>
            </a:r>
            <a:endParaRPr lang="en-US" sz="600" dirty="0">
              <a:solidFill>
                <a:schemeClr val="tx1">
                  <a:lumMod val="50000"/>
                  <a:lumOff val="50000"/>
                </a:schemeClr>
              </a:solidFill>
              <a:latin typeface="Franklin Gothic Book" panose="020B0503020102020204" pitchFamily="34" charset="0"/>
            </a:endParaRPr>
          </a:p>
        </p:txBody>
      </p:sp>
      <p:sp>
        <p:nvSpPr>
          <p:cNvPr id="2" name="Title 1"/>
          <p:cNvSpPr>
            <a:spLocks noGrp="1"/>
          </p:cNvSpPr>
          <p:nvPr>
            <p:ph type="ctrTitle"/>
          </p:nvPr>
        </p:nvSpPr>
        <p:spPr>
          <a:xfrm>
            <a:off x="6584795" y="1560782"/>
            <a:ext cx="5607203" cy="1330289"/>
          </a:xfrm>
        </p:spPr>
        <p:txBody>
          <a:bodyPr anchor="b">
            <a:normAutofit/>
          </a:bodyPr>
          <a:lstStyle>
            <a:lvl1pPr algn="l">
              <a:defRPr sz="5400">
                <a:solidFill>
                  <a:srgbClr val="F1F0EF"/>
                </a:solidFill>
              </a:defRPr>
            </a:lvl1pPr>
          </a:lstStyle>
          <a:p>
            <a:r>
              <a:rPr lang="en-US" dirty="0"/>
              <a:t>Click to edit Master title style</a:t>
            </a:r>
          </a:p>
        </p:txBody>
      </p:sp>
      <p:sp>
        <p:nvSpPr>
          <p:cNvPr id="3" name="Subtitle 2"/>
          <p:cNvSpPr>
            <a:spLocks noGrp="1"/>
          </p:cNvSpPr>
          <p:nvPr>
            <p:ph type="subTitle" idx="1"/>
          </p:nvPr>
        </p:nvSpPr>
        <p:spPr>
          <a:xfrm>
            <a:off x="6584795" y="3176931"/>
            <a:ext cx="5607204" cy="1461977"/>
          </a:xfrm>
        </p:spPr>
        <p:txBody>
          <a:bodyPr/>
          <a:lstStyle>
            <a:lvl1pPr marL="0" indent="0" algn="l">
              <a:spcBef>
                <a:spcPts val="0"/>
              </a:spcBef>
              <a:spcAft>
                <a:spcPts val="600"/>
              </a:spcAft>
              <a:buNone/>
              <a:defRPr sz="2400" b="0" i="0">
                <a:solidFill>
                  <a:srgbClr val="F1F0EF"/>
                </a:solidFill>
                <a:latin typeface="Franklin Gothic Medium Cond" panose="020B06060304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1FCC25-B540-404F-88BF-E3B84DC8E4A9}"/>
              </a:ext>
            </a:extLst>
          </p:cNvPr>
          <p:cNvSpPr>
            <a:spLocks noGrp="1"/>
          </p:cNvSpPr>
          <p:nvPr>
            <p:ph type="dt" sz="half" idx="10"/>
          </p:nvPr>
        </p:nvSpPr>
        <p:spPr>
          <a:xfrm>
            <a:off x="-6004" y="6671220"/>
            <a:ext cx="1596265" cy="193675"/>
          </a:xfrm>
          <a:prstGeom prst="rect">
            <a:avLst/>
          </a:prstGeom>
        </p:spPr>
        <p:txBody>
          <a:bodyPr vert="horz" lIns="91440" tIns="45720" rIns="91440" bIns="45720" rtlCol="0" anchor="ctr"/>
          <a:lstStyle>
            <a:defPPr>
              <a:defRPr lang="en-US"/>
            </a:defPPr>
            <a:lvl1pPr algn="l" rtl="0" eaLnBrk="1" fontAlgn="auto" hangingPunct="1">
              <a:spcBef>
                <a:spcPts val="0"/>
              </a:spcBef>
              <a:spcAft>
                <a:spcPts val="0"/>
              </a:spcAft>
              <a:defRPr sz="700" b="0" i="0" kern="1200">
                <a:solidFill>
                  <a:schemeClr val="tx1">
                    <a:tint val="75000"/>
                  </a:schemeClr>
                </a:solidFill>
                <a:latin typeface="Franklin Gothic Book" panose="020B05030201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endParaRPr lang="en-US" dirty="0"/>
          </a:p>
        </p:txBody>
      </p:sp>
      <p:sp>
        <p:nvSpPr>
          <p:cNvPr id="5" name="Footer Placeholder 4">
            <a:extLst>
              <a:ext uri="{FF2B5EF4-FFF2-40B4-BE49-F238E27FC236}">
                <a16:creationId xmlns:a16="http://schemas.microsoft.com/office/drawing/2014/main" id="{FCBD4A7F-C4DC-5C40-B99E-4EA7A681FC23}"/>
              </a:ext>
            </a:extLst>
          </p:cNvPr>
          <p:cNvSpPr>
            <a:spLocks noGrp="1"/>
          </p:cNvSpPr>
          <p:nvPr>
            <p:ph type="ftr" sz="quarter" idx="11"/>
          </p:nvPr>
        </p:nvSpPr>
        <p:spPr>
          <a:xfrm>
            <a:off x="4634464" y="6671220"/>
            <a:ext cx="2928256" cy="193675"/>
          </a:xfrm>
          <a:prstGeom prst="rect">
            <a:avLst/>
          </a:prstGeom>
        </p:spPr>
        <p:txBody>
          <a:bodyPr vert="horz" lIns="91440" tIns="45720" rIns="91440" bIns="45720" rtlCol="0" anchor="ctr"/>
          <a:lstStyle>
            <a:defPPr>
              <a:defRPr lang="en-US"/>
            </a:defPPr>
            <a:lvl1pPr algn="ctr" rtl="0" eaLnBrk="1" fontAlgn="auto" hangingPunct="1">
              <a:spcBef>
                <a:spcPts val="0"/>
              </a:spcBef>
              <a:spcAft>
                <a:spcPts val="0"/>
              </a:spcAft>
              <a:defRPr sz="700" b="0" i="0" kern="1200">
                <a:solidFill>
                  <a:schemeClr val="tx1">
                    <a:tint val="75000"/>
                  </a:schemeClr>
                </a:solidFill>
                <a:latin typeface="Franklin Gothic Book" panose="020B05030201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a:t>Copyright 2023, Broda Group Software Inc.</a:t>
            </a:r>
            <a:endParaRPr lang="en-US" dirty="0"/>
          </a:p>
        </p:txBody>
      </p:sp>
      <p:sp>
        <p:nvSpPr>
          <p:cNvPr id="6" name="Slide Number Placeholder 5">
            <a:extLst>
              <a:ext uri="{FF2B5EF4-FFF2-40B4-BE49-F238E27FC236}">
                <a16:creationId xmlns:a16="http://schemas.microsoft.com/office/drawing/2014/main" id="{968AD076-C9B2-A943-B36F-E2B3019CFFB2}"/>
              </a:ext>
            </a:extLst>
          </p:cNvPr>
          <p:cNvSpPr>
            <a:spLocks noGrp="1"/>
          </p:cNvSpPr>
          <p:nvPr>
            <p:ph type="sldNum" sz="quarter" idx="12"/>
          </p:nvPr>
        </p:nvSpPr>
        <p:spPr>
          <a:xfrm>
            <a:off x="11100616" y="6671220"/>
            <a:ext cx="1095375" cy="193675"/>
          </a:xfrm>
          <a:prstGeom prst="rect">
            <a:avLst/>
          </a:prstGeom>
        </p:spPr>
        <p:txBody>
          <a:bodyPr vert="horz" lIns="91440" tIns="45720" rIns="91440" bIns="45720" rtlCol="0" anchor="ctr"/>
          <a:lstStyle>
            <a:defPPr>
              <a:defRPr lang="en-US"/>
            </a:defPPr>
            <a:lvl1pPr algn="r" rtl="0" eaLnBrk="1" fontAlgn="auto" hangingPunct="1">
              <a:spcBef>
                <a:spcPts val="0"/>
              </a:spcBef>
              <a:spcAft>
                <a:spcPts val="0"/>
              </a:spcAft>
              <a:defRPr sz="700" b="0" i="0" kern="1200">
                <a:solidFill>
                  <a:schemeClr val="tx1">
                    <a:tint val="75000"/>
                  </a:schemeClr>
                </a:solidFill>
                <a:latin typeface="Franklin Gothic Book" panose="020B05030201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237E0A-EA08-F34C-A35D-A8E3AB98A12B}" type="slidenum">
              <a:rPr lang="en-US" smtClean="0"/>
              <a:pPr>
                <a:defRPr/>
              </a:pPr>
              <a:t>‹#›</a:t>
            </a:fld>
            <a:endParaRPr lang="en-US"/>
          </a:p>
        </p:txBody>
      </p:sp>
    </p:spTree>
    <p:extLst>
      <p:ext uri="{BB962C8B-B14F-4D97-AF65-F5344CB8AC3E}">
        <p14:creationId xmlns:p14="http://schemas.microsoft.com/office/powerpoint/2010/main" val="2760096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Franklin Gothic Demi Cond" panose="020B06030201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50519" y="669852"/>
            <a:ext cx="11610517" cy="596677"/>
          </a:xfrm>
        </p:spPr>
        <p:txBody>
          <a:bodyPr/>
          <a:lstStyle>
            <a:lvl1pPr>
              <a:spcAft>
                <a:spcPts val="600"/>
              </a:spcAft>
              <a:defRPr sz="2000"/>
            </a:lvl1pPr>
            <a:lvl2pPr>
              <a:spcBef>
                <a:spcPts val="1200"/>
              </a:spcBef>
              <a:spcAft>
                <a:spcPts val="0"/>
              </a:spcAft>
              <a:defRPr sz="1400">
                <a:solidFill>
                  <a:srgbClr val="287CBE"/>
                </a:solidFill>
              </a:defRPr>
            </a:lvl2pPr>
            <a:lvl3pPr>
              <a:spcBef>
                <a:spcPts val="600"/>
              </a:spcBef>
              <a:defRPr sz="1050"/>
            </a:lvl3pPr>
            <a:lvl4pPr marL="344488" indent="-111125">
              <a:spcBef>
                <a:spcPts val="0"/>
              </a:spcBef>
              <a:buFont typeface="System Font Regular"/>
              <a:buChar char="–"/>
              <a:defRPr sz="900"/>
            </a:lvl4pPr>
            <a:lvl5pPr marL="517525" indent="-115888">
              <a:spcAft>
                <a:spcPts val="0"/>
              </a:spcAft>
              <a:buSzPct val="75000"/>
              <a:buFont typeface="Arial" panose="020B0604020202020204" pitchFamily="34" charset="0"/>
              <a:buChar char="•"/>
              <a:defRPr sz="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17310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6591A67-EBA2-45E7-8536-BCC481A641F7}"/>
              </a:ext>
            </a:extLst>
          </p:cNvPr>
          <p:cNvSpPr>
            <a:spLocks noGrp="1" noChangeArrowheads="1"/>
          </p:cNvSpPr>
          <p:nvPr>
            <p:ph type="title"/>
          </p:nvPr>
        </p:nvSpPr>
        <p:spPr bwMode="auto">
          <a:xfrm>
            <a:off x="350838" y="227013"/>
            <a:ext cx="668972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Background</a:t>
            </a:r>
          </a:p>
        </p:txBody>
      </p:sp>
      <p:sp>
        <p:nvSpPr>
          <p:cNvPr id="1027" name="Text Placeholder 2">
            <a:extLst>
              <a:ext uri="{FF2B5EF4-FFF2-40B4-BE49-F238E27FC236}">
                <a16:creationId xmlns:a16="http://schemas.microsoft.com/office/drawing/2014/main" id="{D1A430C4-D1BC-46FC-AD01-BE9807362259}"/>
              </a:ext>
            </a:extLst>
          </p:cNvPr>
          <p:cNvSpPr>
            <a:spLocks noGrp="1" noChangeArrowheads="1"/>
          </p:cNvSpPr>
          <p:nvPr>
            <p:ph type="body" idx="1"/>
          </p:nvPr>
        </p:nvSpPr>
        <p:spPr bwMode="auto">
          <a:xfrm>
            <a:off x="350838" y="668338"/>
            <a:ext cx="11610975"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Topline assertion… in one sentence summarize the point you are trying to make on this slide and it should probably not go longer than two lines like this. Three lines is more like a paragraph.</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483684841"/>
      </p:ext>
    </p:extLst>
  </p:cSld>
  <p:clrMap bg1="lt1" tx1="dk1" bg2="lt2" tx2="dk2" accent1="accent1" accent2="accent2" accent3="accent3" accent4="accent4" accent5="accent5" accent6="accent6" hlink="hlink" folHlink="folHlink"/>
  <p:sldLayoutIdLst>
    <p:sldLayoutId id="2147483686" r:id="rId1"/>
    <p:sldLayoutId id="2147483662" r:id="rId2"/>
  </p:sldLayoutIdLst>
  <p:hf sldNum="0" hdr="0" dt="0"/>
  <p:txStyles>
    <p:titleStyle>
      <a:lvl1pPr algn="l" rtl="0" eaLnBrk="1" fontAlgn="base" hangingPunct="1">
        <a:lnSpc>
          <a:spcPct val="90000"/>
        </a:lnSpc>
        <a:spcBef>
          <a:spcPct val="0"/>
        </a:spcBef>
        <a:spcAft>
          <a:spcPct val="0"/>
        </a:spcAft>
        <a:defRPr sz="2200" b="1" kern="1200">
          <a:solidFill>
            <a:srgbClr val="BFBFBF"/>
          </a:solidFill>
          <a:latin typeface="Franklin Gothic Demi" panose="020B0603020102020204" pitchFamily="34" charset="0"/>
          <a:ea typeface="+mj-ea"/>
          <a:cs typeface="+mj-cs"/>
        </a:defRPr>
      </a:lvl1pPr>
      <a:lvl2pPr algn="l" rtl="0" eaLnBrk="1" fontAlgn="base" hangingPunct="1">
        <a:lnSpc>
          <a:spcPct val="90000"/>
        </a:lnSpc>
        <a:spcBef>
          <a:spcPct val="0"/>
        </a:spcBef>
        <a:spcAft>
          <a:spcPct val="0"/>
        </a:spcAft>
        <a:defRPr sz="2200" b="1">
          <a:solidFill>
            <a:srgbClr val="BFBFBF"/>
          </a:solidFill>
          <a:latin typeface="Franklin Gothic Demi" panose="020B0603020102020204" pitchFamily="34" charset="0"/>
        </a:defRPr>
      </a:lvl2pPr>
      <a:lvl3pPr algn="l" rtl="0" eaLnBrk="1" fontAlgn="base" hangingPunct="1">
        <a:lnSpc>
          <a:spcPct val="90000"/>
        </a:lnSpc>
        <a:spcBef>
          <a:spcPct val="0"/>
        </a:spcBef>
        <a:spcAft>
          <a:spcPct val="0"/>
        </a:spcAft>
        <a:defRPr sz="2200" b="1">
          <a:solidFill>
            <a:srgbClr val="BFBFBF"/>
          </a:solidFill>
          <a:latin typeface="Franklin Gothic Demi" panose="020B0603020102020204" pitchFamily="34" charset="0"/>
        </a:defRPr>
      </a:lvl3pPr>
      <a:lvl4pPr algn="l" rtl="0" eaLnBrk="1" fontAlgn="base" hangingPunct="1">
        <a:lnSpc>
          <a:spcPct val="90000"/>
        </a:lnSpc>
        <a:spcBef>
          <a:spcPct val="0"/>
        </a:spcBef>
        <a:spcAft>
          <a:spcPct val="0"/>
        </a:spcAft>
        <a:defRPr sz="2200" b="1">
          <a:solidFill>
            <a:srgbClr val="BFBFBF"/>
          </a:solidFill>
          <a:latin typeface="Franklin Gothic Demi" panose="020B0603020102020204" pitchFamily="34" charset="0"/>
        </a:defRPr>
      </a:lvl4pPr>
      <a:lvl5pPr algn="l" rtl="0" eaLnBrk="1" fontAlgn="base" hangingPunct="1">
        <a:lnSpc>
          <a:spcPct val="90000"/>
        </a:lnSpc>
        <a:spcBef>
          <a:spcPct val="0"/>
        </a:spcBef>
        <a:spcAft>
          <a:spcPct val="0"/>
        </a:spcAft>
        <a:defRPr sz="2200" b="1">
          <a:solidFill>
            <a:srgbClr val="BFBFBF"/>
          </a:solidFill>
          <a:latin typeface="Franklin Gothic Demi" panose="020B0603020102020204" pitchFamily="34" charset="0"/>
        </a:defRPr>
      </a:lvl5pPr>
      <a:lvl6pPr marL="457200" algn="l" rtl="0" eaLnBrk="1" fontAlgn="base" hangingPunct="1">
        <a:lnSpc>
          <a:spcPct val="90000"/>
        </a:lnSpc>
        <a:spcBef>
          <a:spcPct val="0"/>
        </a:spcBef>
        <a:spcAft>
          <a:spcPct val="0"/>
        </a:spcAft>
        <a:defRPr b="1">
          <a:solidFill>
            <a:srgbClr val="BFBFBF"/>
          </a:solidFill>
          <a:latin typeface="Franklin Gothic Demi" panose="020B0603020102020204" pitchFamily="34" charset="0"/>
        </a:defRPr>
      </a:lvl6pPr>
      <a:lvl7pPr marL="914400" algn="l" rtl="0" eaLnBrk="1" fontAlgn="base" hangingPunct="1">
        <a:lnSpc>
          <a:spcPct val="90000"/>
        </a:lnSpc>
        <a:spcBef>
          <a:spcPct val="0"/>
        </a:spcBef>
        <a:spcAft>
          <a:spcPct val="0"/>
        </a:spcAft>
        <a:defRPr b="1">
          <a:solidFill>
            <a:srgbClr val="BFBFBF"/>
          </a:solidFill>
          <a:latin typeface="Franklin Gothic Demi" panose="020B0603020102020204" pitchFamily="34" charset="0"/>
        </a:defRPr>
      </a:lvl7pPr>
      <a:lvl8pPr marL="1371600" algn="l" rtl="0" eaLnBrk="1" fontAlgn="base" hangingPunct="1">
        <a:lnSpc>
          <a:spcPct val="90000"/>
        </a:lnSpc>
        <a:spcBef>
          <a:spcPct val="0"/>
        </a:spcBef>
        <a:spcAft>
          <a:spcPct val="0"/>
        </a:spcAft>
        <a:defRPr b="1">
          <a:solidFill>
            <a:srgbClr val="BFBFBF"/>
          </a:solidFill>
          <a:latin typeface="Franklin Gothic Demi" panose="020B0603020102020204" pitchFamily="34" charset="0"/>
        </a:defRPr>
      </a:lvl8pPr>
      <a:lvl9pPr marL="1828800" algn="l" rtl="0" eaLnBrk="1" fontAlgn="base" hangingPunct="1">
        <a:lnSpc>
          <a:spcPct val="90000"/>
        </a:lnSpc>
        <a:spcBef>
          <a:spcPct val="0"/>
        </a:spcBef>
        <a:spcAft>
          <a:spcPct val="0"/>
        </a:spcAft>
        <a:defRPr b="1">
          <a:solidFill>
            <a:srgbClr val="BFBFBF"/>
          </a:solidFill>
          <a:latin typeface="Franklin Gothic Demi" panose="020B0603020102020204" pitchFamily="34" charset="0"/>
        </a:defRPr>
      </a:lvl9pPr>
    </p:titleStyle>
    <p:bodyStyle>
      <a:lvl1pPr algn="l" rtl="0" eaLnBrk="1" fontAlgn="base" hangingPunct="1">
        <a:lnSpc>
          <a:spcPct val="90000"/>
        </a:lnSpc>
        <a:spcBef>
          <a:spcPts val="1000"/>
        </a:spcBef>
        <a:spcAft>
          <a:spcPts val="1200"/>
        </a:spcAft>
        <a:buFont typeface="Arial" panose="020B0604020202020204" pitchFamily="34" charset="0"/>
        <a:defRPr sz="2400" b="1" kern="1200">
          <a:solidFill>
            <a:srgbClr val="00477B"/>
          </a:solidFill>
          <a:latin typeface="Franklin Gothic Demi Cond" panose="020B0603020102020204" pitchFamily="34" charset="0"/>
          <a:ea typeface="+mn-ea"/>
          <a:cs typeface="+mn-cs"/>
        </a:defRPr>
      </a:lvl1pPr>
      <a:lvl2pPr marL="28575" algn="l" rtl="0" eaLnBrk="1" fontAlgn="base" hangingPunct="1">
        <a:lnSpc>
          <a:spcPct val="90000"/>
        </a:lnSpc>
        <a:spcBef>
          <a:spcPts val="600"/>
        </a:spcBef>
        <a:spcAft>
          <a:spcPts val="300"/>
        </a:spcAft>
        <a:buFont typeface="Arial" panose="020B0604020202020204" pitchFamily="34" charset="0"/>
        <a:defRPr sz="1600" b="1" kern="1200">
          <a:solidFill>
            <a:srgbClr val="2E8DD9"/>
          </a:solidFill>
          <a:latin typeface="Franklin Gothic Demi Cond" panose="020B0603020102020204" pitchFamily="34" charset="0"/>
          <a:ea typeface="+mn-ea"/>
          <a:cs typeface="+mn-cs"/>
        </a:defRPr>
      </a:lvl2pPr>
      <a:lvl3pPr marL="171450" indent="-111125" algn="l" rtl="0" eaLnBrk="1" fontAlgn="base" hangingPunct="1">
        <a:lnSpc>
          <a:spcPct val="90000"/>
        </a:lnSpc>
        <a:spcBef>
          <a:spcPts val="300"/>
        </a:spcBef>
        <a:spcAft>
          <a:spcPts val="300"/>
        </a:spcAft>
        <a:buFont typeface="Arial" panose="020B0604020202020204" pitchFamily="34" charset="0"/>
        <a:buChar char="•"/>
        <a:defRPr sz="1100" kern="1200">
          <a:solidFill>
            <a:srgbClr val="7F7F7F"/>
          </a:solidFill>
          <a:latin typeface="Franklin Gothic Book" panose="020B0503020102020204" pitchFamily="34" charset="0"/>
          <a:ea typeface="+mn-ea"/>
          <a:cs typeface="+mn-cs"/>
        </a:defRPr>
      </a:lvl3pPr>
      <a:lvl4pPr marL="344488" indent="-111125" algn="l" rtl="0" eaLnBrk="1" fontAlgn="base" hangingPunct="1">
        <a:lnSpc>
          <a:spcPct val="90000"/>
        </a:lnSpc>
        <a:spcBef>
          <a:spcPts val="300"/>
        </a:spcBef>
        <a:spcAft>
          <a:spcPts val="300"/>
        </a:spcAft>
        <a:buFont typeface="Courier New" panose="02070309020205020404" pitchFamily="49" charset="0"/>
        <a:buChar char="o"/>
        <a:defRPr sz="1000" kern="1200">
          <a:solidFill>
            <a:srgbClr val="7F7F7F"/>
          </a:solidFill>
          <a:latin typeface="Franklin Gothic Book" panose="020B0503020102020204" pitchFamily="34" charset="0"/>
          <a:ea typeface="+mn-ea"/>
          <a:cs typeface="+mn-cs"/>
        </a:defRPr>
      </a:lvl4pPr>
      <a:lvl5pPr marL="517525" indent="-115888" algn="l" rtl="0" eaLnBrk="1" fontAlgn="base" hangingPunct="1">
        <a:lnSpc>
          <a:spcPct val="90000"/>
        </a:lnSpc>
        <a:spcBef>
          <a:spcPts val="300"/>
        </a:spcBef>
        <a:spcAft>
          <a:spcPts val="300"/>
        </a:spcAft>
        <a:buFont typeface="System Font Regular"/>
        <a:buChar char="-"/>
        <a:defRPr sz="900" kern="1200">
          <a:solidFill>
            <a:srgbClr val="7F7F7F"/>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7901-B55B-E44D-B057-E040880081B8}"/>
              </a:ext>
            </a:extLst>
          </p:cNvPr>
          <p:cNvSpPr>
            <a:spLocks noGrp="1"/>
          </p:cNvSpPr>
          <p:nvPr>
            <p:ph type="ctrTitle"/>
          </p:nvPr>
        </p:nvSpPr>
        <p:spPr>
          <a:xfrm>
            <a:off x="6096000" y="1041570"/>
            <a:ext cx="6095999" cy="1394727"/>
          </a:xfrm>
        </p:spPr>
        <p:txBody>
          <a:bodyPr anchor="t">
            <a:noAutofit/>
          </a:bodyPr>
          <a:lstStyle/>
          <a:p>
            <a:r>
              <a:rPr lang="en-US" sz="8000" dirty="0">
                <a:latin typeface="Franklin Gothic Demi Cond" panose="020B0603020102020204" pitchFamily="34" charset="0"/>
              </a:rPr>
              <a:t>OS-Climate Data Exchange</a:t>
            </a:r>
            <a:br>
              <a:rPr lang="en-US" sz="8000" dirty="0">
                <a:latin typeface="Franklin Gothic Demi Cond" panose="020B0603020102020204" pitchFamily="34" charset="0"/>
              </a:rPr>
            </a:br>
            <a:r>
              <a:rPr lang="en-US" sz="2800" dirty="0">
                <a:latin typeface="Franklin Gothic Demi Cond" panose="020B0603020102020204" pitchFamily="34" charset="0"/>
              </a:rPr>
              <a:t>A Marketplace for the World’s Climate Data</a:t>
            </a:r>
            <a:br>
              <a:rPr lang="en-US" sz="2800" dirty="0">
                <a:latin typeface="Franklin Gothic Demi Cond" panose="020B0603020102020204" pitchFamily="34" charset="0"/>
              </a:rPr>
            </a:br>
            <a:r>
              <a:rPr lang="en-US" sz="1800" b="1" dirty="0">
                <a:solidFill>
                  <a:schemeClr val="bg1"/>
                </a:solidFill>
                <a:latin typeface="Franklin Gothic Demi Cond" panose="020B0603020102020204" pitchFamily="34" charset="0"/>
              </a:rPr>
              <a:t>Making Climate Data Easy to Find, Consume, Trust, and Share</a:t>
            </a:r>
            <a:br>
              <a:rPr lang="en-US" sz="2800" b="1" dirty="0">
                <a:solidFill>
                  <a:schemeClr val="bg1"/>
                </a:solidFill>
                <a:latin typeface="Franklin Gothic Demi Cond" panose="020B0603020102020204" pitchFamily="34" charset="0"/>
              </a:rPr>
            </a:br>
            <a:endParaRPr lang="en-US" sz="2800" dirty="0"/>
          </a:p>
        </p:txBody>
      </p:sp>
      <p:sp>
        <p:nvSpPr>
          <p:cNvPr id="3" name="Subtitle 2">
            <a:extLst>
              <a:ext uri="{FF2B5EF4-FFF2-40B4-BE49-F238E27FC236}">
                <a16:creationId xmlns:a16="http://schemas.microsoft.com/office/drawing/2014/main" id="{0E307117-28AF-7143-9B79-04B2811AAAF8}"/>
              </a:ext>
            </a:extLst>
          </p:cNvPr>
          <p:cNvSpPr>
            <a:spLocks noGrp="1"/>
          </p:cNvSpPr>
          <p:nvPr>
            <p:ph type="subTitle" idx="1"/>
          </p:nvPr>
        </p:nvSpPr>
        <p:spPr>
          <a:xfrm>
            <a:off x="6096000" y="4211002"/>
            <a:ext cx="5946140" cy="2296189"/>
          </a:xfrm>
        </p:spPr>
        <p:txBody>
          <a:bodyPr>
            <a:normAutofit/>
          </a:bodyPr>
          <a:lstStyle/>
          <a:p>
            <a:r>
              <a:rPr lang="en-US" sz="1600" b="1" dirty="0">
                <a:solidFill>
                  <a:schemeClr val="bg1"/>
                </a:solidFill>
                <a:latin typeface="Franklin Gothic Demi Cond" panose="020B0603020102020204" pitchFamily="34" charset="0"/>
              </a:rPr>
              <a:t>Screen Shots (Preliminary, Draft)</a:t>
            </a:r>
            <a:endParaRPr lang="en-US" sz="1400" b="1" dirty="0">
              <a:solidFill>
                <a:schemeClr val="bg1"/>
              </a:solidFill>
              <a:latin typeface="Franklin Gothic Demi Cond" panose="020B0603020102020204" pitchFamily="34" charset="0"/>
            </a:endParaRPr>
          </a:p>
          <a:p>
            <a:endParaRPr lang="en-US" sz="1400" b="1" dirty="0">
              <a:solidFill>
                <a:schemeClr val="bg1"/>
              </a:solidFill>
              <a:latin typeface="Franklin Gothic Demi Cond" panose="020B0603020102020204" pitchFamily="34" charset="0"/>
            </a:endParaRPr>
          </a:p>
          <a:p>
            <a:endParaRPr lang="en-US" sz="1400" b="1" dirty="0">
              <a:solidFill>
                <a:schemeClr val="bg1"/>
              </a:solidFill>
              <a:latin typeface="Franklin Gothic Demi Cond" panose="020B0603020102020204" pitchFamily="34" charset="0"/>
            </a:endParaRPr>
          </a:p>
          <a:p>
            <a:r>
              <a:rPr lang="en-US" sz="1400" b="1" dirty="0">
                <a:solidFill>
                  <a:schemeClr val="bg1"/>
                </a:solidFill>
                <a:latin typeface="Franklin Gothic Demi Cond" panose="020B0603020102020204" pitchFamily="34" charset="0"/>
              </a:rPr>
              <a:t>Eric Broda</a:t>
            </a:r>
          </a:p>
          <a:p>
            <a:r>
              <a:rPr lang="en-US" sz="1400" b="1">
                <a:solidFill>
                  <a:schemeClr val="bg1"/>
                </a:solidFill>
                <a:latin typeface="Franklin Gothic Demi Cond" panose="020B0603020102020204" pitchFamily="34" charset="0"/>
              </a:rPr>
              <a:t>May 9, </a:t>
            </a:r>
            <a:r>
              <a:rPr lang="en-US" sz="1400" b="1" dirty="0">
                <a:solidFill>
                  <a:schemeClr val="bg1"/>
                </a:solidFill>
                <a:latin typeface="Franklin Gothic Demi Cond" panose="020B0603020102020204" pitchFamily="34" charset="0"/>
              </a:rPr>
              <a:t>2023</a:t>
            </a:r>
          </a:p>
        </p:txBody>
      </p:sp>
      <p:pic>
        <p:nvPicPr>
          <p:cNvPr id="6" name="Picture 5">
            <a:extLst>
              <a:ext uri="{FF2B5EF4-FFF2-40B4-BE49-F238E27FC236}">
                <a16:creationId xmlns:a16="http://schemas.microsoft.com/office/drawing/2014/main" id="{90D39C84-7EFD-1FEE-13AF-68FED94A3965}"/>
              </a:ext>
            </a:extLst>
          </p:cNvPr>
          <p:cNvPicPr>
            <a:picLocks noChangeAspect="1"/>
          </p:cNvPicPr>
          <p:nvPr/>
        </p:nvPicPr>
        <p:blipFill>
          <a:blip r:embed="rId2"/>
          <a:stretch>
            <a:fillRect/>
          </a:stretch>
        </p:blipFill>
        <p:spPr>
          <a:xfrm>
            <a:off x="52236" y="58240"/>
            <a:ext cx="1297846" cy="1304623"/>
          </a:xfrm>
          <a:prstGeom prst="rect">
            <a:avLst/>
          </a:prstGeom>
        </p:spPr>
      </p:pic>
    </p:spTree>
    <p:extLst>
      <p:ext uri="{BB962C8B-B14F-4D97-AF65-F5344CB8AC3E}">
        <p14:creationId xmlns:p14="http://schemas.microsoft.com/office/powerpoint/2010/main" val="554897322"/>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985E-8D03-BA1D-2431-E8721CD28C6F}"/>
              </a:ext>
            </a:extLst>
          </p:cNvPr>
          <p:cNvSpPr>
            <a:spLocks noGrp="1"/>
          </p:cNvSpPr>
          <p:nvPr>
            <p:ph type="title"/>
          </p:nvPr>
        </p:nvSpPr>
        <p:spPr/>
        <p:txBody>
          <a:bodyPr/>
          <a:lstStyle/>
          <a:p>
            <a:r>
              <a:rPr lang="en-US" dirty="0"/>
              <a:t>[Data Product API View]</a:t>
            </a:r>
          </a:p>
        </p:txBody>
      </p:sp>
      <p:sp>
        <p:nvSpPr>
          <p:cNvPr id="3" name="Content Placeholder 2">
            <a:extLst>
              <a:ext uri="{FF2B5EF4-FFF2-40B4-BE49-F238E27FC236}">
                <a16:creationId xmlns:a16="http://schemas.microsoft.com/office/drawing/2014/main" id="{1A1A4D5A-2D58-04F3-4675-9EBCA70EC5BF}"/>
              </a:ext>
            </a:extLst>
          </p:cNvPr>
          <p:cNvSpPr>
            <a:spLocks noGrp="1"/>
          </p:cNvSpPr>
          <p:nvPr>
            <p:ph idx="1"/>
          </p:nvPr>
        </p:nvSpPr>
        <p:spPr/>
        <p:txBody>
          <a:bodyPr/>
          <a:lstStyle/>
          <a:p>
            <a:r>
              <a:rPr lang="en-US" dirty="0"/>
              <a:t>Each data product can be accessed view the Data Exchange UX as well as from a set of published APIs – these APIs allow consumers and publishers to consume/use data products </a:t>
            </a:r>
            <a:r>
              <a:rPr lang="en-US" dirty="0" err="1"/>
              <a:t>programatically</a:t>
            </a:r>
            <a:endParaRPr lang="en-US" dirty="0"/>
          </a:p>
        </p:txBody>
      </p:sp>
      <p:pic>
        <p:nvPicPr>
          <p:cNvPr id="4" name="Picture 3">
            <a:extLst>
              <a:ext uri="{FF2B5EF4-FFF2-40B4-BE49-F238E27FC236}">
                <a16:creationId xmlns:a16="http://schemas.microsoft.com/office/drawing/2014/main" id="{839275D7-CE40-0872-E621-7EC4234A7796}"/>
              </a:ext>
            </a:extLst>
          </p:cNvPr>
          <p:cNvPicPr>
            <a:picLocks noChangeAspect="1"/>
          </p:cNvPicPr>
          <p:nvPr/>
        </p:nvPicPr>
        <p:blipFill>
          <a:blip r:embed="rId2"/>
          <a:stretch>
            <a:fillRect/>
          </a:stretch>
        </p:blipFill>
        <p:spPr>
          <a:xfrm>
            <a:off x="3301262" y="1304925"/>
            <a:ext cx="6680937" cy="5077690"/>
          </a:xfrm>
          <a:prstGeom prst="rect">
            <a:avLst/>
          </a:prstGeom>
          <a:ln>
            <a:solidFill>
              <a:schemeClr val="tx1">
                <a:lumMod val="50000"/>
                <a:lumOff val="50000"/>
              </a:schemeClr>
            </a:solidFill>
          </a:ln>
        </p:spPr>
      </p:pic>
    </p:spTree>
    <p:extLst>
      <p:ext uri="{BB962C8B-B14F-4D97-AF65-F5344CB8AC3E}">
        <p14:creationId xmlns:p14="http://schemas.microsoft.com/office/powerpoint/2010/main" val="71553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985E-8D03-BA1D-2431-E8721CD28C6F}"/>
              </a:ext>
            </a:extLst>
          </p:cNvPr>
          <p:cNvSpPr>
            <a:spLocks noGrp="1"/>
          </p:cNvSpPr>
          <p:nvPr>
            <p:ph type="title"/>
          </p:nvPr>
        </p:nvSpPr>
        <p:spPr/>
        <p:txBody>
          <a:bodyPr/>
          <a:lstStyle/>
          <a:p>
            <a:r>
              <a:rPr lang="en-US" dirty="0"/>
              <a:t>[Data Product Query View]</a:t>
            </a:r>
          </a:p>
        </p:txBody>
      </p:sp>
      <p:sp>
        <p:nvSpPr>
          <p:cNvPr id="3" name="Content Placeholder 2">
            <a:extLst>
              <a:ext uri="{FF2B5EF4-FFF2-40B4-BE49-F238E27FC236}">
                <a16:creationId xmlns:a16="http://schemas.microsoft.com/office/drawing/2014/main" id="{1A1A4D5A-2D58-04F3-4675-9EBCA70EC5BF}"/>
              </a:ext>
            </a:extLst>
          </p:cNvPr>
          <p:cNvSpPr>
            <a:spLocks noGrp="1"/>
          </p:cNvSpPr>
          <p:nvPr>
            <p:ph idx="1"/>
          </p:nvPr>
        </p:nvSpPr>
        <p:spPr/>
        <p:txBody>
          <a:bodyPr/>
          <a:lstStyle/>
          <a:p>
            <a:r>
              <a:rPr lang="en-US" dirty="0"/>
              <a:t>Some data products may be accessible via federated queries (for example, via Trino) – curated queries can also be made available in a climate data product</a:t>
            </a:r>
          </a:p>
        </p:txBody>
      </p:sp>
      <p:pic>
        <p:nvPicPr>
          <p:cNvPr id="4" name="Picture 3">
            <a:extLst>
              <a:ext uri="{FF2B5EF4-FFF2-40B4-BE49-F238E27FC236}">
                <a16:creationId xmlns:a16="http://schemas.microsoft.com/office/drawing/2014/main" id="{BA3A2A8B-3340-A55D-C6F7-16B6E93C3635}"/>
              </a:ext>
            </a:extLst>
          </p:cNvPr>
          <p:cNvPicPr>
            <a:picLocks noChangeAspect="1"/>
          </p:cNvPicPr>
          <p:nvPr/>
        </p:nvPicPr>
        <p:blipFill>
          <a:blip r:embed="rId2"/>
          <a:stretch>
            <a:fillRect/>
          </a:stretch>
        </p:blipFill>
        <p:spPr>
          <a:xfrm>
            <a:off x="3295062" y="1304924"/>
            <a:ext cx="6687137" cy="5071153"/>
          </a:xfrm>
          <a:prstGeom prst="rect">
            <a:avLst/>
          </a:prstGeom>
          <a:ln>
            <a:solidFill>
              <a:schemeClr val="tx1">
                <a:lumMod val="50000"/>
                <a:lumOff val="50000"/>
              </a:schemeClr>
            </a:solidFill>
          </a:ln>
        </p:spPr>
      </p:pic>
    </p:spTree>
    <p:extLst>
      <p:ext uri="{BB962C8B-B14F-4D97-AF65-F5344CB8AC3E}">
        <p14:creationId xmlns:p14="http://schemas.microsoft.com/office/powerpoint/2010/main" val="305229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985E-8D03-BA1D-2431-E8721CD28C6F}"/>
              </a:ext>
            </a:extLst>
          </p:cNvPr>
          <p:cNvSpPr>
            <a:spLocks noGrp="1"/>
          </p:cNvSpPr>
          <p:nvPr>
            <p:ph type="title"/>
          </p:nvPr>
        </p:nvSpPr>
        <p:spPr/>
        <p:txBody>
          <a:bodyPr/>
          <a:lstStyle/>
          <a:p>
            <a:r>
              <a:rPr lang="en-US" dirty="0"/>
              <a:t>[Marketplace]</a:t>
            </a:r>
          </a:p>
        </p:txBody>
      </p:sp>
      <p:sp>
        <p:nvSpPr>
          <p:cNvPr id="3" name="Content Placeholder 2">
            <a:extLst>
              <a:ext uri="{FF2B5EF4-FFF2-40B4-BE49-F238E27FC236}">
                <a16:creationId xmlns:a16="http://schemas.microsoft.com/office/drawing/2014/main" id="{1A1A4D5A-2D58-04F3-4675-9EBCA70EC5BF}"/>
              </a:ext>
            </a:extLst>
          </p:cNvPr>
          <p:cNvSpPr>
            <a:spLocks noGrp="1"/>
          </p:cNvSpPr>
          <p:nvPr>
            <p:ph idx="1"/>
          </p:nvPr>
        </p:nvSpPr>
        <p:spPr/>
        <p:txBody>
          <a:bodyPr/>
          <a:lstStyle/>
          <a:p>
            <a:r>
              <a:rPr lang="en-US" dirty="0"/>
              <a:t>The Marketplace provides a one-stop shop to find climate data</a:t>
            </a:r>
          </a:p>
        </p:txBody>
      </p:sp>
      <p:pic>
        <p:nvPicPr>
          <p:cNvPr id="4" name="Picture 3">
            <a:extLst>
              <a:ext uri="{FF2B5EF4-FFF2-40B4-BE49-F238E27FC236}">
                <a16:creationId xmlns:a16="http://schemas.microsoft.com/office/drawing/2014/main" id="{A8D14CDD-15E6-C72B-3106-D82024080A1E}"/>
              </a:ext>
            </a:extLst>
          </p:cNvPr>
          <p:cNvPicPr>
            <a:picLocks noChangeAspect="1"/>
          </p:cNvPicPr>
          <p:nvPr/>
        </p:nvPicPr>
        <p:blipFill>
          <a:blip r:embed="rId2"/>
          <a:stretch>
            <a:fillRect/>
          </a:stretch>
        </p:blipFill>
        <p:spPr>
          <a:xfrm>
            <a:off x="3296992" y="1305486"/>
            <a:ext cx="6685208" cy="5071844"/>
          </a:xfrm>
          <a:prstGeom prst="rect">
            <a:avLst/>
          </a:prstGeom>
          <a:ln>
            <a:solidFill>
              <a:schemeClr val="tx1">
                <a:lumMod val="50000"/>
                <a:lumOff val="50000"/>
              </a:schemeClr>
            </a:solidFill>
          </a:ln>
        </p:spPr>
      </p:pic>
    </p:spTree>
    <p:extLst>
      <p:ext uri="{BB962C8B-B14F-4D97-AF65-F5344CB8AC3E}">
        <p14:creationId xmlns:p14="http://schemas.microsoft.com/office/powerpoint/2010/main" val="414944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985E-8D03-BA1D-2431-E8721CD28C6F}"/>
              </a:ext>
            </a:extLst>
          </p:cNvPr>
          <p:cNvSpPr>
            <a:spLocks noGrp="1"/>
          </p:cNvSpPr>
          <p:nvPr>
            <p:ph type="title"/>
          </p:nvPr>
        </p:nvSpPr>
        <p:spPr/>
        <p:txBody>
          <a:bodyPr/>
          <a:lstStyle/>
          <a:p>
            <a:r>
              <a:rPr lang="en-US" dirty="0"/>
              <a:t>[Data Product Search]</a:t>
            </a:r>
          </a:p>
        </p:txBody>
      </p:sp>
      <p:sp>
        <p:nvSpPr>
          <p:cNvPr id="3" name="Content Placeholder 2">
            <a:extLst>
              <a:ext uri="{FF2B5EF4-FFF2-40B4-BE49-F238E27FC236}">
                <a16:creationId xmlns:a16="http://schemas.microsoft.com/office/drawing/2014/main" id="{1A1A4D5A-2D58-04F3-4675-9EBCA70EC5BF}"/>
              </a:ext>
            </a:extLst>
          </p:cNvPr>
          <p:cNvSpPr>
            <a:spLocks noGrp="1"/>
          </p:cNvSpPr>
          <p:nvPr>
            <p:ph idx="1"/>
          </p:nvPr>
        </p:nvSpPr>
        <p:spPr/>
        <p:txBody>
          <a:bodyPr/>
          <a:lstStyle/>
          <a:p>
            <a:r>
              <a:rPr lang="en-US" dirty="0"/>
              <a:t>A user may search the marketplace using a query term or phrase – data products that match the search criteria are listed with highlighted terms (note: we use a “fuzzy search” algorithm, and soon </a:t>
            </a:r>
            <a:r>
              <a:rPr lang="en-US" dirty="0" err="1"/>
              <a:t>OpenAI</a:t>
            </a:r>
            <a:r>
              <a:rPr lang="en-US" dirty="0"/>
              <a:t> natural language for search)</a:t>
            </a:r>
          </a:p>
        </p:txBody>
      </p:sp>
      <p:pic>
        <p:nvPicPr>
          <p:cNvPr id="4" name="Picture 3">
            <a:extLst>
              <a:ext uri="{FF2B5EF4-FFF2-40B4-BE49-F238E27FC236}">
                <a16:creationId xmlns:a16="http://schemas.microsoft.com/office/drawing/2014/main" id="{160FB043-1D8E-CF51-EC37-1606890FCB90}"/>
              </a:ext>
            </a:extLst>
          </p:cNvPr>
          <p:cNvPicPr>
            <a:picLocks noChangeAspect="1"/>
          </p:cNvPicPr>
          <p:nvPr/>
        </p:nvPicPr>
        <p:blipFill>
          <a:blip r:embed="rId2"/>
          <a:stretch>
            <a:fillRect/>
          </a:stretch>
        </p:blipFill>
        <p:spPr>
          <a:xfrm>
            <a:off x="3309870" y="1313777"/>
            <a:ext cx="6672330" cy="5065615"/>
          </a:xfrm>
          <a:prstGeom prst="rect">
            <a:avLst/>
          </a:prstGeom>
          <a:ln>
            <a:solidFill>
              <a:schemeClr val="tx1">
                <a:lumMod val="50000"/>
                <a:lumOff val="50000"/>
              </a:schemeClr>
            </a:solidFill>
          </a:ln>
        </p:spPr>
      </p:pic>
    </p:spTree>
    <p:extLst>
      <p:ext uri="{BB962C8B-B14F-4D97-AF65-F5344CB8AC3E}">
        <p14:creationId xmlns:p14="http://schemas.microsoft.com/office/powerpoint/2010/main" val="230656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985E-8D03-BA1D-2431-E8721CD28C6F}"/>
              </a:ext>
            </a:extLst>
          </p:cNvPr>
          <p:cNvSpPr>
            <a:spLocks noGrp="1"/>
          </p:cNvSpPr>
          <p:nvPr>
            <p:ph type="title"/>
          </p:nvPr>
        </p:nvSpPr>
        <p:spPr/>
        <p:txBody>
          <a:bodyPr/>
          <a:lstStyle/>
          <a:p>
            <a:r>
              <a:rPr lang="en-US" dirty="0"/>
              <a:t>[Data Product View]</a:t>
            </a:r>
          </a:p>
        </p:txBody>
      </p:sp>
      <p:sp>
        <p:nvSpPr>
          <p:cNvPr id="3" name="Content Placeholder 2">
            <a:extLst>
              <a:ext uri="{FF2B5EF4-FFF2-40B4-BE49-F238E27FC236}">
                <a16:creationId xmlns:a16="http://schemas.microsoft.com/office/drawing/2014/main" id="{1A1A4D5A-2D58-04F3-4675-9EBCA70EC5BF}"/>
              </a:ext>
            </a:extLst>
          </p:cNvPr>
          <p:cNvSpPr>
            <a:spLocks noGrp="1"/>
          </p:cNvSpPr>
          <p:nvPr>
            <p:ph idx="1"/>
          </p:nvPr>
        </p:nvSpPr>
        <p:spPr/>
        <p:txBody>
          <a:bodyPr/>
          <a:lstStyle/>
          <a:p>
            <a:r>
              <a:rPr lang="en-US" dirty="0"/>
              <a:t>Once a data product is found and selected, a Data Product View provides a summary of a climate data product, while offering new tabs to further examine a data product</a:t>
            </a:r>
          </a:p>
        </p:txBody>
      </p:sp>
      <p:pic>
        <p:nvPicPr>
          <p:cNvPr id="4" name="Picture 3">
            <a:extLst>
              <a:ext uri="{FF2B5EF4-FFF2-40B4-BE49-F238E27FC236}">
                <a16:creationId xmlns:a16="http://schemas.microsoft.com/office/drawing/2014/main" id="{06369568-C77E-86F1-381C-BA08ABEA52DF}"/>
              </a:ext>
            </a:extLst>
          </p:cNvPr>
          <p:cNvPicPr>
            <a:picLocks noChangeAspect="1"/>
          </p:cNvPicPr>
          <p:nvPr/>
        </p:nvPicPr>
        <p:blipFill>
          <a:blip r:embed="rId2"/>
          <a:stretch>
            <a:fillRect/>
          </a:stretch>
        </p:blipFill>
        <p:spPr>
          <a:xfrm>
            <a:off x="3303430" y="1312684"/>
            <a:ext cx="6678769" cy="5061428"/>
          </a:xfrm>
          <a:prstGeom prst="rect">
            <a:avLst/>
          </a:prstGeom>
          <a:ln>
            <a:solidFill>
              <a:schemeClr val="tx1">
                <a:lumMod val="50000"/>
                <a:lumOff val="50000"/>
              </a:schemeClr>
            </a:solidFill>
          </a:ln>
        </p:spPr>
      </p:pic>
    </p:spTree>
    <p:extLst>
      <p:ext uri="{BB962C8B-B14F-4D97-AF65-F5344CB8AC3E}">
        <p14:creationId xmlns:p14="http://schemas.microsoft.com/office/powerpoint/2010/main" val="285141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985E-8D03-BA1D-2431-E8721CD28C6F}"/>
              </a:ext>
            </a:extLst>
          </p:cNvPr>
          <p:cNvSpPr>
            <a:spLocks noGrp="1"/>
          </p:cNvSpPr>
          <p:nvPr>
            <p:ph type="title"/>
          </p:nvPr>
        </p:nvSpPr>
        <p:spPr/>
        <p:txBody>
          <a:bodyPr/>
          <a:lstStyle/>
          <a:p>
            <a:r>
              <a:rPr lang="en-US" dirty="0"/>
              <a:t>[Data Product Artifacts View]</a:t>
            </a:r>
          </a:p>
        </p:txBody>
      </p:sp>
      <p:sp>
        <p:nvSpPr>
          <p:cNvPr id="3" name="Content Placeholder 2">
            <a:extLst>
              <a:ext uri="{FF2B5EF4-FFF2-40B4-BE49-F238E27FC236}">
                <a16:creationId xmlns:a16="http://schemas.microsoft.com/office/drawing/2014/main" id="{1A1A4D5A-2D58-04F3-4675-9EBCA70EC5BF}"/>
              </a:ext>
            </a:extLst>
          </p:cNvPr>
          <p:cNvSpPr>
            <a:spLocks noGrp="1"/>
          </p:cNvSpPr>
          <p:nvPr>
            <p:ph idx="1"/>
          </p:nvPr>
        </p:nvSpPr>
        <p:spPr/>
        <p:txBody>
          <a:bodyPr/>
          <a:lstStyle/>
          <a:p>
            <a:r>
              <a:rPr lang="en-US" dirty="0"/>
              <a:t>The Data Product Artifacts view lists all artifacts available by this data product – note that an artifact can be a file, data set, database, or program, AI model (literally, anything the data product owner wishes to publish) </a:t>
            </a:r>
          </a:p>
        </p:txBody>
      </p:sp>
      <p:pic>
        <p:nvPicPr>
          <p:cNvPr id="4" name="Picture 3">
            <a:extLst>
              <a:ext uri="{FF2B5EF4-FFF2-40B4-BE49-F238E27FC236}">
                <a16:creationId xmlns:a16="http://schemas.microsoft.com/office/drawing/2014/main" id="{E75ACF4A-E57A-7EEA-5075-805496772013}"/>
              </a:ext>
            </a:extLst>
          </p:cNvPr>
          <p:cNvPicPr>
            <a:picLocks noChangeAspect="1"/>
          </p:cNvPicPr>
          <p:nvPr/>
        </p:nvPicPr>
        <p:blipFill>
          <a:blip r:embed="rId2"/>
          <a:stretch>
            <a:fillRect/>
          </a:stretch>
        </p:blipFill>
        <p:spPr>
          <a:xfrm>
            <a:off x="3296992" y="1305420"/>
            <a:ext cx="6685208" cy="5071999"/>
          </a:xfrm>
          <a:prstGeom prst="rect">
            <a:avLst/>
          </a:prstGeom>
          <a:ln>
            <a:solidFill>
              <a:schemeClr val="tx1">
                <a:lumMod val="50000"/>
                <a:lumOff val="50000"/>
              </a:schemeClr>
            </a:solidFill>
          </a:ln>
        </p:spPr>
      </p:pic>
    </p:spTree>
    <p:extLst>
      <p:ext uri="{BB962C8B-B14F-4D97-AF65-F5344CB8AC3E}">
        <p14:creationId xmlns:p14="http://schemas.microsoft.com/office/powerpoint/2010/main" val="419452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D4C4-B4CB-1F74-1ADC-38CEF9346D0E}"/>
              </a:ext>
            </a:extLst>
          </p:cNvPr>
          <p:cNvSpPr>
            <a:spLocks noGrp="1"/>
          </p:cNvSpPr>
          <p:nvPr>
            <p:ph type="title"/>
          </p:nvPr>
        </p:nvSpPr>
        <p:spPr/>
        <p:txBody>
          <a:bodyPr/>
          <a:lstStyle/>
          <a:p>
            <a:r>
              <a:rPr lang="en-US" dirty="0"/>
              <a:t>[Data Artifact View]</a:t>
            </a:r>
          </a:p>
        </p:txBody>
      </p:sp>
      <p:sp>
        <p:nvSpPr>
          <p:cNvPr id="3" name="Content Placeholder 2">
            <a:extLst>
              <a:ext uri="{FF2B5EF4-FFF2-40B4-BE49-F238E27FC236}">
                <a16:creationId xmlns:a16="http://schemas.microsoft.com/office/drawing/2014/main" id="{6CEF00D0-13BE-A142-1206-CD577DCDF351}"/>
              </a:ext>
            </a:extLst>
          </p:cNvPr>
          <p:cNvSpPr>
            <a:spLocks noGrp="1"/>
          </p:cNvSpPr>
          <p:nvPr>
            <p:ph idx="1"/>
          </p:nvPr>
        </p:nvSpPr>
        <p:spPr/>
        <p:txBody>
          <a:bodyPr/>
          <a:lstStyle/>
          <a:p>
            <a:r>
              <a:rPr lang="en-US" dirty="0"/>
              <a:t>The Data Artifact View provides the detailed information for a specific artifact while allowing the user to “purchase” (</a:t>
            </a:r>
            <a:r>
              <a:rPr lang="en-US" dirty="0" err="1"/>
              <a:t>ie</a:t>
            </a:r>
            <a:r>
              <a:rPr lang="en-US" dirty="0"/>
              <a:t>. request) the artifact</a:t>
            </a:r>
          </a:p>
        </p:txBody>
      </p:sp>
      <p:pic>
        <p:nvPicPr>
          <p:cNvPr id="4" name="Picture 3">
            <a:extLst>
              <a:ext uri="{FF2B5EF4-FFF2-40B4-BE49-F238E27FC236}">
                <a16:creationId xmlns:a16="http://schemas.microsoft.com/office/drawing/2014/main" id="{2A5C89CC-1395-AF52-34E1-DC2BE33EC144}"/>
              </a:ext>
            </a:extLst>
          </p:cNvPr>
          <p:cNvPicPr>
            <a:picLocks noChangeAspect="1"/>
          </p:cNvPicPr>
          <p:nvPr/>
        </p:nvPicPr>
        <p:blipFill>
          <a:blip r:embed="rId2"/>
          <a:stretch>
            <a:fillRect/>
          </a:stretch>
        </p:blipFill>
        <p:spPr>
          <a:xfrm>
            <a:off x="3322748" y="1316577"/>
            <a:ext cx="6659451" cy="5072594"/>
          </a:xfrm>
          <a:prstGeom prst="rect">
            <a:avLst/>
          </a:prstGeom>
          <a:ln>
            <a:solidFill>
              <a:schemeClr val="tx1">
                <a:lumMod val="50000"/>
                <a:lumOff val="50000"/>
              </a:schemeClr>
            </a:solidFill>
          </a:ln>
        </p:spPr>
      </p:pic>
    </p:spTree>
    <p:extLst>
      <p:ext uri="{BB962C8B-B14F-4D97-AF65-F5344CB8AC3E}">
        <p14:creationId xmlns:p14="http://schemas.microsoft.com/office/powerpoint/2010/main" val="282216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7CD5-B266-8CCD-6469-92AF2BE06913}"/>
              </a:ext>
            </a:extLst>
          </p:cNvPr>
          <p:cNvSpPr>
            <a:spLocks noGrp="1"/>
          </p:cNvSpPr>
          <p:nvPr>
            <p:ph type="title"/>
          </p:nvPr>
        </p:nvSpPr>
        <p:spPr/>
        <p:txBody>
          <a:bodyPr/>
          <a:lstStyle/>
          <a:p>
            <a:r>
              <a:rPr lang="en-US" dirty="0"/>
              <a:t>[Data Product Sample Data View]</a:t>
            </a:r>
          </a:p>
        </p:txBody>
      </p:sp>
      <p:sp>
        <p:nvSpPr>
          <p:cNvPr id="3" name="Content Placeholder 2">
            <a:extLst>
              <a:ext uri="{FF2B5EF4-FFF2-40B4-BE49-F238E27FC236}">
                <a16:creationId xmlns:a16="http://schemas.microsoft.com/office/drawing/2014/main" id="{0ADB83A2-6377-9244-C478-221A4AB5BAED}"/>
              </a:ext>
            </a:extLst>
          </p:cNvPr>
          <p:cNvSpPr>
            <a:spLocks noGrp="1"/>
          </p:cNvSpPr>
          <p:nvPr>
            <p:ph idx="1"/>
          </p:nvPr>
        </p:nvSpPr>
        <p:spPr/>
        <p:txBody>
          <a:bodyPr/>
          <a:lstStyle/>
          <a:p>
            <a:r>
              <a:rPr lang="en-US" dirty="0"/>
              <a:t>Each data product provides supplementary data including sample data</a:t>
            </a:r>
          </a:p>
        </p:txBody>
      </p:sp>
      <p:pic>
        <p:nvPicPr>
          <p:cNvPr id="4" name="Picture 3">
            <a:extLst>
              <a:ext uri="{FF2B5EF4-FFF2-40B4-BE49-F238E27FC236}">
                <a16:creationId xmlns:a16="http://schemas.microsoft.com/office/drawing/2014/main" id="{C9B0AA90-D1CE-7A9E-24A6-32FA04EBC0DF}"/>
              </a:ext>
            </a:extLst>
          </p:cNvPr>
          <p:cNvPicPr>
            <a:picLocks noChangeAspect="1"/>
          </p:cNvPicPr>
          <p:nvPr/>
        </p:nvPicPr>
        <p:blipFill>
          <a:blip r:embed="rId2"/>
          <a:stretch>
            <a:fillRect/>
          </a:stretch>
        </p:blipFill>
        <p:spPr>
          <a:xfrm>
            <a:off x="3066720" y="1304925"/>
            <a:ext cx="6915480" cy="4849006"/>
          </a:xfrm>
          <a:prstGeom prst="rect">
            <a:avLst/>
          </a:prstGeom>
          <a:ln>
            <a:solidFill>
              <a:schemeClr val="tx1">
                <a:lumMod val="50000"/>
                <a:lumOff val="50000"/>
              </a:schemeClr>
            </a:solidFill>
          </a:ln>
        </p:spPr>
      </p:pic>
    </p:spTree>
    <p:extLst>
      <p:ext uri="{BB962C8B-B14F-4D97-AF65-F5344CB8AC3E}">
        <p14:creationId xmlns:p14="http://schemas.microsoft.com/office/powerpoint/2010/main" val="174905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985E-8D03-BA1D-2431-E8721CD28C6F}"/>
              </a:ext>
            </a:extLst>
          </p:cNvPr>
          <p:cNvSpPr>
            <a:spLocks noGrp="1"/>
          </p:cNvSpPr>
          <p:nvPr>
            <p:ph type="title"/>
          </p:nvPr>
        </p:nvSpPr>
        <p:spPr/>
        <p:txBody>
          <a:bodyPr/>
          <a:lstStyle/>
          <a:p>
            <a:r>
              <a:rPr lang="en-US" dirty="0"/>
              <a:t>[Data Product Provenance View]</a:t>
            </a:r>
          </a:p>
        </p:txBody>
      </p:sp>
      <p:sp>
        <p:nvSpPr>
          <p:cNvPr id="3" name="Content Placeholder 2">
            <a:extLst>
              <a:ext uri="{FF2B5EF4-FFF2-40B4-BE49-F238E27FC236}">
                <a16:creationId xmlns:a16="http://schemas.microsoft.com/office/drawing/2014/main" id="{1A1A4D5A-2D58-04F3-4675-9EBCA70EC5BF}"/>
              </a:ext>
            </a:extLst>
          </p:cNvPr>
          <p:cNvSpPr>
            <a:spLocks noGrp="1"/>
          </p:cNvSpPr>
          <p:nvPr>
            <p:ph idx="1"/>
          </p:nvPr>
        </p:nvSpPr>
        <p:spPr/>
        <p:txBody>
          <a:bodyPr/>
          <a:lstStyle/>
          <a:p>
            <a:r>
              <a:rPr lang="en-US" dirty="0"/>
              <a:t>Data Products interact in a global ecosystem of climate data – in the Data Exchange, each data product tracks lineage which, when combined, provide a broad set of provenance data required to provide trust in climate data</a:t>
            </a:r>
          </a:p>
        </p:txBody>
      </p:sp>
      <p:pic>
        <p:nvPicPr>
          <p:cNvPr id="4" name="Picture 3">
            <a:extLst>
              <a:ext uri="{FF2B5EF4-FFF2-40B4-BE49-F238E27FC236}">
                <a16:creationId xmlns:a16="http://schemas.microsoft.com/office/drawing/2014/main" id="{806915FA-8BB3-778A-36F9-40BEF071EDBD}"/>
              </a:ext>
            </a:extLst>
          </p:cNvPr>
          <p:cNvPicPr>
            <a:picLocks noChangeAspect="1"/>
          </p:cNvPicPr>
          <p:nvPr/>
        </p:nvPicPr>
        <p:blipFill>
          <a:blip r:embed="rId2"/>
          <a:stretch>
            <a:fillRect/>
          </a:stretch>
        </p:blipFill>
        <p:spPr>
          <a:xfrm>
            <a:off x="3303430" y="1318727"/>
            <a:ext cx="6678769" cy="5046973"/>
          </a:xfrm>
          <a:prstGeom prst="rect">
            <a:avLst/>
          </a:prstGeom>
          <a:ln>
            <a:solidFill>
              <a:schemeClr val="tx1">
                <a:lumMod val="50000"/>
                <a:lumOff val="50000"/>
              </a:schemeClr>
            </a:solidFill>
          </a:ln>
        </p:spPr>
      </p:pic>
    </p:spTree>
    <p:extLst>
      <p:ext uri="{BB962C8B-B14F-4D97-AF65-F5344CB8AC3E}">
        <p14:creationId xmlns:p14="http://schemas.microsoft.com/office/powerpoint/2010/main" val="194493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985E-8D03-BA1D-2431-E8721CD28C6F}"/>
              </a:ext>
            </a:extLst>
          </p:cNvPr>
          <p:cNvSpPr>
            <a:spLocks noGrp="1"/>
          </p:cNvSpPr>
          <p:nvPr>
            <p:ph type="title"/>
          </p:nvPr>
        </p:nvSpPr>
        <p:spPr/>
        <p:txBody>
          <a:bodyPr/>
          <a:lstStyle/>
          <a:p>
            <a:r>
              <a:rPr lang="en-US" dirty="0"/>
              <a:t>[Data Bundles View]</a:t>
            </a:r>
          </a:p>
        </p:txBody>
      </p:sp>
      <p:sp>
        <p:nvSpPr>
          <p:cNvPr id="3" name="Content Placeholder 2">
            <a:extLst>
              <a:ext uri="{FF2B5EF4-FFF2-40B4-BE49-F238E27FC236}">
                <a16:creationId xmlns:a16="http://schemas.microsoft.com/office/drawing/2014/main" id="{1A1A4D5A-2D58-04F3-4675-9EBCA70EC5BF}"/>
              </a:ext>
            </a:extLst>
          </p:cNvPr>
          <p:cNvSpPr>
            <a:spLocks noGrp="1"/>
          </p:cNvSpPr>
          <p:nvPr>
            <p:ph idx="1"/>
          </p:nvPr>
        </p:nvSpPr>
        <p:spPr/>
        <p:txBody>
          <a:bodyPr/>
          <a:lstStyle/>
          <a:p>
            <a:r>
              <a:rPr lang="en-US" dirty="0"/>
              <a:t>A data product owner can group related artifacts, or those that work together (several data sets plus a Jupyter Notebook to process them) into bundles – a bundle can be “purchased” as a group</a:t>
            </a:r>
          </a:p>
        </p:txBody>
      </p:sp>
      <p:pic>
        <p:nvPicPr>
          <p:cNvPr id="4" name="Picture 3">
            <a:extLst>
              <a:ext uri="{FF2B5EF4-FFF2-40B4-BE49-F238E27FC236}">
                <a16:creationId xmlns:a16="http://schemas.microsoft.com/office/drawing/2014/main" id="{7EE80511-9A3B-ABB6-A008-CED01627AAF4}"/>
              </a:ext>
            </a:extLst>
          </p:cNvPr>
          <p:cNvPicPr>
            <a:picLocks noChangeAspect="1"/>
          </p:cNvPicPr>
          <p:nvPr/>
        </p:nvPicPr>
        <p:blipFill>
          <a:blip r:embed="rId2"/>
          <a:stretch>
            <a:fillRect/>
          </a:stretch>
        </p:blipFill>
        <p:spPr>
          <a:xfrm>
            <a:off x="3295062" y="1304924"/>
            <a:ext cx="6687137" cy="5071153"/>
          </a:xfrm>
          <a:prstGeom prst="rect">
            <a:avLst/>
          </a:prstGeom>
          <a:ln>
            <a:solidFill>
              <a:schemeClr val="tx1">
                <a:lumMod val="50000"/>
                <a:lumOff val="50000"/>
              </a:schemeClr>
            </a:solidFill>
          </a:ln>
        </p:spPr>
      </p:pic>
    </p:spTree>
    <p:extLst>
      <p:ext uri="{BB962C8B-B14F-4D97-AF65-F5344CB8AC3E}">
        <p14:creationId xmlns:p14="http://schemas.microsoft.com/office/powerpoint/2010/main" val="2583830413"/>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solidFill>
            <a:schemeClr val="tx1">
              <a:lumMod val="50000"/>
              <a:lumOff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000" dirty="0" smtClean="0">
            <a:solidFill>
              <a:schemeClr val="tx1">
                <a:lumMod val="50000"/>
                <a:lumOff val="50000"/>
              </a:schemeClr>
            </a:solidFill>
            <a:latin typeface="Franklin Gothic Book" panose="020B0503020102020204" pitchFamily="34" charset="0"/>
          </a:defRPr>
        </a:defPPr>
      </a:lstStyle>
    </a:txDef>
  </a:objectDefaults>
  <a:extraClrSchemeLst/>
  <a:extLst>
    <a:ext uri="{05A4C25C-085E-4340-85A3-A5531E510DB2}">
      <thm15:themeFamily xmlns:thm15="http://schemas.microsoft.com/office/thememl/2012/main" name="Reach API PPT Template v04 TG.pot" id="{5DEE31DE-C37F-6343-AC0E-579B6BFE1ED1}" vid="{52B66BB8-1E34-9041-A179-4AC2C2962E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43037</TotalTime>
  <Words>403</Words>
  <Application>Microsoft Macintosh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Courier New</vt:lpstr>
      <vt:lpstr>Franklin Gothic Book</vt:lpstr>
      <vt:lpstr>Franklin Gothic Demi</vt:lpstr>
      <vt:lpstr>Franklin Gothic Demi Cond</vt:lpstr>
      <vt:lpstr>Franklin Gothic Medium Cond</vt:lpstr>
      <vt:lpstr>System Font Regular</vt:lpstr>
      <vt:lpstr>2_Office Theme</vt:lpstr>
      <vt:lpstr>OS-Climate Data Exchange A Marketplace for the World’s Climate Data Making Climate Data Easy to Find, Consume, Trust, and Share </vt:lpstr>
      <vt:lpstr>[Marketplace]</vt:lpstr>
      <vt:lpstr>[Data Product Search]</vt:lpstr>
      <vt:lpstr>[Data Product View]</vt:lpstr>
      <vt:lpstr>[Data Product Artifacts View]</vt:lpstr>
      <vt:lpstr>[Data Artifact View]</vt:lpstr>
      <vt:lpstr>[Data Product Sample Data View]</vt:lpstr>
      <vt:lpstr>[Data Product Provenance View]</vt:lpstr>
      <vt:lpstr>[Data Bundles View]</vt:lpstr>
      <vt:lpstr>[Data Product API View]</vt:lpstr>
      <vt:lpstr>[Data Product Query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Broda</dc:creator>
  <cp:lastModifiedBy>Eric Broda</cp:lastModifiedBy>
  <cp:revision>717</cp:revision>
  <cp:lastPrinted>2021-05-21T18:12:59Z</cp:lastPrinted>
  <dcterms:created xsi:type="dcterms:W3CDTF">2021-03-08T16:53:04Z</dcterms:created>
  <dcterms:modified xsi:type="dcterms:W3CDTF">2023-05-09T16:26:56Z</dcterms:modified>
</cp:coreProperties>
</file>