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Bayesian based intrusion detection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Basava R Kanaparthi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3227685"/>
            <a:ext cx="5479883" cy="349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7501"/>
            <a:ext cx="8596668" cy="44538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“</a:t>
            </a:r>
            <a:r>
              <a:rPr lang="en-US" sz="2000" dirty="0"/>
              <a:t>An </a:t>
            </a:r>
            <a:r>
              <a:rPr lang="en-US" sz="2000" b="1" dirty="0"/>
              <a:t>intrusion detection system</a:t>
            </a:r>
            <a:r>
              <a:rPr lang="en-US" sz="2000" dirty="0"/>
              <a:t> (</a:t>
            </a:r>
            <a:r>
              <a:rPr lang="en-US" sz="2000" b="1" dirty="0"/>
              <a:t>IDS</a:t>
            </a:r>
            <a:r>
              <a:rPr lang="en-US" sz="2000" dirty="0"/>
              <a:t>) is a device or software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application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/>
              <a:t>that monitors network or system activities for malicious activities or policy violations and produces electronic reports to a management </a:t>
            </a:r>
            <a:r>
              <a:rPr lang="en-US" sz="2000" dirty="0" smtClean="0"/>
              <a:t>station” – Wikipedia</a:t>
            </a:r>
          </a:p>
          <a:p>
            <a:r>
              <a:rPr lang="en-US" sz="2000" dirty="0" smtClean="0"/>
              <a:t>Use one of these two techniques:</a:t>
            </a:r>
          </a:p>
          <a:p>
            <a:pPr lvl="1">
              <a:buFont typeface="Wingdings" charset="2"/>
              <a:buChar char="ü"/>
            </a:pPr>
            <a:r>
              <a:rPr lang="en-US" sz="1800" dirty="0"/>
              <a:t>Signature-based </a:t>
            </a:r>
            <a:r>
              <a:rPr lang="en-US" sz="1800" dirty="0" smtClean="0"/>
              <a:t>IDS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But effectiveness is determined by the false alarms, usually </a:t>
            </a:r>
            <a:r>
              <a:rPr lang="en-US" sz="1600" dirty="0" smtClean="0"/>
              <a:t>high</a:t>
            </a:r>
            <a:endParaRPr lang="en-US" sz="1600" dirty="0"/>
          </a:p>
          <a:p>
            <a:pPr lvl="1">
              <a:buFont typeface="Wingdings" charset="2"/>
              <a:buChar char="ü"/>
            </a:pPr>
            <a:r>
              <a:rPr lang="en-US" sz="1800" dirty="0"/>
              <a:t>Statistical anomaly-based </a:t>
            </a:r>
            <a:r>
              <a:rPr lang="en-US" sz="1800" dirty="0" smtClean="0"/>
              <a:t>IDS</a:t>
            </a:r>
          </a:p>
          <a:p>
            <a:pPr lvl="2">
              <a:buFont typeface="Wingdings" charset="2"/>
              <a:buChar char="ü"/>
            </a:pPr>
            <a:r>
              <a:rPr lang="en-US" sz="1600" dirty="0" smtClean="0"/>
              <a:t>Bayesian approach, tries to improve this aspect. </a:t>
            </a:r>
          </a:p>
          <a:p>
            <a:pPr lvl="2">
              <a:buFont typeface="Wingdings" charset="2"/>
              <a:buChar char="ü"/>
            </a:pPr>
            <a:endParaRPr lang="en-US" sz="1600" dirty="0"/>
          </a:p>
          <a:p>
            <a:r>
              <a:rPr lang="en-US" sz="2000" dirty="0" smtClean="0"/>
              <a:t>* </a:t>
            </a:r>
            <a:r>
              <a:rPr lang="en-US" sz="2000" dirty="0"/>
              <a:t>E</a:t>
            </a:r>
            <a:r>
              <a:rPr lang="en-US" sz="2000" dirty="0" smtClean="0"/>
              <a:t>mail spam-filters,  Speech recognition,  Pattern Recognition also use this Bayesian approach.</a:t>
            </a:r>
          </a:p>
        </p:txBody>
      </p:sp>
    </p:spTree>
    <p:extLst>
      <p:ext uri="{BB962C8B-B14F-4D97-AF65-F5344CB8AC3E}">
        <p14:creationId xmlns:p14="http://schemas.microsoft.com/office/powerpoint/2010/main" val="81844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82700"/>
                <a:ext cx="8596668" cy="5168899"/>
              </a:xfrm>
            </p:spPr>
            <p:txBody>
              <a:bodyPr>
                <a:noAutofit/>
              </a:bodyPr>
              <a:lstStyle/>
              <a:p>
                <a:pPr fontAlgn="base"/>
                <a:r>
                  <a:rPr lang="en-US" sz="1600" dirty="0" smtClean="0"/>
                  <a:t>Bayesian Theory</a:t>
                </a:r>
              </a:p>
              <a:p>
                <a:pPr lvl="1" fontAlgn="base">
                  <a:buFont typeface="Arial" charset="0"/>
                  <a:buChar char="•"/>
                </a:pPr>
                <a:r>
                  <a:rPr lang="en-US" dirty="0" smtClean="0"/>
                  <a:t>If the events </a:t>
                </a:r>
                <a:r>
                  <a:rPr lang="en-US" i="1" dirty="0"/>
                  <a:t>x</a:t>
                </a:r>
                <a:r>
                  <a:rPr lang="en-US" baseline="-25000" dirty="0" smtClean="0"/>
                  <a:t>1</a:t>
                </a:r>
                <a:r>
                  <a:rPr lang="en-US" dirty="0"/>
                  <a:t>, </a:t>
                </a:r>
                <a:r>
                  <a:rPr lang="en-US" i="1" dirty="0"/>
                  <a:t>x</a:t>
                </a:r>
                <a:r>
                  <a:rPr lang="en-US" baseline="-25000" dirty="0" smtClean="0"/>
                  <a:t>2</a:t>
                </a:r>
                <a:r>
                  <a:rPr lang="en-US" dirty="0"/>
                  <a:t>, … and </a:t>
                </a:r>
                <a:r>
                  <a:rPr lang="en-US" i="1" dirty="0" err="1"/>
                  <a:t>x</a:t>
                </a:r>
                <a:r>
                  <a:rPr lang="en-US" i="1" baseline="-25000" dirty="0" err="1" smtClean="0"/>
                  <a:t>n</a:t>
                </a:r>
                <a:r>
                  <a:rPr lang="en-US" dirty="0"/>
                  <a:t> constitute a partition of the sample space </a:t>
                </a:r>
                <a:r>
                  <a:rPr lang="en-US" i="1" dirty="0"/>
                  <a:t>S</a:t>
                </a:r>
                <a:r>
                  <a:rPr lang="en-US" dirty="0"/>
                  <a:t> such </a:t>
                </a:r>
                <a:r>
                  <a:rPr lang="en-US" dirty="0" smtClean="0"/>
                  <a:t>that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(</a:t>
                </a:r>
                <a:r>
                  <a:rPr lang="en-US" i="1" dirty="0" err="1"/>
                  <a:t>x</a:t>
                </a:r>
                <a:r>
                  <a:rPr lang="en-US" i="1" baseline="-25000" dirty="0" err="1" smtClean="0"/>
                  <a:t>k</a:t>
                </a:r>
                <a:r>
                  <a:rPr lang="en-US" dirty="0"/>
                  <a:t>) ≠ 0 for </a:t>
                </a:r>
                <a:r>
                  <a:rPr lang="en-US" i="1" dirty="0"/>
                  <a:t>k</a:t>
                </a:r>
                <a:r>
                  <a:rPr lang="en-US" dirty="0"/>
                  <a:t> = 1,2 , … , </a:t>
                </a:r>
                <a:r>
                  <a:rPr lang="en-US" i="1" dirty="0"/>
                  <a:t>n</a:t>
                </a:r>
                <a:r>
                  <a:rPr lang="en-US" dirty="0"/>
                  <a:t>, then for any event </a:t>
                </a:r>
                <a:r>
                  <a:rPr lang="en-US" i="1" dirty="0"/>
                  <a:t>B</a:t>
                </a:r>
                <a:r>
                  <a:rPr lang="en-US" dirty="0"/>
                  <a:t> such that 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B</a:t>
                </a:r>
                <a:r>
                  <a:rPr lang="en-US" dirty="0"/>
                  <a:t>) ≠ </a:t>
                </a:r>
                <a:r>
                  <a:rPr lang="en-US" dirty="0" smtClean="0"/>
                  <a:t>0:</a:t>
                </a:r>
              </a:p>
              <a:p>
                <a:pPr marL="914400" lvl="2" indent="0" fontAlgn="base">
                  <a:buNone/>
                </a:pPr>
                <a:r>
                  <a:rPr lang="en-US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/>
                        </m:ctrlPr>
                      </m:dPr>
                      <m:e>
                        <m:sSub>
                          <m:sSubPr>
                            <m:ctrlPr>
                              <a:rPr lang="en-US" i="1" dirty="0"/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/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𝐶</m:t>
                        </m:r>
                      </m:e>
                    </m:d>
                    <m:r>
                      <a:rPr lang="en-US" i="1" dirty="0"/>
                      <m:t>=</m:t>
                    </m:r>
                    <m:f>
                      <m:fPr>
                        <m:ctrlPr>
                          <a:rPr lang="en-US" b="0" i="1" dirty="0" smtClean="0"/>
                        </m:ctrlPr>
                      </m:fPr>
                      <m:num>
                        <m:r>
                          <a:rPr lang="en-US" b="0" i="1" dirty="0" smtClean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/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/>
                                  <m:t>𝑖</m:t>
                                </m:r>
                              </m:sub>
                            </m:sSub>
                            <m:r>
                              <a:rPr lang="en-US" i="1" dirty="0" err="1"/>
                              <m:t>∩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i="1" dirty="0"/>
                          <m:t>𝑃</m:t>
                        </m:r>
                        <m:d>
                          <m:dPr>
                            <m:ctrlPr>
                              <a:rPr lang="en-US" i="1" dirty="0"/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𝐶</m:t>
                            </m:r>
                          </m:e>
                        </m:d>
                      </m:den>
                    </m:f>
                    <m:r>
                      <a:rPr lang="en-US" i="1" dirty="0"/>
                      <m:t>=</m:t>
                    </m:r>
                    <m:f>
                      <m:fPr>
                        <m:ctrlPr>
                          <a:rPr lang="en-US" b="0" i="1" dirty="0" smtClean="0"/>
                        </m:ctrlPr>
                      </m:fPr>
                      <m:num>
                        <m:r>
                          <a:rPr lang="en-US" b="0" i="1" dirty="0" smtClean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/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dirty="0"/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𝐶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is-IS" i="1" dirty="0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 dirty="0">
                                <a:latin typeface="Cambria Math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charset="0"/>
                                  </a:rPr>
                                  <m:t>𝐶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r>
                      <a:rPr lang="en-US" i="1" dirty="0"/>
                      <m:t>=</m:t>
                    </m:r>
                    <m:f>
                      <m:fPr>
                        <m:ctrlPr>
                          <a:rPr lang="en-US" b="0" i="1" dirty="0" smtClean="0"/>
                        </m:ctrlPr>
                      </m:fPr>
                      <m:num>
                        <m:r>
                          <a:rPr lang="en-US" b="0" i="1" dirty="0" smtClean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/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/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/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𝐶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 dirty="0"/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/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/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b="0" dirty="0" smtClean="0"/>
              </a:p>
              <a:p>
                <a:pPr marL="457200" lvl="1" indent="0" fontAlgn="base">
                  <a:buNone/>
                </a:pPr>
                <a:endParaRPr lang="en-US" b="0" dirty="0" smtClean="0"/>
              </a:p>
              <a:p>
                <a:pPr fontAlgn="base"/>
                <a:r>
                  <a:rPr lang="en-US" sz="1600" dirty="0" smtClean="0"/>
                  <a:t>Uses Naïve Bayes approximation, i.e., each of the feature component is independent of the others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82700"/>
                <a:ext cx="8596668" cy="5168899"/>
              </a:xfrm>
              <a:blipFill rotWithShape="0">
                <a:blip r:embed="rId2"/>
                <a:stretch>
                  <a:fillRect l="-71" t="-472" r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4445000"/>
            <a:ext cx="4552950" cy="110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3890962"/>
            <a:ext cx="26003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1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1301"/>
            <a:ext cx="8596668" cy="4530062"/>
          </a:xfrm>
        </p:spPr>
        <p:txBody>
          <a:bodyPr>
            <a:normAutofit/>
          </a:bodyPr>
          <a:lstStyle/>
          <a:p>
            <a:r>
              <a:rPr lang="en-US" dirty="0"/>
              <a:t>Dataset </a:t>
            </a:r>
            <a:r>
              <a:rPr lang="en-US" dirty="0" smtClean="0"/>
              <a:t>features (</a:t>
            </a:r>
            <a:r>
              <a:rPr lang="en-US" dirty="0"/>
              <a:t>KDD-99 </a:t>
            </a:r>
            <a:r>
              <a:rPr lang="en-US" dirty="0" smtClean="0"/>
              <a:t>dataset) </a:t>
            </a:r>
            <a:endParaRPr lang="en-US" dirty="0"/>
          </a:p>
          <a:p>
            <a:pPr lvl="1"/>
            <a:r>
              <a:rPr lang="en-US" sz="1800" dirty="0"/>
              <a:t>Total 41 features for each TCP </a:t>
            </a:r>
            <a:r>
              <a:rPr lang="en-US" sz="1800" dirty="0" smtClean="0"/>
              <a:t>connection, </a:t>
            </a:r>
            <a:r>
              <a:rPr lang="en-US" sz="1800" dirty="0"/>
              <a:t>which are divided into 4 categories:</a:t>
            </a:r>
            <a:br>
              <a:rPr lang="en-US" sz="1800" dirty="0"/>
            </a:br>
            <a:endParaRPr lang="en-US" sz="1800" dirty="0"/>
          </a:p>
          <a:p>
            <a:pPr lvl="2" fontAlgn="base">
              <a:buFont typeface="Arial" charset="0"/>
              <a:buChar char="•"/>
            </a:pPr>
            <a:r>
              <a:rPr lang="en-US" sz="1600" i="1" dirty="0"/>
              <a:t>Basis features:</a:t>
            </a:r>
            <a:r>
              <a:rPr lang="en-US" sz="1600" dirty="0"/>
              <a:t> Features 1-9 are the basic features that are derived from packet header. </a:t>
            </a:r>
          </a:p>
          <a:p>
            <a:pPr lvl="2" fontAlgn="base">
              <a:buFont typeface="Arial" charset="0"/>
              <a:buChar char="•"/>
            </a:pPr>
            <a:r>
              <a:rPr lang="en-US" sz="1600" i="1" dirty="0"/>
              <a:t>Content features</a:t>
            </a:r>
            <a:r>
              <a:rPr lang="en-US" sz="1600" dirty="0"/>
              <a:t>: Domain knowledge is used to assess the payload of the original TCP packets. This includes features such as the number of failed login attempts.</a:t>
            </a:r>
          </a:p>
          <a:p>
            <a:pPr lvl="2" fontAlgn="base">
              <a:buFont typeface="Arial" charset="0"/>
              <a:buChar char="•"/>
            </a:pPr>
            <a:r>
              <a:rPr lang="en-US" sz="1600" i="1" dirty="0"/>
              <a:t>Time-based traffic features</a:t>
            </a:r>
            <a:r>
              <a:rPr lang="en-US" sz="1600" dirty="0"/>
              <a:t>: These are features that capture properties that mature over a 2-s temporal window. An example is the number of connections to the same host over the 2-s interval.</a:t>
            </a:r>
          </a:p>
          <a:p>
            <a:pPr lvl="2" fontAlgn="base">
              <a:buFont typeface="Arial" charset="0"/>
              <a:buChar char="•"/>
            </a:pPr>
            <a:r>
              <a:rPr lang="en-US" sz="1600" i="1" dirty="0"/>
              <a:t>Host-based traffic features</a:t>
            </a:r>
            <a:r>
              <a:rPr lang="en-US" sz="1600" dirty="0"/>
              <a:t>: These features utilize a historical window estimated over the number of connection instead of time. They are designed to assess attacks, which span intervals longer than 2s.</a:t>
            </a:r>
          </a:p>
          <a:p>
            <a:pPr lvl="3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phase – Supervised 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72" y="2743200"/>
            <a:ext cx="4944182" cy="1764394"/>
          </a:xfrm>
        </p:spPr>
      </p:pic>
      <p:sp>
        <p:nvSpPr>
          <p:cNvPr id="5" name="TextBox 4"/>
          <p:cNvSpPr txBox="1"/>
          <p:nvPr/>
        </p:nvSpPr>
        <p:spPr>
          <a:xfrm>
            <a:off x="1041400" y="1485900"/>
            <a:ext cx="6654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/>
              <a:t>Using the 10% KDD data set we have 494,020 records that </a:t>
            </a:r>
            <a:r>
              <a:rPr lang="en-US" dirty="0" smtClean="0"/>
              <a:t>are used </a:t>
            </a:r>
            <a:r>
              <a:rPr lang="en-US" dirty="0"/>
              <a:t>to train the training engine.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phase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each of the TCP connection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𝑝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𝐶</m:t>
                    </m:r>
                    <m:r>
                      <a:rPr lang="en-US" i="1" dirty="0" smtClean="0">
                        <a:latin typeface="Cambria Math" charset="0"/>
                      </a:rPr>
                      <m:t> =</m:t>
                    </m:r>
                    <m:r>
                      <a:rPr lang="en-US" b="0" i="1" dirty="0" smtClean="0">
                        <a:latin typeface="Cambria Math" charset="0"/>
                      </a:rPr>
                      <m:t>𝐴𝑡𝑡𝑎𝑐𝑘</m:t>
                    </m:r>
                    <m:r>
                      <a:rPr lang="en-US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is computed using the Naïve Bayes Classifier depending upon the values of these 41 attributes.</a:t>
                </a:r>
              </a:p>
              <a:p>
                <a:r>
                  <a:rPr lang="en-US" dirty="0" smtClean="0"/>
                  <a:t>If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charset="0"/>
                          </a:rPr>
                          <m:t>𝐶</m:t>
                        </m:r>
                        <m:r>
                          <a:rPr lang="en-US" i="1" dirty="0">
                            <a:latin typeface="Cambria Math" charset="0"/>
                          </a:rPr>
                          <m:t> =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𝐴𝑡𝑡𝑎𝑐𝑘</m:t>
                        </m:r>
                      </m:e>
                    </m:d>
                    <m:r>
                      <a:rPr lang="en-US" b="0" i="1" dirty="0" smtClean="0">
                        <a:latin typeface="Cambria Math" charset="0"/>
                      </a:rPr>
                      <m:t>&gt;</m:t>
                    </m:r>
                    <m:r>
                      <a:rPr lang="en-US" b="0" i="1" dirty="0" smtClean="0">
                        <a:latin typeface="Cambria Math" charset="0"/>
                      </a:rPr>
                      <m:t>𝑇𝐻𝑅𝐸𝑆𝐻𝑂𝐿𝐷</m:t>
                    </m:r>
                  </m:oMath>
                </a14:m>
                <a:r>
                  <a:rPr lang="en-US" dirty="0" smtClean="0"/>
                  <a:t>, that particular connection record is classified  as an Attack.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8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28991"/>
              </p:ext>
            </p:extLst>
          </p:nvPr>
        </p:nvGraphicFramePr>
        <p:xfrm>
          <a:off x="1574799" y="3737925"/>
          <a:ext cx="5816600" cy="210407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54150"/>
                <a:gridCol w="1454150"/>
                <a:gridCol w="1454150"/>
                <a:gridCol w="1454150"/>
              </a:tblGrid>
              <a:tr h="2337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Table </a:t>
                      </a:r>
                      <a:r>
                        <a:rPr lang="en-US" sz="1200" u="none" strike="noStrike" dirty="0" smtClean="0">
                          <a:effectLst/>
                        </a:rPr>
                        <a:t>1.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33786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Experiment </a:t>
                      </a:r>
                      <a:r>
                        <a:rPr lang="en-US" sz="1200" u="none" strike="noStrike" dirty="0" smtClean="0">
                          <a:effectLst/>
                        </a:rPr>
                        <a:t>testing </a:t>
                      </a:r>
                      <a:r>
                        <a:rPr lang="en-US" sz="1200" u="none" strike="noStrike" dirty="0">
                          <a:effectLst/>
                        </a:rPr>
                        <a:t>environment.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7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Testing 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 of records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Threshold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337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Normal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 smtClean="0">
                          <a:effectLst/>
                        </a:rPr>
                        <a:t>60,593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0.9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337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All attacks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 smtClean="0">
                          <a:effectLst/>
                        </a:rPr>
                        <a:t>250,436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0.9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337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165,299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0.9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337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Probing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4166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0.9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33786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 dirty="0">
                          <a:effectLst/>
                        </a:rPr>
                        <a:t>U2R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188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 smtClean="0">
                          <a:effectLst/>
                        </a:rPr>
                        <a:t>23,24,31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0.6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33786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R2L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 smtClean="0">
                          <a:effectLst/>
                        </a:rPr>
                        <a:t>16,180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 smtClean="0">
                          <a:effectLst/>
                        </a:rPr>
                        <a:t>23,24,31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0.6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772625"/>
              </p:ext>
            </p:extLst>
          </p:nvPr>
        </p:nvGraphicFramePr>
        <p:xfrm>
          <a:off x="901696" y="1625602"/>
          <a:ext cx="5606145" cy="3333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229"/>
                <a:gridCol w="1121229"/>
                <a:gridCol w="1121229"/>
                <a:gridCol w="1121229"/>
                <a:gridCol w="1121229"/>
              </a:tblGrid>
              <a:tr h="40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Table </a:t>
                      </a:r>
                      <a:r>
                        <a:rPr lang="en-US" sz="1200" u="none" strike="noStrike" dirty="0" smtClean="0">
                          <a:effectLst/>
                        </a:rPr>
                        <a:t>2.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4032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Test results percentages.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403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40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All attacks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 dirty="0">
                          <a:effectLst/>
                        </a:rPr>
                        <a:t>99.03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89.7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0.97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10.3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40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99.03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99.36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0.97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0.64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40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Probing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99.03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57.15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0.97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42.85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403225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U2R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hr-HR" sz="1200" b="0" dirty="0">
                          <a:effectLst/>
                          <a:latin typeface="+mn-lt"/>
                        </a:rPr>
                        <a:t/>
                      </a:r>
                      <a:br>
                        <a:rPr lang="hr-HR" sz="1200" b="0" dirty="0">
                          <a:effectLst/>
                          <a:latin typeface="+mn-lt"/>
                        </a:rPr>
                      </a:br>
                      <a:r>
                        <a:rPr lang="hr-HR" sz="1200" b="0" dirty="0">
                          <a:effectLst/>
                          <a:latin typeface="+mn-lt"/>
                        </a:rPr>
                        <a:t>99.40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endParaRPr lang="nb-NO" sz="1200" b="0" dirty="0" smtClean="0">
                        <a:effectLst/>
                        <a:latin typeface="+mn-lt"/>
                      </a:endParaRPr>
                    </a:p>
                    <a:p>
                      <a:pPr algn="r" fontAlgn="t"/>
                      <a:r>
                        <a:rPr lang="nb-NO" sz="1200" b="0" dirty="0" smtClean="0">
                          <a:effectLst/>
                          <a:latin typeface="+mn-lt"/>
                        </a:rPr>
                        <a:t>91.50</a:t>
                      </a:r>
                      <a:endParaRPr lang="nb-NO" sz="12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endParaRPr lang="nb-NO" sz="1200" b="0" dirty="0" smtClean="0">
                        <a:effectLst/>
                        <a:latin typeface="+mn-lt"/>
                      </a:endParaRPr>
                    </a:p>
                    <a:p>
                      <a:pPr algn="r" fontAlgn="t"/>
                      <a:r>
                        <a:rPr lang="nb-NO" sz="1200" b="0" dirty="0" smtClean="0">
                          <a:effectLst/>
                          <a:latin typeface="+mn-lt"/>
                        </a:rPr>
                        <a:t>0.60</a:t>
                      </a:r>
                      <a:endParaRPr lang="nb-NO" sz="12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endParaRPr lang="hr-HR" sz="1200" b="0" dirty="0" smtClean="0">
                        <a:effectLst/>
                        <a:latin typeface="+mn-lt"/>
                      </a:endParaRPr>
                    </a:p>
                    <a:p>
                      <a:pPr algn="r" fontAlgn="t"/>
                      <a:r>
                        <a:rPr lang="hr-HR" sz="1200" b="0" dirty="0" smtClean="0">
                          <a:effectLst/>
                          <a:latin typeface="+mn-lt"/>
                        </a:rPr>
                        <a:t>8.50</a:t>
                      </a:r>
                      <a:endParaRPr lang="hr-HR" sz="1200" b="0" dirty="0"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403225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R2L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hr-HR" sz="1200" b="0" dirty="0">
                          <a:effectLst/>
                          <a:latin typeface="+mn-lt"/>
                        </a:rPr>
                        <a:t/>
                      </a:r>
                      <a:br>
                        <a:rPr lang="hr-HR" sz="1200" b="0" dirty="0">
                          <a:effectLst/>
                          <a:latin typeface="+mn-lt"/>
                        </a:rPr>
                      </a:br>
                      <a:r>
                        <a:rPr lang="hr-HR" sz="1200" b="0" dirty="0">
                          <a:effectLst/>
                          <a:latin typeface="+mn-lt"/>
                        </a:rPr>
                        <a:t>99.40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endParaRPr lang="nb-NO" sz="1200" b="0" dirty="0" smtClean="0">
                        <a:effectLst/>
                        <a:latin typeface="+mn-lt"/>
                      </a:endParaRPr>
                    </a:p>
                    <a:p>
                      <a:pPr algn="r" fontAlgn="t"/>
                      <a:r>
                        <a:rPr lang="nb-NO" sz="1200" b="0" dirty="0" smtClean="0">
                          <a:effectLst/>
                          <a:latin typeface="+mn-lt"/>
                        </a:rPr>
                        <a:t>61.50</a:t>
                      </a:r>
                      <a:endParaRPr lang="nb-NO" sz="12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endParaRPr lang="nb-NO" sz="1200" b="0" dirty="0" smtClean="0">
                        <a:effectLst/>
                        <a:latin typeface="+mn-lt"/>
                      </a:endParaRPr>
                    </a:p>
                    <a:p>
                      <a:pPr algn="r" fontAlgn="t"/>
                      <a:r>
                        <a:rPr lang="nb-NO" sz="1200" b="0" dirty="0" smtClean="0">
                          <a:effectLst/>
                          <a:latin typeface="+mn-lt"/>
                        </a:rPr>
                        <a:t>0.60</a:t>
                      </a:r>
                      <a:endParaRPr lang="nb-NO" sz="12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endParaRPr lang="hr-HR" sz="1200" b="0" dirty="0" smtClean="0">
                        <a:effectLst/>
                        <a:latin typeface="+mn-lt"/>
                      </a:endParaRPr>
                    </a:p>
                    <a:p>
                      <a:pPr algn="r" fontAlgn="t"/>
                      <a:r>
                        <a:rPr lang="hr-HR" sz="1200" b="0" dirty="0" smtClean="0">
                          <a:effectLst/>
                          <a:latin typeface="+mn-lt"/>
                        </a:rPr>
                        <a:t>38.50</a:t>
                      </a:r>
                      <a:endParaRPr lang="hr-HR" sz="1200" b="0" dirty="0">
                        <a:effectLst/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9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413</TotalTime>
  <Words>178</Words>
  <Application>Microsoft Macintosh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Cambria Math</vt:lpstr>
      <vt:lpstr>Trebuchet MS</vt:lpstr>
      <vt:lpstr>Wingdings</vt:lpstr>
      <vt:lpstr>Wingdings 3</vt:lpstr>
      <vt:lpstr>Arial</vt:lpstr>
      <vt:lpstr>Facet</vt:lpstr>
      <vt:lpstr>Bayesian based intrusion detection system </vt:lpstr>
      <vt:lpstr>What’s IDS?</vt:lpstr>
      <vt:lpstr>Background</vt:lpstr>
      <vt:lpstr>Characteristics</vt:lpstr>
      <vt:lpstr>Training phase – Supervised learning</vt:lpstr>
      <vt:lpstr>Testing phase</vt:lpstr>
      <vt:lpstr>Results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based intrusion detection system </dc:title>
  <dc:creator>Basava Raju Kanaparthi</dc:creator>
  <cp:lastModifiedBy>Basava Raju Kanaparthi</cp:lastModifiedBy>
  <cp:revision>56</cp:revision>
  <dcterms:created xsi:type="dcterms:W3CDTF">2016-03-03T14:08:50Z</dcterms:created>
  <dcterms:modified xsi:type="dcterms:W3CDTF">2016-03-03T21:02:36Z</dcterms:modified>
</cp:coreProperties>
</file>