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60"/>
      </p:cViewPr>
      <p:guideLst>
        <p:guide orient="horz" pos="2160"/>
        <p:guide pos="2880"/>
      </p:guideLst>
    </p:cSldViewPr>
  </p:slideViewPr>
  <p:notesTextViewPr>
    <p:cViewPr>
      <p:scale>
        <a:sx n="75" d="100"/>
        <a:sy n="75"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42260E-B2AA-49D8-BEC9-1D2A24688214}" type="datetimeFigureOut">
              <a:rPr lang="en-US" smtClean="0"/>
              <a:t>11/25/2019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02AFD4-B0FB-4A7D-849E-FC2B7948972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02AFD4-B0FB-4A7D-849E-FC2B79489729}" type="slidenum">
              <a:rPr lang="en-US" smtClean="0"/>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CB24BE2-F9EC-48E5-BC57-28F614307002}" type="datetimeFigureOut">
              <a:rPr lang="en-US" smtClean="0"/>
              <a:t>11/25/2019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52521E2-AEC0-454F-9B42-41A1BCC0B31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CB24BE2-F9EC-48E5-BC57-28F614307002}" type="datetimeFigureOut">
              <a:rPr lang="en-US" smtClean="0"/>
              <a:t>11/25/2019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52521E2-AEC0-454F-9B42-41A1BCC0B3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CB24BE2-F9EC-48E5-BC57-28F614307002}" type="datetimeFigureOut">
              <a:rPr lang="en-US" smtClean="0"/>
              <a:t>11/25/2019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52521E2-AEC0-454F-9B42-41A1BCC0B31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CB24BE2-F9EC-48E5-BC57-28F614307002}" type="datetimeFigureOut">
              <a:rPr lang="en-US" smtClean="0"/>
              <a:t>11/25/2019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52521E2-AEC0-454F-9B42-41A1BCC0B31C}"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CB24BE2-F9EC-48E5-BC57-28F614307002}" type="datetimeFigureOut">
              <a:rPr lang="en-US" smtClean="0"/>
              <a:t>11/25/2019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52521E2-AEC0-454F-9B42-41A1BCC0B31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CB24BE2-F9EC-48E5-BC57-28F614307002}" type="datetimeFigureOut">
              <a:rPr lang="en-US" smtClean="0"/>
              <a:t>11/25/2019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52521E2-AEC0-454F-9B42-41A1BCC0B31C}"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CB24BE2-F9EC-48E5-BC57-28F614307002}" type="datetimeFigureOut">
              <a:rPr lang="en-US" smtClean="0"/>
              <a:t>11/25/2019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52521E2-AEC0-454F-9B42-41A1BCC0B31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CB24BE2-F9EC-48E5-BC57-28F614307002}" type="datetimeFigureOut">
              <a:rPr lang="en-US" smtClean="0"/>
              <a:t>11/25/2019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52521E2-AEC0-454F-9B42-41A1BCC0B31C}"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CB24BE2-F9EC-48E5-BC57-28F614307002}" type="datetimeFigureOut">
              <a:rPr lang="en-US" smtClean="0"/>
              <a:t>11/25/2019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52521E2-AEC0-454F-9B42-41A1BCC0B3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CB24BE2-F9EC-48E5-BC57-28F614307002}" type="datetimeFigureOut">
              <a:rPr lang="en-US" smtClean="0"/>
              <a:t>11/25/2019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52521E2-AEC0-454F-9B42-41A1BCC0B31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CB24BE2-F9EC-48E5-BC57-28F614307002}" type="datetimeFigureOut">
              <a:rPr lang="en-US" smtClean="0"/>
              <a:t>11/25/2019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52521E2-AEC0-454F-9B42-41A1BCC0B31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CB24BE2-F9EC-48E5-BC57-28F614307002}" type="datetimeFigureOut">
              <a:rPr lang="en-US" smtClean="0"/>
              <a:t>11/25/2019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52521E2-AEC0-454F-9B42-41A1BCC0B31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1">
                    <a:lumMod val="75000"/>
                  </a:schemeClr>
                </a:solidFill>
              </a:rPr>
              <a:t>INSTITUTE MANAGEMENT SYSTEM</a:t>
            </a:r>
            <a:endParaRPr lang="en-US" dirty="0">
              <a:solidFill>
                <a:schemeClr val="accent1">
                  <a:lumMod val="75000"/>
                </a:schemeClr>
              </a:solidFill>
            </a:endParaRPr>
          </a:p>
        </p:txBody>
      </p:sp>
      <p:sp>
        <p:nvSpPr>
          <p:cNvPr id="3" name="Subtitle 2"/>
          <p:cNvSpPr>
            <a:spLocks noGrp="1"/>
          </p:cNvSpPr>
          <p:nvPr>
            <p:ph type="subTitle" idx="1"/>
          </p:nvPr>
        </p:nvSpPr>
        <p:spPr>
          <a:xfrm>
            <a:off x="533400" y="3611607"/>
            <a:ext cx="7772400" cy="1199704"/>
          </a:xfrm>
        </p:spPr>
        <p:txBody>
          <a:bodyPr>
            <a:normAutofit fontScale="92500" lnSpcReduction="10000"/>
          </a:bodyPr>
          <a:lstStyle/>
          <a:p>
            <a:r>
              <a:rPr lang="en-US" sz="1800" u="sng" dirty="0" smtClean="0">
                <a:solidFill>
                  <a:srgbClr val="7030A0"/>
                </a:solidFill>
              </a:rPr>
              <a:t>Presented By:</a:t>
            </a:r>
          </a:p>
          <a:p>
            <a:r>
              <a:rPr lang="en-US" sz="1800" dirty="0" smtClean="0">
                <a:solidFill>
                  <a:srgbClr val="7030A0"/>
                </a:solidFill>
              </a:rPr>
              <a:t>1.Chirag </a:t>
            </a:r>
            <a:r>
              <a:rPr lang="en-US" sz="1800" dirty="0" err="1" smtClean="0">
                <a:solidFill>
                  <a:srgbClr val="7030A0"/>
                </a:solidFill>
              </a:rPr>
              <a:t>Modi</a:t>
            </a:r>
            <a:endParaRPr lang="en-US" sz="1800" dirty="0" smtClean="0">
              <a:solidFill>
                <a:srgbClr val="7030A0"/>
              </a:solidFill>
            </a:endParaRPr>
          </a:p>
          <a:p>
            <a:r>
              <a:rPr lang="en-US" sz="1800" dirty="0" smtClean="0">
                <a:solidFill>
                  <a:srgbClr val="7030A0"/>
                </a:solidFill>
              </a:rPr>
              <a:t>        2.Kirtan Shah</a:t>
            </a:r>
          </a:p>
          <a:p>
            <a:r>
              <a:rPr lang="en-US" sz="1800" dirty="0" smtClean="0">
                <a:solidFill>
                  <a:srgbClr val="7030A0"/>
                </a:solidFill>
              </a:rPr>
              <a:t> 3.Abhishek Prasad</a:t>
            </a:r>
          </a:p>
          <a:p>
            <a:endParaRPr lang="en-US" sz="1600"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32500" lnSpcReduction="20000"/>
          </a:bodyPr>
          <a:lstStyle/>
          <a:p>
            <a:pPr marL="624078" indent="-514350">
              <a:buAutoNum type="arabicParenR"/>
            </a:pPr>
            <a:r>
              <a:rPr lang="en-US" sz="9800" b="1" dirty="0" smtClean="0"/>
              <a:t>Student</a:t>
            </a:r>
          </a:p>
          <a:p>
            <a:pPr>
              <a:lnSpc>
                <a:spcPct val="170000"/>
              </a:lnSpc>
            </a:pPr>
            <a:r>
              <a:rPr lang="en-IN" sz="4900" dirty="0" smtClean="0"/>
              <a:t>The Student shall be able to login to System.</a:t>
            </a:r>
            <a:endParaRPr lang="en-US" sz="4900" dirty="0" smtClean="0"/>
          </a:p>
          <a:p>
            <a:pPr>
              <a:lnSpc>
                <a:spcPct val="170000"/>
              </a:lnSpc>
            </a:pPr>
            <a:r>
              <a:rPr lang="en-IN" sz="4900" dirty="0" smtClean="0"/>
              <a:t>The Student shall be able to view Available   Courses and Materials and Online video lectures.</a:t>
            </a:r>
            <a:endParaRPr lang="en-US" sz="4900" dirty="0" smtClean="0"/>
          </a:p>
          <a:p>
            <a:pPr>
              <a:lnSpc>
                <a:spcPct val="170000"/>
              </a:lnSpc>
            </a:pPr>
            <a:r>
              <a:rPr lang="en-IN" sz="4900" dirty="0" smtClean="0"/>
              <a:t>The Student shall be able to download assignments and lectures ,And also able to Upload assignment.</a:t>
            </a:r>
            <a:endParaRPr lang="en-US" sz="4900" dirty="0" smtClean="0"/>
          </a:p>
          <a:p>
            <a:pPr>
              <a:lnSpc>
                <a:spcPct val="170000"/>
              </a:lnSpc>
            </a:pPr>
            <a:r>
              <a:rPr lang="en-IN" sz="4900" dirty="0" smtClean="0"/>
              <a:t>The Student shall be able to pickup books from library and also return it .</a:t>
            </a:r>
            <a:endParaRPr lang="en-US" sz="4900" dirty="0" smtClean="0"/>
          </a:p>
          <a:p>
            <a:pPr>
              <a:lnSpc>
                <a:spcPct val="170000"/>
              </a:lnSpc>
            </a:pPr>
            <a:r>
              <a:rPr lang="en-IN" sz="4900" dirty="0" smtClean="0"/>
              <a:t> The Student shall be able to view and print his/her Annual Report Card.</a:t>
            </a:r>
            <a:endParaRPr lang="en-US" sz="4900" dirty="0" smtClean="0"/>
          </a:p>
          <a:p>
            <a:pPr>
              <a:lnSpc>
                <a:spcPct val="170000"/>
              </a:lnSpc>
            </a:pPr>
            <a:r>
              <a:rPr lang="en-IN" sz="4900" dirty="0" smtClean="0"/>
              <a:t>The Student shall be able to pay Fees with provided Online Modes.</a:t>
            </a:r>
            <a:endParaRPr lang="en-US" sz="4900" dirty="0" smtClean="0"/>
          </a:p>
          <a:p>
            <a:pPr>
              <a:lnSpc>
                <a:spcPct val="170000"/>
              </a:lnSpc>
            </a:pPr>
            <a:r>
              <a:rPr lang="en-IN" sz="4900" dirty="0" smtClean="0"/>
              <a:t> The Student shall be able to solve his/her doubts online with expert faculty within provided time.</a:t>
            </a:r>
            <a:endParaRPr lang="en-US" sz="4900" dirty="0" smtClean="0"/>
          </a:p>
          <a:p>
            <a:pPr marL="624078" indent="-514350">
              <a:buNone/>
            </a:pPr>
            <a:endParaRPr lang="en-US" dirty="0" smtClean="0"/>
          </a:p>
        </p:txBody>
      </p:sp>
      <p:sp>
        <p:nvSpPr>
          <p:cNvPr id="3" name="Title 2"/>
          <p:cNvSpPr>
            <a:spLocks noGrp="1"/>
          </p:cNvSpPr>
          <p:nvPr>
            <p:ph type="title"/>
          </p:nvPr>
        </p:nvSpPr>
        <p:spPr/>
        <p:txBody>
          <a:bodyPr/>
          <a:lstStyle/>
          <a:p>
            <a:r>
              <a:rPr lang="en-US" dirty="0" smtClean="0"/>
              <a:t>MODULES OF PROJECT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IN" dirty="0" smtClean="0"/>
              <a:t>2)</a:t>
            </a:r>
            <a:r>
              <a:rPr lang="en-IN" sz="3200" b="1" dirty="0" smtClean="0"/>
              <a:t> Teacher</a:t>
            </a:r>
            <a:r>
              <a:rPr lang="en-IN" sz="3200" b="1" dirty="0" smtClean="0"/>
              <a:t>:</a:t>
            </a:r>
            <a:endParaRPr lang="en-US" sz="3200" b="1" dirty="0" smtClean="0"/>
          </a:p>
          <a:p>
            <a:pPr>
              <a:lnSpc>
                <a:spcPct val="200000"/>
              </a:lnSpc>
            </a:pPr>
            <a:r>
              <a:rPr lang="en-IN" sz="1600" b="1" dirty="0" smtClean="0"/>
              <a:t> </a:t>
            </a:r>
            <a:r>
              <a:rPr lang="en-IN" sz="1600" dirty="0" smtClean="0"/>
              <a:t>The Teacher shall be able to login to System.</a:t>
            </a:r>
            <a:endParaRPr lang="en-US" sz="1600" dirty="0" smtClean="0"/>
          </a:p>
          <a:p>
            <a:pPr>
              <a:lnSpc>
                <a:spcPct val="200000"/>
              </a:lnSpc>
            </a:pPr>
            <a:r>
              <a:rPr lang="en-IN" sz="1600" dirty="0" smtClean="0"/>
              <a:t> </a:t>
            </a:r>
            <a:r>
              <a:rPr lang="en-IN" sz="1600" dirty="0" smtClean="0"/>
              <a:t>The Teacher shall be able to Post Student’s Assignment and Materials.</a:t>
            </a:r>
            <a:endParaRPr lang="en-US" sz="1600" dirty="0" smtClean="0"/>
          </a:p>
          <a:p>
            <a:pPr>
              <a:lnSpc>
                <a:spcPct val="200000"/>
              </a:lnSpc>
            </a:pPr>
            <a:r>
              <a:rPr lang="en-IN" sz="1600" dirty="0" smtClean="0"/>
              <a:t>The </a:t>
            </a:r>
            <a:r>
              <a:rPr lang="en-IN" sz="1600" dirty="0" smtClean="0"/>
              <a:t>Teacher shall be able to Grade Student’s Exams and Provide 1 hour online doubt session for Students.</a:t>
            </a:r>
            <a:endParaRPr lang="en-US" sz="1600" dirty="0" smtClean="0"/>
          </a:p>
          <a:p>
            <a:pPr>
              <a:lnSpc>
                <a:spcPct val="200000"/>
              </a:lnSpc>
            </a:pPr>
            <a:r>
              <a:rPr lang="en-IN" sz="1600" dirty="0" smtClean="0"/>
              <a:t> </a:t>
            </a:r>
            <a:r>
              <a:rPr lang="en-IN" sz="1600" dirty="0" smtClean="0"/>
              <a:t>The Teacher shall be able to provide Class scheduling Information.</a:t>
            </a:r>
            <a:endParaRPr lang="en-US" sz="1600" dirty="0" smtClean="0"/>
          </a:p>
          <a:p>
            <a:pPr>
              <a:lnSpc>
                <a:spcPct val="200000"/>
              </a:lnSpc>
            </a:pPr>
            <a:r>
              <a:rPr lang="en-IN" sz="1600" dirty="0" smtClean="0"/>
              <a:t> </a:t>
            </a:r>
            <a:r>
              <a:rPr lang="en-IN" sz="1600" dirty="0" smtClean="0"/>
              <a:t>The Teacher shall be able to Post Exams.</a:t>
            </a:r>
            <a:endParaRPr lang="en-US" sz="1600" dirty="0" smtClean="0"/>
          </a:p>
          <a:p>
            <a:pPr>
              <a:lnSpc>
                <a:spcPct val="200000"/>
              </a:lnSpc>
            </a:pPr>
            <a:endParaRPr lang="en-US" sz="1600" dirty="0"/>
          </a:p>
        </p:txBody>
      </p:sp>
      <p:sp>
        <p:nvSpPr>
          <p:cNvPr id="3" name="Title 2"/>
          <p:cNvSpPr>
            <a:spLocks noGrp="1"/>
          </p:cNvSpPr>
          <p:nvPr>
            <p:ph type="title"/>
          </p:nvPr>
        </p:nvSpPr>
        <p:spPr/>
        <p:txBody>
          <a:bodyPr/>
          <a:lstStyle/>
          <a:p>
            <a:r>
              <a:rPr lang="en-US" dirty="0" smtClean="0"/>
              <a:t>MODULES OF PROJECT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IN" sz="3200" b="1" dirty="0" smtClean="0"/>
              <a:t>3) </a:t>
            </a:r>
            <a:r>
              <a:rPr lang="en-IN" sz="3200" b="1" dirty="0" smtClean="0"/>
              <a:t>Parents/Guardians:</a:t>
            </a:r>
            <a:endParaRPr lang="en-US" sz="3200" b="1" dirty="0" smtClean="0"/>
          </a:p>
          <a:p>
            <a:pPr>
              <a:lnSpc>
                <a:spcPct val="250000"/>
              </a:lnSpc>
            </a:pPr>
            <a:r>
              <a:rPr lang="en-IN" dirty="0" smtClean="0"/>
              <a:t> </a:t>
            </a:r>
            <a:r>
              <a:rPr lang="en-IN" sz="1600" dirty="0" smtClean="0"/>
              <a:t>Parents should be able to Login to the System.</a:t>
            </a:r>
            <a:endParaRPr lang="en-US" sz="1600" dirty="0" smtClean="0"/>
          </a:p>
          <a:p>
            <a:pPr>
              <a:lnSpc>
                <a:spcPct val="250000"/>
              </a:lnSpc>
            </a:pPr>
            <a:r>
              <a:rPr lang="en-IN" sz="1600" dirty="0" smtClean="0"/>
              <a:t> Parents </a:t>
            </a:r>
            <a:r>
              <a:rPr lang="en-IN" sz="1600" dirty="0" smtClean="0"/>
              <a:t>should be able to see Progress report of their child.</a:t>
            </a:r>
            <a:endParaRPr lang="en-US" sz="1600" dirty="0" smtClean="0"/>
          </a:p>
          <a:p>
            <a:pPr>
              <a:lnSpc>
                <a:spcPct val="250000"/>
              </a:lnSpc>
            </a:pPr>
            <a:r>
              <a:rPr lang="en-IN" sz="1600" dirty="0" smtClean="0"/>
              <a:t> </a:t>
            </a:r>
            <a:r>
              <a:rPr lang="en-IN" sz="1600" dirty="0" smtClean="0"/>
              <a:t>Parents should be able to apply online query through Email.</a:t>
            </a:r>
            <a:endParaRPr lang="en-US" sz="1600" dirty="0" smtClean="0"/>
          </a:p>
          <a:p>
            <a:pPr>
              <a:lnSpc>
                <a:spcPct val="250000"/>
              </a:lnSpc>
            </a:pPr>
            <a:r>
              <a:rPr lang="en-IN" sz="1600" dirty="0" smtClean="0"/>
              <a:t> </a:t>
            </a:r>
            <a:r>
              <a:rPr lang="en-IN" sz="1600" dirty="0" smtClean="0"/>
              <a:t>Parents should be able to contact Managing staff or respected Faculties.</a:t>
            </a:r>
            <a:endParaRPr lang="en-US" sz="1600" dirty="0" smtClean="0"/>
          </a:p>
          <a:p>
            <a:endParaRPr lang="en-US" dirty="0"/>
          </a:p>
        </p:txBody>
      </p:sp>
      <p:sp>
        <p:nvSpPr>
          <p:cNvPr id="3" name="Title 2"/>
          <p:cNvSpPr>
            <a:spLocks noGrp="1"/>
          </p:cNvSpPr>
          <p:nvPr>
            <p:ph type="title"/>
          </p:nvPr>
        </p:nvSpPr>
        <p:spPr/>
        <p:txBody>
          <a:bodyPr/>
          <a:lstStyle/>
          <a:p>
            <a:r>
              <a:rPr lang="en-US" dirty="0" smtClean="0"/>
              <a:t>MODULES OF PROFECT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3200" b="1" dirty="0" smtClean="0"/>
              <a:t>4) Management Staff</a:t>
            </a:r>
          </a:p>
          <a:p>
            <a:pPr>
              <a:lnSpc>
                <a:spcPct val="200000"/>
              </a:lnSpc>
            </a:pPr>
            <a:r>
              <a:rPr lang="en-IN" sz="1700" dirty="0" smtClean="0"/>
              <a:t> </a:t>
            </a:r>
            <a:r>
              <a:rPr lang="en-IN" sz="1700" dirty="0" smtClean="0"/>
              <a:t>He/ She shall be able to Login to the system.</a:t>
            </a:r>
            <a:endParaRPr lang="en-US" sz="1700" dirty="0" smtClean="0"/>
          </a:p>
          <a:p>
            <a:pPr>
              <a:lnSpc>
                <a:spcPct val="200000"/>
              </a:lnSpc>
            </a:pPr>
            <a:r>
              <a:rPr lang="en-IN" sz="1700" dirty="0" smtClean="0"/>
              <a:t>He</a:t>
            </a:r>
            <a:r>
              <a:rPr lang="en-IN" sz="1700" dirty="0" smtClean="0"/>
              <a:t>/ She shall be able to Manage online queries or inquiries.</a:t>
            </a:r>
            <a:endParaRPr lang="en-US" sz="1700" dirty="0" smtClean="0"/>
          </a:p>
          <a:p>
            <a:pPr>
              <a:lnSpc>
                <a:spcPct val="200000"/>
              </a:lnSpc>
            </a:pPr>
            <a:r>
              <a:rPr lang="en-IN" sz="1700" dirty="0" smtClean="0"/>
              <a:t>He</a:t>
            </a:r>
            <a:r>
              <a:rPr lang="en-IN" sz="1700" dirty="0" smtClean="0"/>
              <a:t>/ She shall be able to Manage class schedule.</a:t>
            </a:r>
            <a:endParaRPr lang="en-US" sz="1700" dirty="0" smtClean="0"/>
          </a:p>
          <a:p>
            <a:pPr>
              <a:lnSpc>
                <a:spcPct val="200000"/>
              </a:lnSpc>
            </a:pPr>
            <a:r>
              <a:rPr lang="en-IN" sz="1700" dirty="0" smtClean="0"/>
              <a:t>He</a:t>
            </a:r>
            <a:r>
              <a:rPr lang="en-IN" sz="1700" dirty="0" smtClean="0"/>
              <a:t>/ She shall be able to contact students or parents for other issues.</a:t>
            </a:r>
            <a:endParaRPr lang="en-US" sz="1700" dirty="0" smtClean="0"/>
          </a:p>
          <a:p>
            <a:pPr>
              <a:lnSpc>
                <a:spcPct val="200000"/>
              </a:lnSpc>
            </a:pPr>
            <a:r>
              <a:rPr lang="en-IN" sz="1700" dirty="0" smtClean="0"/>
              <a:t> </a:t>
            </a:r>
            <a:r>
              <a:rPr lang="en-IN" sz="1700" dirty="0" smtClean="0"/>
              <a:t>He/ She shall be able to proceed further process of Admission.</a:t>
            </a:r>
            <a:endParaRPr lang="en-US" sz="1700" dirty="0" smtClean="0"/>
          </a:p>
          <a:p>
            <a:pPr>
              <a:buNone/>
            </a:pPr>
            <a:endParaRPr lang="en-US" sz="3200" b="1" dirty="0"/>
          </a:p>
        </p:txBody>
      </p:sp>
      <p:sp>
        <p:nvSpPr>
          <p:cNvPr id="3" name="Title 2"/>
          <p:cNvSpPr>
            <a:spLocks noGrp="1"/>
          </p:cNvSpPr>
          <p:nvPr>
            <p:ph type="title"/>
          </p:nvPr>
        </p:nvSpPr>
        <p:spPr/>
        <p:txBody>
          <a:bodyPr/>
          <a:lstStyle/>
          <a:p>
            <a:r>
              <a:rPr lang="en-US" dirty="0" smtClean="0"/>
              <a:t>MODULES OF PROJECT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dirty="0" smtClean="0"/>
              <a:t>5) </a:t>
            </a:r>
            <a:r>
              <a:rPr lang="en-US" sz="3200" b="1" dirty="0" smtClean="0"/>
              <a:t>Admin</a:t>
            </a:r>
          </a:p>
          <a:p>
            <a:pPr>
              <a:lnSpc>
                <a:spcPct val="200000"/>
              </a:lnSpc>
            </a:pPr>
            <a:r>
              <a:rPr lang="en-IN" sz="1700" dirty="0" smtClean="0"/>
              <a:t>The </a:t>
            </a:r>
            <a:r>
              <a:rPr lang="en-IN" sz="1700" dirty="0" smtClean="0"/>
              <a:t>Admin shall be able to Login to the system.</a:t>
            </a:r>
            <a:endParaRPr lang="en-US" sz="1700" dirty="0" smtClean="0"/>
          </a:p>
          <a:p>
            <a:pPr>
              <a:lnSpc>
                <a:spcPct val="200000"/>
              </a:lnSpc>
            </a:pPr>
            <a:r>
              <a:rPr lang="en-IN" sz="1700" dirty="0" smtClean="0"/>
              <a:t> </a:t>
            </a:r>
            <a:r>
              <a:rPr lang="en-IN" sz="1700" dirty="0" smtClean="0"/>
              <a:t>The Admin shall be able to Add and Delete or Edit courses.</a:t>
            </a:r>
            <a:endParaRPr lang="en-US" sz="1700" dirty="0" smtClean="0"/>
          </a:p>
          <a:p>
            <a:r>
              <a:rPr lang="en-IN" sz="1700" dirty="0" smtClean="0"/>
              <a:t> </a:t>
            </a:r>
            <a:r>
              <a:rPr lang="en-IN" sz="1700" dirty="0" smtClean="0"/>
              <a:t>The Admin shall be able to assign Teachers to courses or remove teachers from course.</a:t>
            </a:r>
            <a:endParaRPr lang="en-US" sz="1700" dirty="0" smtClean="0"/>
          </a:p>
          <a:p>
            <a:pPr>
              <a:lnSpc>
                <a:spcPct val="200000"/>
              </a:lnSpc>
            </a:pPr>
            <a:r>
              <a:rPr lang="en-IN" sz="1700" dirty="0" smtClean="0"/>
              <a:t> </a:t>
            </a:r>
            <a:r>
              <a:rPr lang="en-IN" sz="1700" dirty="0" smtClean="0"/>
              <a:t>The Admin shall be able to manage further Processes.</a:t>
            </a:r>
            <a:endParaRPr lang="en-US" sz="1700" dirty="0" smtClean="0"/>
          </a:p>
          <a:p>
            <a:pPr>
              <a:buNone/>
            </a:pPr>
            <a:endParaRPr lang="en-US" sz="3200" b="1" dirty="0"/>
          </a:p>
        </p:txBody>
      </p:sp>
      <p:sp>
        <p:nvSpPr>
          <p:cNvPr id="3" name="Title 2"/>
          <p:cNvSpPr>
            <a:spLocks noGrp="1"/>
          </p:cNvSpPr>
          <p:nvPr>
            <p:ph type="title"/>
          </p:nvPr>
        </p:nvSpPr>
        <p:spPr/>
        <p:txBody>
          <a:bodyPr/>
          <a:lstStyle/>
          <a:p>
            <a:r>
              <a:rPr lang="en-US" dirty="0" smtClean="0"/>
              <a:t>MODULES OF PROJECT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PHP</a:t>
            </a:r>
          </a:p>
          <a:p>
            <a:pPr lvl="0"/>
            <a:r>
              <a:rPr lang="en-US" dirty="0" smtClean="0"/>
              <a:t>HTML</a:t>
            </a:r>
          </a:p>
          <a:p>
            <a:pPr lvl="0"/>
            <a:r>
              <a:rPr lang="en-US" dirty="0" smtClean="0"/>
              <a:t>CSS</a:t>
            </a:r>
          </a:p>
          <a:p>
            <a:pPr lvl="0"/>
            <a:r>
              <a:rPr lang="en-US" dirty="0" smtClean="0"/>
              <a:t>Jscript</a:t>
            </a:r>
          </a:p>
          <a:p>
            <a:pPr lvl="0"/>
            <a:r>
              <a:rPr lang="en-US" dirty="0" smtClean="0"/>
              <a:t>Ajax</a:t>
            </a:r>
          </a:p>
          <a:p>
            <a:pPr lvl="0"/>
            <a:r>
              <a:rPr lang="en-US" dirty="0" smtClean="0"/>
              <a:t>Ms SQL Server</a:t>
            </a:r>
          </a:p>
          <a:p>
            <a:pPr>
              <a:buNone/>
            </a:pPr>
            <a:endParaRPr lang="en-US" dirty="0"/>
          </a:p>
        </p:txBody>
      </p:sp>
      <p:sp>
        <p:nvSpPr>
          <p:cNvPr id="3" name="Title 2"/>
          <p:cNvSpPr>
            <a:spLocks noGrp="1"/>
          </p:cNvSpPr>
          <p:nvPr>
            <p:ph type="title"/>
          </p:nvPr>
        </p:nvSpPr>
        <p:spPr/>
        <p:txBody>
          <a:bodyPr>
            <a:normAutofit/>
          </a:bodyPr>
          <a:lstStyle/>
          <a:p>
            <a:r>
              <a:rPr lang="en-US" sz="2800" dirty="0" smtClean="0"/>
              <a:t>TECHNOLOGY USED IN PROJECT</a:t>
            </a: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DBMS Software</a:t>
            </a:r>
          </a:p>
          <a:p>
            <a:pPr lvl="0"/>
            <a:r>
              <a:rPr lang="en-US" dirty="0" smtClean="0"/>
              <a:t>Windows XP</a:t>
            </a:r>
          </a:p>
          <a:p>
            <a:pPr lvl="0"/>
            <a:r>
              <a:rPr lang="en-US" dirty="0" err="1" smtClean="0"/>
              <a:t>Wamp</a:t>
            </a:r>
            <a:r>
              <a:rPr lang="en-US" dirty="0" smtClean="0"/>
              <a:t> Server</a:t>
            </a:r>
          </a:p>
          <a:p>
            <a:pPr lvl="0"/>
            <a:r>
              <a:rPr lang="en-US" dirty="0" smtClean="0"/>
              <a:t>Dreamweaver cc</a:t>
            </a:r>
          </a:p>
          <a:p>
            <a:pPr lvl="0"/>
            <a:r>
              <a:rPr lang="en-US" dirty="0" smtClean="0"/>
              <a:t>Notepad</a:t>
            </a:r>
          </a:p>
          <a:p>
            <a:endParaRPr lang="en-US" dirty="0"/>
          </a:p>
        </p:txBody>
      </p:sp>
      <p:sp>
        <p:nvSpPr>
          <p:cNvPr id="3" name="Title 2"/>
          <p:cNvSpPr>
            <a:spLocks noGrp="1"/>
          </p:cNvSpPr>
          <p:nvPr>
            <p:ph type="title"/>
          </p:nvPr>
        </p:nvSpPr>
        <p:spPr/>
        <p:txBody>
          <a:bodyPr/>
          <a:lstStyle/>
          <a:p>
            <a:r>
              <a:rPr lang="en-US" dirty="0" smtClean="0"/>
              <a:t>SOFTWARE REQUIREMENTS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Hard Disk – 2 GB.</a:t>
            </a:r>
          </a:p>
          <a:p>
            <a:pPr lvl="0"/>
            <a:r>
              <a:rPr lang="en-US" dirty="0" smtClean="0"/>
              <a:t>RAM – 1 GB.</a:t>
            </a:r>
          </a:p>
          <a:p>
            <a:pPr lvl="0"/>
            <a:r>
              <a:rPr lang="en-US" dirty="0" smtClean="0"/>
              <a:t>Processor – Dual Core or Above.</a:t>
            </a:r>
          </a:p>
          <a:p>
            <a:pPr lvl="0"/>
            <a:r>
              <a:rPr lang="en-US" dirty="0" smtClean="0"/>
              <a:t>Mouse.</a:t>
            </a:r>
          </a:p>
          <a:p>
            <a:pPr lvl="0"/>
            <a:r>
              <a:rPr lang="en-US" dirty="0" smtClean="0"/>
              <a:t>Keyboard.</a:t>
            </a:r>
          </a:p>
          <a:p>
            <a:pPr lvl="0"/>
            <a:r>
              <a:rPr lang="en-US" dirty="0" smtClean="0"/>
              <a:t>Monitor.</a:t>
            </a:r>
          </a:p>
          <a:p>
            <a:pPr lvl="0"/>
            <a:r>
              <a:rPr lang="en-US" dirty="0" smtClean="0"/>
              <a:t>Printer.</a:t>
            </a:r>
          </a:p>
          <a:p>
            <a:pPr>
              <a:buNone/>
            </a:pPr>
            <a:endParaRPr lang="en-US" dirty="0" smtClean="0"/>
          </a:p>
        </p:txBody>
      </p:sp>
      <p:sp>
        <p:nvSpPr>
          <p:cNvPr id="3" name="Title 2"/>
          <p:cNvSpPr>
            <a:spLocks noGrp="1"/>
          </p:cNvSpPr>
          <p:nvPr>
            <p:ph type="title"/>
          </p:nvPr>
        </p:nvSpPr>
        <p:spPr/>
        <p:txBody>
          <a:bodyPr/>
          <a:lstStyle/>
          <a:p>
            <a:r>
              <a:rPr lang="en-US" dirty="0" smtClean="0"/>
              <a:t>HARDWARE REQUIREMENTS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Diagram</a:t>
            </a:r>
          </a:p>
          <a:p>
            <a:endParaRPr lang="en-US" dirty="0"/>
          </a:p>
        </p:txBody>
      </p:sp>
      <p:sp>
        <p:nvSpPr>
          <p:cNvPr id="3" name="Title 2"/>
          <p:cNvSpPr>
            <a:spLocks noGrp="1"/>
          </p:cNvSpPr>
          <p:nvPr>
            <p:ph type="title"/>
          </p:nvPr>
        </p:nvSpPr>
        <p:spPr/>
        <p:txBody>
          <a:bodyPr/>
          <a:lstStyle/>
          <a:p>
            <a:r>
              <a:rPr lang="en-US" dirty="0" smtClean="0"/>
              <a:t>LIFE CYCLE MODEL</a:t>
            </a:r>
            <a:endParaRPr lang="en-US" dirty="0"/>
          </a:p>
        </p:txBody>
      </p:sp>
      <p:pic>
        <p:nvPicPr>
          <p:cNvPr id="4" name="Picture 3" descr="C:\Users\compsci\Desktop\IMS\model.jpg"/>
          <p:cNvPicPr/>
          <p:nvPr/>
        </p:nvPicPr>
        <p:blipFill>
          <a:blip r:embed="rId2"/>
          <a:srcRect/>
          <a:stretch>
            <a:fillRect/>
          </a:stretch>
        </p:blipFill>
        <p:spPr bwMode="auto">
          <a:xfrm>
            <a:off x="2514600" y="1981200"/>
            <a:ext cx="4267200" cy="40386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Better Risk Management</a:t>
            </a:r>
          </a:p>
          <a:p>
            <a:r>
              <a:rPr lang="en-US" dirty="0" smtClean="0"/>
              <a:t>New Requirement Can be Accommodated</a:t>
            </a:r>
          </a:p>
          <a:p>
            <a:r>
              <a:rPr lang="en-US" dirty="0" smtClean="0"/>
              <a:t>Requirements Can be captured more accurately</a:t>
            </a:r>
          </a:p>
          <a:p>
            <a:r>
              <a:rPr lang="en-US" dirty="0" smtClean="0"/>
              <a:t>Users see the system early</a:t>
            </a:r>
          </a:p>
          <a:p>
            <a:r>
              <a:rPr lang="en-US" dirty="0" smtClean="0"/>
              <a:t>Customer can see and review the test at each stage</a:t>
            </a:r>
            <a:endParaRPr lang="en-US" dirty="0"/>
          </a:p>
        </p:txBody>
      </p:sp>
      <p:sp>
        <p:nvSpPr>
          <p:cNvPr id="3" name="Title 2"/>
          <p:cNvSpPr>
            <a:spLocks noGrp="1"/>
          </p:cNvSpPr>
          <p:nvPr>
            <p:ph type="title"/>
          </p:nvPr>
        </p:nvSpPr>
        <p:spPr/>
        <p:txBody>
          <a:bodyPr/>
          <a:lstStyle/>
          <a:p>
            <a:r>
              <a:rPr lang="en-US" dirty="0" smtClean="0"/>
              <a:t>Why To Choose Spiral Model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09600"/>
            <a:ext cx="8382000" cy="5181600"/>
          </a:xfrm>
        </p:spPr>
        <p:txBody>
          <a:bodyPr>
            <a:normAutofit fontScale="25000" lnSpcReduction="20000"/>
          </a:bodyPr>
          <a:lstStyle/>
          <a:p>
            <a:r>
              <a:rPr lang="en-US" sz="7200" b="1" dirty="0" smtClean="0">
                <a:latin typeface="Calisto MT" pitchFamily="18" charset="0"/>
                <a:cs typeface="Aharoni" pitchFamily="2" charset="-79"/>
              </a:rPr>
              <a:t>Objectives</a:t>
            </a:r>
          </a:p>
          <a:p>
            <a:r>
              <a:rPr lang="en-US" sz="7200" b="1" dirty="0" smtClean="0">
                <a:latin typeface="Calisto MT" pitchFamily="18" charset="0"/>
                <a:cs typeface="Aharoni" pitchFamily="2" charset="-79"/>
              </a:rPr>
              <a:t>Introduction</a:t>
            </a:r>
          </a:p>
          <a:p>
            <a:r>
              <a:rPr lang="en-US" sz="7200" b="1" dirty="0" smtClean="0">
                <a:latin typeface="Calisto MT" pitchFamily="18" charset="0"/>
                <a:cs typeface="Aharoni" pitchFamily="2" charset="-79"/>
              </a:rPr>
              <a:t>Problem Statement</a:t>
            </a:r>
          </a:p>
          <a:p>
            <a:r>
              <a:rPr lang="en-US" sz="7200" b="1" dirty="0" smtClean="0">
                <a:latin typeface="Calisto MT" pitchFamily="18" charset="0"/>
                <a:cs typeface="Aharoni" pitchFamily="2" charset="-79"/>
              </a:rPr>
              <a:t>Modules of Project:-</a:t>
            </a:r>
          </a:p>
          <a:p>
            <a:pPr>
              <a:buNone/>
            </a:pPr>
            <a:r>
              <a:rPr lang="en-US" sz="6400" dirty="0" smtClean="0">
                <a:latin typeface="Calisto MT" pitchFamily="18" charset="0"/>
                <a:cs typeface="Aharoni" pitchFamily="2" charset="-79"/>
              </a:rPr>
              <a:t>                 </a:t>
            </a:r>
            <a:r>
              <a:rPr lang="en-US" sz="5600" dirty="0" smtClean="0">
                <a:latin typeface="Calisto MT" pitchFamily="18" charset="0"/>
                <a:cs typeface="Aharoni" pitchFamily="2" charset="-79"/>
              </a:rPr>
              <a:t>1) Student</a:t>
            </a:r>
          </a:p>
          <a:p>
            <a:pPr>
              <a:buNone/>
            </a:pPr>
            <a:r>
              <a:rPr lang="en-US" sz="5600" dirty="0" smtClean="0">
                <a:latin typeface="Calisto MT" pitchFamily="18" charset="0"/>
                <a:cs typeface="Aharoni" pitchFamily="2" charset="-79"/>
              </a:rPr>
              <a:t>	</a:t>
            </a:r>
            <a:r>
              <a:rPr lang="en-US" sz="5600" dirty="0" smtClean="0">
                <a:latin typeface="Calisto MT" pitchFamily="18" charset="0"/>
                <a:cs typeface="Aharoni" pitchFamily="2" charset="-79"/>
              </a:rPr>
              <a:t>	   2) Teacher</a:t>
            </a:r>
          </a:p>
          <a:p>
            <a:pPr>
              <a:buSzPct val="132000"/>
              <a:buNone/>
            </a:pPr>
            <a:r>
              <a:rPr lang="en-US" sz="5600" dirty="0" smtClean="0">
                <a:latin typeface="Calisto MT" pitchFamily="18" charset="0"/>
                <a:cs typeface="Aharoni" pitchFamily="2" charset="-79"/>
              </a:rPr>
              <a:t>		   3)  Parents/Guardians </a:t>
            </a:r>
          </a:p>
          <a:p>
            <a:pPr>
              <a:buNone/>
            </a:pPr>
            <a:r>
              <a:rPr lang="en-US" sz="5600" dirty="0" smtClean="0">
                <a:latin typeface="Calisto MT" pitchFamily="18" charset="0"/>
                <a:cs typeface="Aharoni" pitchFamily="2" charset="-79"/>
              </a:rPr>
              <a:t>	</a:t>
            </a:r>
            <a:r>
              <a:rPr lang="en-US" sz="5600" dirty="0" smtClean="0">
                <a:latin typeface="Calisto MT" pitchFamily="18" charset="0"/>
                <a:cs typeface="Aharoni" pitchFamily="2" charset="-79"/>
              </a:rPr>
              <a:t>	   4) Management Staff</a:t>
            </a:r>
          </a:p>
          <a:p>
            <a:pPr>
              <a:buNone/>
            </a:pPr>
            <a:r>
              <a:rPr lang="en-US" sz="5600" dirty="0" smtClean="0">
                <a:latin typeface="Calisto MT" pitchFamily="18" charset="0"/>
                <a:cs typeface="Aharoni" pitchFamily="2" charset="-79"/>
              </a:rPr>
              <a:t>	</a:t>
            </a:r>
            <a:r>
              <a:rPr lang="en-US" sz="5600" dirty="0" smtClean="0">
                <a:latin typeface="Calisto MT" pitchFamily="18" charset="0"/>
                <a:cs typeface="Aharoni" pitchFamily="2" charset="-79"/>
              </a:rPr>
              <a:t>	   5) Admin</a:t>
            </a:r>
          </a:p>
          <a:p>
            <a:r>
              <a:rPr lang="en-US" sz="7200" b="1" dirty="0" smtClean="0">
                <a:latin typeface="Calisto MT" pitchFamily="18" charset="0"/>
                <a:cs typeface="Aharoni" pitchFamily="2" charset="-79"/>
              </a:rPr>
              <a:t>Technology</a:t>
            </a:r>
          </a:p>
          <a:p>
            <a:r>
              <a:rPr lang="en-US" sz="7200" b="1" dirty="0" smtClean="0">
                <a:latin typeface="Calisto MT" pitchFamily="18" charset="0"/>
                <a:cs typeface="Aharoni" pitchFamily="2" charset="-79"/>
              </a:rPr>
              <a:t>Software Requirements</a:t>
            </a:r>
          </a:p>
          <a:p>
            <a:r>
              <a:rPr lang="en-US" sz="7200" b="1" dirty="0" smtClean="0">
                <a:latin typeface="Calisto MT" pitchFamily="18" charset="0"/>
                <a:cs typeface="Aharoni" pitchFamily="2" charset="-79"/>
              </a:rPr>
              <a:t>Hardware Requirements </a:t>
            </a:r>
          </a:p>
          <a:p>
            <a:r>
              <a:rPr lang="en-US" sz="7200" b="1" dirty="0" smtClean="0">
                <a:latin typeface="Calisto MT" pitchFamily="18" charset="0"/>
                <a:cs typeface="Aharoni" pitchFamily="2" charset="-79"/>
              </a:rPr>
              <a:t>Life Cycle Model</a:t>
            </a:r>
          </a:p>
          <a:p>
            <a:r>
              <a:rPr lang="en-US" sz="7200" b="1" dirty="0" smtClean="0">
                <a:latin typeface="Calisto MT" pitchFamily="18" charset="0"/>
                <a:cs typeface="Aharoni" pitchFamily="2" charset="-79"/>
              </a:rPr>
              <a:t>Why This Life Cycle Used?</a:t>
            </a:r>
          </a:p>
          <a:p>
            <a:r>
              <a:rPr lang="en-US" sz="7200" b="1" dirty="0" smtClean="0">
                <a:latin typeface="Calisto MT" pitchFamily="18" charset="0"/>
                <a:cs typeface="Aharoni" pitchFamily="2" charset="-79"/>
              </a:rPr>
              <a:t>Design Of Software:-</a:t>
            </a:r>
          </a:p>
          <a:p>
            <a:pPr lvl="3">
              <a:buFont typeface="Wingdings" pitchFamily="2" charset="2"/>
              <a:buChar char="Ø"/>
            </a:pPr>
            <a:r>
              <a:rPr lang="en-US" sz="6400" b="1" dirty="0" smtClean="0">
                <a:latin typeface="Calisto MT" pitchFamily="18" charset="0"/>
                <a:cs typeface="Aharoni" pitchFamily="2" charset="-79"/>
              </a:rPr>
              <a:t>Function Oriented Analysis And Design(FOAD)</a:t>
            </a:r>
          </a:p>
          <a:p>
            <a:pPr lvl="6">
              <a:buClr>
                <a:schemeClr val="accent1"/>
              </a:buClr>
              <a:buNone/>
            </a:pPr>
            <a:r>
              <a:rPr lang="en-US" sz="6400" dirty="0" smtClean="0">
                <a:latin typeface="Calisto MT" pitchFamily="18" charset="0"/>
                <a:cs typeface="Aharoni" pitchFamily="2" charset="-79"/>
              </a:rPr>
              <a:t>		</a:t>
            </a:r>
            <a:r>
              <a:rPr lang="en-US" sz="5600" dirty="0" smtClean="0">
                <a:latin typeface="Calisto MT" pitchFamily="18" charset="0"/>
                <a:cs typeface="Aharoni" pitchFamily="2" charset="-79"/>
              </a:rPr>
              <a:t>1) Context Diagram</a:t>
            </a:r>
          </a:p>
          <a:p>
            <a:pPr lvl="6">
              <a:buClr>
                <a:schemeClr val="accent1"/>
              </a:buClr>
              <a:buNone/>
            </a:pPr>
            <a:r>
              <a:rPr lang="en-US" sz="5600" dirty="0" smtClean="0">
                <a:latin typeface="Calisto MT" pitchFamily="18" charset="0"/>
                <a:cs typeface="Aharoni" pitchFamily="2" charset="-79"/>
              </a:rPr>
              <a:t>	</a:t>
            </a:r>
            <a:r>
              <a:rPr lang="en-US" sz="5600" dirty="0" smtClean="0">
                <a:latin typeface="Calisto MT" pitchFamily="18" charset="0"/>
                <a:cs typeface="Aharoni" pitchFamily="2" charset="-79"/>
              </a:rPr>
              <a:t>	2) DFD Level 1</a:t>
            </a:r>
          </a:p>
          <a:p>
            <a:pPr lvl="6">
              <a:buClr>
                <a:schemeClr val="accent1"/>
              </a:buClr>
              <a:buNone/>
            </a:pPr>
            <a:r>
              <a:rPr lang="en-US" sz="5600" dirty="0" smtClean="0">
                <a:latin typeface="Calisto MT" pitchFamily="18" charset="0"/>
                <a:cs typeface="Aharoni" pitchFamily="2" charset="-79"/>
              </a:rPr>
              <a:t>	</a:t>
            </a:r>
            <a:r>
              <a:rPr lang="en-US" sz="5600" dirty="0" smtClean="0">
                <a:latin typeface="Calisto MT" pitchFamily="18" charset="0"/>
                <a:cs typeface="Aharoni" pitchFamily="2" charset="-79"/>
              </a:rPr>
              <a:t>	3) DFD Level 2</a:t>
            </a:r>
          </a:p>
          <a:p>
            <a:pPr lvl="3">
              <a:buFont typeface="Wingdings" pitchFamily="2" charset="2"/>
              <a:buChar char="Ø"/>
            </a:pPr>
            <a:r>
              <a:rPr lang="en-US" sz="6400" b="1" dirty="0" smtClean="0">
                <a:latin typeface="Calisto MT" pitchFamily="18" charset="0"/>
                <a:cs typeface="Aharoni" pitchFamily="2" charset="-79"/>
              </a:rPr>
              <a:t>Object Oriented  Analysis And Design(OOAD)</a:t>
            </a:r>
          </a:p>
          <a:p>
            <a:pPr lvl="6">
              <a:buClr>
                <a:schemeClr val="accent1"/>
              </a:buClr>
              <a:buNone/>
            </a:pPr>
            <a:r>
              <a:rPr lang="en-US" sz="6400" dirty="0" smtClean="0">
                <a:latin typeface="Calisto MT" pitchFamily="18" charset="0"/>
                <a:cs typeface="Aharoni" pitchFamily="2" charset="-79"/>
              </a:rPr>
              <a:t>	</a:t>
            </a:r>
            <a:r>
              <a:rPr lang="en-US" sz="6400" dirty="0" smtClean="0">
                <a:latin typeface="Calisto MT" pitchFamily="18" charset="0"/>
                <a:cs typeface="Aharoni" pitchFamily="2" charset="-79"/>
              </a:rPr>
              <a:t>	</a:t>
            </a:r>
            <a:r>
              <a:rPr lang="en-US" sz="5600" dirty="0" smtClean="0">
                <a:latin typeface="Calisto MT" pitchFamily="18" charset="0"/>
                <a:cs typeface="Aharoni" pitchFamily="2" charset="-79"/>
              </a:rPr>
              <a:t>1)Class Diagram</a:t>
            </a:r>
          </a:p>
          <a:p>
            <a:pPr lvl="6">
              <a:buClr>
                <a:schemeClr val="accent1"/>
              </a:buClr>
              <a:buNone/>
            </a:pPr>
            <a:r>
              <a:rPr lang="en-US" sz="5600" dirty="0" smtClean="0">
                <a:latin typeface="Calisto MT" pitchFamily="18" charset="0"/>
                <a:cs typeface="Aharoni" pitchFamily="2" charset="-79"/>
              </a:rPr>
              <a:t>	</a:t>
            </a:r>
            <a:r>
              <a:rPr lang="en-US" sz="5600" dirty="0" smtClean="0">
                <a:latin typeface="Calisto MT" pitchFamily="18" charset="0"/>
                <a:cs typeface="Aharoni" pitchFamily="2" charset="-79"/>
              </a:rPr>
              <a:t>	2)Use case Diagram</a:t>
            </a:r>
          </a:p>
          <a:p>
            <a:pPr lvl="6">
              <a:buClr>
                <a:schemeClr val="accent1"/>
              </a:buClr>
              <a:buNone/>
            </a:pPr>
            <a:r>
              <a:rPr lang="en-US" sz="5600" dirty="0" smtClean="0">
                <a:latin typeface="Calisto MT" pitchFamily="18" charset="0"/>
                <a:cs typeface="Aharoni" pitchFamily="2" charset="-79"/>
              </a:rPr>
              <a:t>	</a:t>
            </a:r>
            <a:r>
              <a:rPr lang="en-US" sz="5600" dirty="0" smtClean="0">
                <a:latin typeface="Calisto MT" pitchFamily="18" charset="0"/>
                <a:cs typeface="Aharoni" pitchFamily="2" charset="-79"/>
              </a:rPr>
              <a:t>	3) Activity Diagram</a:t>
            </a:r>
          </a:p>
          <a:p>
            <a:pPr lvl="6">
              <a:buClr>
                <a:schemeClr val="accent1"/>
              </a:buClr>
              <a:buNone/>
            </a:pPr>
            <a:r>
              <a:rPr lang="en-US" sz="5600" dirty="0" smtClean="0">
                <a:latin typeface="Calisto MT" pitchFamily="18" charset="0"/>
                <a:cs typeface="Aharoni" pitchFamily="2" charset="-79"/>
              </a:rPr>
              <a:t>	</a:t>
            </a:r>
            <a:r>
              <a:rPr lang="en-US" sz="5600" dirty="0" smtClean="0">
                <a:latin typeface="Calisto MT" pitchFamily="18" charset="0"/>
                <a:cs typeface="Aharoni" pitchFamily="2" charset="-79"/>
              </a:rPr>
              <a:t>	4)Sequence Diagram</a:t>
            </a:r>
            <a:endParaRPr lang="en-US" sz="5600" b="1" dirty="0" smtClean="0">
              <a:latin typeface="Calisto MT" pitchFamily="18" charset="0"/>
              <a:cs typeface="Aharoni" pitchFamily="2" charset="-79"/>
            </a:endParaRPr>
          </a:p>
          <a:p>
            <a:pPr>
              <a:buSzPct val="125000"/>
              <a:buFont typeface="Lucida Sans Unicode" pitchFamily="34" charset="0"/>
              <a:buChar char="‣"/>
            </a:pPr>
            <a:r>
              <a:rPr lang="en-US" sz="7200" b="1" dirty="0" smtClean="0">
                <a:latin typeface="Calisto MT" pitchFamily="18" charset="0"/>
                <a:cs typeface="Aharoni" pitchFamily="2" charset="-79"/>
              </a:rPr>
              <a:t>Graphical User Interface(GUI)</a:t>
            </a:r>
          </a:p>
          <a:p>
            <a:pPr lvl="3">
              <a:buClr>
                <a:schemeClr val="accent1"/>
              </a:buClr>
              <a:buNone/>
            </a:pPr>
            <a:endParaRPr lang="en-US" sz="5600" dirty="0" smtClean="0"/>
          </a:p>
          <a:p>
            <a:pPr lvl="3">
              <a:buClr>
                <a:schemeClr val="accent1"/>
              </a:buClr>
              <a:buNone/>
            </a:pPr>
            <a:endParaRPr lang="en-US" sz="5600" dirty="0" smtClean="0"/>
          </a:p>
          <a:p>
            <a:pPr lvl="3">
              <a:buClr>
                <a:schemeClr val="accent1"/>
              </a:buClr>
              <a:buNone/>
            </a:pPr>
            <a:endParaRPr lang="en-US" sz="5600" dirty="0" smtClean="0"/>
          </a:p>
          <a:p>
            <a:pPr lvl="3">
              <a:buClr>
                <a:schemeClr val="accent1"/>
              </a:buClr>
              <a:buNone/>
            </a:pPr>
            <a:endParaRPr lang="en-US" sz="5600" dirty="0" smtClean="0"/>
          </a:p>
          <a:p>
            <a:pPr lvl="3">
              <a:buClr>
                <a:schemeClr val="accent1"/>
              </a:buClr>
              <a:buNone/>
            </a:pPr>
            <a:endParaRPr lang="en-US" sz="5600" dirty="0" smtClean="0"/>
          </a:p>
          <a:p>
            <a:pPr lvl="3">
              <a:buClr>
                <a:schemeClr val="accent1"/>
              </a:buClr>
              <a:buNone/>
            </a:pPr>
            <a:endParaRPr lang="en-US" sz="5600" dirty="0" smtClean="0"/>
          </a:p>
          <a:p>
            <a:pPr lvl="3">
              <a:buClr>
                <a:schemeClr val="accent1"/>
              </a:buClr>
              <a:buNone/>
            </a:pPr>
            <a:endParaRPr lang="en-US" sz="5600" dirty="0" smtClean="0"/>
          </a:p>
          <a:p>
            <a:pPr lvl="3">
              <a:buClr>
                <a:schemeClr val="accent1"/>
              </a:buClr>
              <a:buNone/>
            </a:pPr>
            <a:r>
              <a:rPr lang="en-US" sz="5600" dirty="0" smtClean="0"/>
              <a:t>	</a:t>
            </a:r>
          </a:p>
          <a:p>
            <a:pPr lvl="3">
              <a:buClr>
                <a:schemeClr val="accent1"/>
              </a:buClr>
              <a:buNone/>
            </a:pPr>
            <a:r>
              <a:rPr lang="en-US" sz="5600" dirty="0" smtClean="0"/>
              <a:t>   </a:t>
            </a:r>
            <a:r>
              <a:rPr lang="en-US" sz="5600" dirty="0" smtClean="0"/>
              <a:t>	</a:t>
            </a:r>
            <a:r>
              <a:rPr lang="en-US" dirty="0" smtClean="0"/>
              <a:t>	</a:t>
            </a:r>
          </a:p>
          <a:p>
            <a:pPr>
              <a:buNone/>
            </a:pPr>
            <a:r>
              <a:rPr lang="en-US" dirty="0" smtClean="0"/>
              <a:t> </a:t>
            </a:r>
            <a:r>
              <a:rPr lang="en-US" dirty="0" smtClean="0"/>
              <a:t>		</a:t>
            </a:r>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endParaRPr lang="en-US" dirty="0"/>
          </a:p>
        </p:txBody>
      </p:sp>
      <p:sp>
        <p:nvSpPr>
          <p:cNvPr id="3" name="Title 2"/>
          <p:cNvSpPr>
            <a:spLocks noGrp="1"/>
          </p:cNvSpPr>
          <p:nvPr>
            <p:ph type="title"/>
          </p:nvPr>
        </p:nvSpPr>
        <p:spPr>
          <a:xfrm>
            <a:off x="304800" y="0"/>
            <a:ext cx="8305800" cy="914400"/>
          </a:xfrm>
        </p:spPr>
        <p:txBody>
          <a:bodyPr>
            <a:normAutofit/>
          </a:bodyPr>
          <a:lstStyle/>
          <a:p>
            <a:r>
              <a:rPr lang="en-US" sz="3200" dirty="0" smtClean="0"/>
              <a:t>Slide Contents</a:t>
            </a:r>
            <a:endParaRPr lang="en-US"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Function Oriented Design</a:t>
            </a:r>
            <a:br>
              <a:rPr lang="en-US" dirty="0" smtClean="0"/>
            </a:br>
            <a:r>
              <a:rPr lang="en-US" sz="2200" b="0" dirty="0" smtClean="0">
                <a:effectLst/>
              </a:rPr>
              <a:t>1) Context Diagra</a:t>
            </a:r>
            <a:r>
              <a:rPr lang="en-US" sz="2200" b="0" dirty="0" smtClean="0">
                <a:effectLst/>
              </a:rPr>
              <a:t>m</a:t>
            </a:r>
            <a:endParaRPr lang="en-US" sz="2200" b="0" dirty="0">
              <a:effectLst/>
            </a:endParaRPr>
          </a:p>
        </p:txBody>
      </p:sp>
      <p:pic>
        <p:nvPicPr>
          <p:cNvPr id="1028" name="Picture 4" descr="D:\IMS Proj\WhatsApp Image 2019-11-25 at 16.56.19 (5).jpeg"/>
          <p:cNvPicPr>
            <a:picLocks noGrp="1" noChangeAspect="1" noChangeArrowheads="1"/>
          </p:cNvPicPr>
          <p:nvPr>
            <p:ph idx="1"/>
          </p:nvPr>
        </p:nvPicPr>
        <p:blipFill>
          <a:blip r:embed="rId2"/>
          <a:srcRect/>
          <a:stretch>
            <a:fillRect/>
          </a:stretch>
        </p:blipFill>
        <p:spPr bwMode="auto">
          <a:xfrm>
            <a:off x="838200" y="1524000"/>
            <a:ext cx="6629400" cy="44196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Function Oriented Design</a:t>
            </a:r>
            <a:br>
              <a:rPr lang="en-US" dirty="0" smtClean="0"/>
            </a:br>
            <a:r>
              <a:rPr lang="en-US" sz="2200" b="0" dirty="0" smtClean="0">
                <a:effectLst/>
              </a:rPr>
              <a:t>2)  DFD LEVEL 1</a:t>
            </a:r>
            <a:endParaRPr lang="en-US" sz="2200" b="0" dirty="0">
              <a:effectLst/>
            </a:endParaRPr>
          </a:p>
        </p:txBody>
      </p:sp>
      <p:pic>
        <p:nvPicPr>
          <p:cNvPr id="2050" name="Picture 2" descr="D:\IMS Proj\WhatsApp Image 2019-11-25 at 16.56.19 (4).jpeg"/>
          <p:cNvPicPr>
            <a:picLocks noGrp="1" noChangeAspect="1" noChangeArrowheads="1"/>
          </p:cNvPicPr>
          <p:nvPr>
            <p:ph idx="1"/>
          </p:nvPr>
        </p:nvPicPr>
        <p:blipFill>
          <a:blip r:embed="rId2"/>
          <a:srcRect/>
          <a:stretch>
            <a:fillRect/>
          </a:stretch>
        </p:blipFill>
        <p:spPr bwMode="auto">
          <a:xfrm>
            <a:off x="457200" y="1969611"/>
            <a:ext cx="8229600" cy="3549015"/>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Function Oriented Design</a:t>
            </a:r>
            <a:r>
              <a:rPr lang="en-US" sz="2200" b="0" dirty="0" smtClean="0">
                <a:effectLst/>
              </a:rPr>
              <a:t/>
            </a:r>
            <a:br>
              <a:rPr lang="en-US" sz="2200" b="0" dirty="0" smtClean="0">
                <a:effectLst/>
              </a:rPr>
            </a:br>
            <a:r>
              <a:rPr lang="en-US" sz="2200" b="0" dirty="0" smtClean="0">
                <a:effectLst/>
              </a:rPr>
              <a:t> DFD LEVEL 2</a:t>
            </a:r>
            <a:endParaRPr lang="en-US" sz="2200" b="0" dirty="0">
              <a:effectLst/>
            </a:endParaRPr>
          </a:p>
        </p:txBody>
      </p:sp>
      <p:pic>
        <p:nvPicPr>
          <p:cNvPr id="3075" name="Picture 3" descr="D:\IMS Proj\WhatsApp Image 2019-11-25 at 16.56.19 (2).jpeg"/>
          <p:cNvPicPr>
            <a:picLocks noGrp="1" noChangeAspect="1" noChangeArrowheads="1"/>
          </p:cNvPicPr>
          <p:nvPr>
            <p:ph idx="1"/>
          </p:nvPr>
        </p:nvPicPr>
        <p:blipFill>
          <a:blip r:embed="rId2"/>
          <a:srcRect/>
          <a:stretch>
            <a:fillRect/>
          </a:stretch>
        </p:blipFill>
        <p:spPr bwMode="auto">
          <a:xfrm>
            <a:off x="457200" y="1905000"/>
            <a:ext cx="8229600" cy="35814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Function Oriented Design </a:t>
            </a:r>
            <a:r>
              <a:rPr lang="en-US" sz="2200" b="0" dirty="0" smtClean="0">
                <a:effectLst/>
              </a:rPr>
              <a:t/>
            </a:r>
            <a:br>
              <a:rPr lang="en-US" sz="2200" b="0" dirty="0" smtClean="0">
                <a:effectLst/>
              </a:rPr>
            </a:br>
            <a:r>
              <a:rPr lang="en-US" sz="2200" b="0" dirty="0" smtClean="0">
                <a:effectLst/>
              </a:rPr>
              <a:t>DFD LEVEL 2</a:t>
            </a:r>
            <a:endParaRPr lang="en-US" sz="2200" b="0" dirty="0">
              <a:effectLst/>
            </a:endParaRPr>
          </a:p>
        </p:txBody>
      </p:sp>
      <p:pic>
        <p:nvPicPr>
          <p:cNvPr id="4098" name="Picture 2" descr="D:\IMS Proj\WhatsApp Image 2019-11-25 at 16.56.19 (6).jpeg"/>
          <p:cNvPicPr>
            <a:picLocks noGrp="1" noChangeAspect="1" noChangeArrowheads="1"/>
          </p:cNvPicPr>
          <p:nvPr>
            <p:ph idx="1"/>
          </p:nvPr>
        </p:nvPicPr>
        <p:blipFill>
          <a:blip r:embed="rId2"/>
          <a:srcRect/>
          <a:stretch>
            <a:fillRect/>
          </a:stretch>
        </p:blipFill>
        <p:spPr bwMode="auto">
          <a:xfrm>
            <a:off x="457200" y="1787572"/>
            <a:ext cx="8229600" cy="3913094"/>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Function Oriented Design</a:t>
            </a:r>
            <a:br>
              <a:rPr lang="en-US" dirty="0" smtClean="0"/>
            </a:br>
            <a:r>
              <a:rPr lang="en-US" sz="2200" b="0" dirty="0" smtClean="0">
                <a:effectLst/>
              </a:rPr>
              <a:t>DFD LEVEL 2</a:t>
            </a:r>
            <a:endParaRPr lang="en-US" sz="2200" b="0" dirty="0">
              <a:effectLst/>
            </a:endParaRPr>
          </a:p>
        </p:txBody>
      </p:sp>
      <p:pic>
        <p:nvPicPr>
          <p:cNvPr id="5123" name="Picture 3" descr="D:\IMS Proj\WhatsApp Image 2019-11-25 at 16.56.19 (7).jpeg"/>
          <p:cNvPicPr>
            <a:picLocks noGrp="1" noChangeAspect="1" noChangeArrowheads="1"/>
          </p:cNvPicPr>
          <p:nvPr>
            <p:ph idx="1"/>
          </p:nvPr>
        </p:nvPicPr>
        <p:blipFill>
          <a:blip r:embed="rId3"/>
          <a:srcRect/>
          <a:stretch>
            <a:fillRect/>
          </a:stretch>
        </p:blipFill>
        <p:spPr bwMode="auto">
          <a:xfrm>
            <a:off x="457200" y="2485474"/>
            <a:ext cx="8229600" cy="2517289"/>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Function Oriented Design</a:t>
            </a:r>
            <a:br>
              <a:rPr lang="en-US" dirty="0" smtClean="0"/>
            </a:br>
            <a:r>
              <a:rPr lang="en-US" sz="2200" b="0" dirty="0" smtClean="0">
                <a:effectLst/>
              </a:rPr>
              <a:t>DFD LEVEL 2</a:t>
            </a:r>
            <a:endParaRPr lang="en-US" sz="2200" b="0" dirty="0">
              <a:effectLst/>
            </a:endParaRPr>
          </a:p>
        </p:txBody>
      </p:sp>
      <p:pic>
        <p:nvPicPr>
          <p:cNvPr id="6146" name="Picture 2" descr="D:\IMS Proj\WhatsApp Image 2019-11-25 at 16.56.19 (3).jpeg"/>
          <p:cNvPicPr>
            <a:picLocks noGrp="1" noChangeAspect="1" noChangeArrowheads="1"/>
          </p:cNvPicPr>
          <p:nvPr>
            <p:ph idx="1"/>
          </p:nvPr>
        </p:nvPicPr>
        <p:blipFill>
          <a:blip r:embed="rId2"/>
          <a:srcRect/>
          <a:stretch>
            <a:fillRect/>
          </a:stretch>
        </p:blipFill>
        <p:spPr bwMode="auto">
          <a:xfrm>
            <a:off x="457200" y="1764263"/>
            <a:ext cx="8229600" cy="3959711"/>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Function Oriented Design</a:t>
            </a:r>
            <a:br>
              <a:rPr lang="en-US" dirty="0" smtClean="0"/>
            </a:br>
            <a:r>
              <a:rPr lang="en-US" sz="2200" b="0" dirty="0" smtClean="0">
                <a:effectLst/>
              </a:rPr>
              <a:t>DFD LEVEL 2</a:t>
            </a:r>
            <a:endParaRPr lang="en-US" sz="2200" b="0" dirty="0">
              <a:effectLst/>
            </a:endParaRPr>
          </a:p>
        </p:txBody>
      </p:sp>
      <p:pic>
        <p:nvPicPr>
          <p:cNvPr id="7170" name="Picture 2" descr="D:\IMS Proj\WhatsApp Image 2019-11-25 at 16.56.19 (8).jpeg"/>
          <p:cNvPicPr>
            <a:picLocks noGrp="1" noChangeAspect="1" noChangeArrowheads="1"/>
          </p:cNvPicPr>
          <p:nvPr>
            <p:ph idx="1"/>
          </p:nvPr>
        </p:nvPicPr>
        <p:blipFill>
          <a:blip r:embed="rId2"/>
          <a:srcRect/>
          <a:stretch>
            <a:fillRect/>
          </a:stretch>
        </p:blipFill>
        <p:spPr bwMode="auto">
          <a:xfrm>
            <a:off x="457200" y="2107438"/>
            <a:ext cx="8229600" cy="3273361"/>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Object Oriented Design</a:t>
            </a:r>
            <a:br>
              <a:rPr lang="en-US" dirty="0" smtClean="0"/>
            </a:br>
            <a:r>
              <a:rPr lang="en-US" sz="2700" dirty="0" smtClean="0"/>
              <a:t>Class Diagram</a:t>
            </a:r>
            <a:endParaRPr lang="en-US" sz="2700" dirty="0"/>
          </a:p>
        </p:txBody>
      </p:sp>
      <p:pic>
        <p:nvPicPr>
          <p:cNvPr id="8194" name="Picture 2" descr="D:\IMS Proj\class (1).png"/>
          <p:cNvPicPr>
            <a:picLocks noGrp="1" noChangeAspect="1" noChangeArrowheads="1"/>
          </p:cNvPicPr>
          <p:nvPr>
            <p:ph idx="1"/>
          </p:nvPr>
        </p:nvPicPr>
        <p:blipFill>
          <a:blip r:embed="rId2"/>
          <a:srcRect/>
          <a:stretch>
            <a:fillRect/>
          </a:stretch>
        </p:blipFill>
        <p:spPr bwMode="auto">
          <a:xfrm>
            <a:off x="1135951" y="1481138"/>
            <a:ext cx="6872097" cy="4525962"/>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Nowadays, even a small institute have a large database to maintain. Initializing from there exam paper preparations to results, from students detail to faculty attendance, from project reports to extra activities, a small institute even generated a big database even in a month. Thus, In order to maintain such database and even to handle such kind of large activities, we need to have some automatically working system, which does not require much labor work and can be done easily.</a:t>
            </a:r>
          </a:p>
          <a:p>
            <a:r>
              <a:rPr lang="en-US" dirty="0" smtClean="0"/>
              <a:t>This system is being generated for such purpose only to maintain all the work power of an institute in a single database server.  This model will also be able to solve the problem of time as the current system is very time consuming and this project is being developed keeping in mind the time problem.</a:t>
            </a:r>
          </a:p>
          <a:p>
            <a:endParaRPr lang="en-US" dirty="0"/>
          </a:p>
        </p:txBody>
      </p:sp>
      <p:sp>
        <p:nvSpPr>
          <p:cNvPr id="3" name="Title 2"/>
          <p:cNvSpPr>
            <a:spLocks noGrp="1"/>
          </p:cNvSpPr>
          <p:nvPr>
            <p:ph type="title"/>
          </p:nvPr>
        </p:nvSpPr>
        <p:spPr/>
        <p:txBody>
          <a:bodyPr/>
          <a:lstStyle/>
          <a:p>
            <a:r>
              <a:rPr lang="en-US" dirty="0" smtClean="0"/>
              <a:t>Objectives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IN" dirty="0" smtClean="0"/>
              <a:t>This System provides online application for the Institute Management </a:t>
            </a:r>
            <a:r>
              <a:rPr lang="en-IN" dirty="0" err="1" smtClean="0"/>
              <a:t>System.The</a:t>
            </a:r>
            <a:r>
              <a:rPr lang="en-IN" dirty="0" smtClean="0"/>
              <a:t> system is an online application that can be accessed throughout the organization and outside as well with proper login ID and </a:t>
            </a:r>
            <a:r>
              <a:rPr lang="en-IN" dirty="0" err="1" smtClean="0"/>
              <a:t>PASSWORD.Our</a:t>
            </a:r>
            <a:r>
              <a:rPr lang="en-IN" dirty="0" smtClean="0"/>
              <a:t> main motive of this system is to provide attractive environment where we can manipulate data and information about students ,staff easily. Here we manage things like Student Admission Management, Fees and Salary Management, Online Attendance management, Time Table Management etc. Here we added some additional features also, for easy communication, and easy management. Our System is available on both modes – Online as well as Offline mode.</a:t>
            </a:r>
            <a:endParaRPr lang="en-US" dirty="0" smtClean="0"/>
          </a:p>
          <a:p>
            <a:r>
              <a:rPr lang="en-IN" dirty="0" smtClean="0"/>
              <a:t>Users will be able to see their profiles and edit them. Administrator will be able to edit an access all the data that is stored with IMS.</a:t>
            </a:r>
            <a:endParaRPr lang="en-US" dirty="0" smtClean="0"/>
          </a:p>
          <a:p>
            <a:endParaRPr lang="en-US" dirty="0"/>
          </a:p>
        </p:txBody>
      </p:sp>
      <p:sp>
        <p:nvSpPr>
          <p:cNvPr id="3" name="Title 2"/>
          <p:cNvSpPr>
            <a:spLocks noGrp="1"/>
          </p:cNvSpPr>
          <p:nvPr>
            <p:ph type="title"/>
          </p:nvPr>
        </p:nvSpPr>
        <p:spPr/>
        <p:txBody>
          <a:bodyPr/>
          <a:lstStyle/>
          <a:p>
            <a:r>
              <a:rPr lang="en-US" dirty="0" smtClean="0"/>
              <a:t>Introduction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u="sng" dirty="0" smtClean="0"/>
              <a:t>Problem 1.1: Lack of prompt updating</a:t>
            </a:r>
            <a:endParaRPr lang="en-US" dirty="0" smtClean="0"/>
          </a:p>
          <a:p>
            <a:r>
              <a:rPr lang="en-IN" dirty="0" smtClean="0"/>
              <a:t>Today not all work but still some work at time of admission and registration of the students is done manually by ink and paper, which is very slow and consuming much efforts and time. So, it is required to design of the computerized Automation system of Institute, to speed up and make it easy to use system. </a:t>
            </a:r>
            <a:endParaRPr lang="en-US" dirty="0" smtClean="0"/>
          </a:p>
          <a:p>
            <a:endParaRPr lang="en-US" dirty="0"/>
          </a:p>
        </p:txBody>
      </p:sp>
      <p:sp>
        <p:nvSpPr>
          <p:cNvPr id="3" name="Title 2"/>
          <p:cNvSpPr>
            <a:spLocks noGrp="1"/>
          </p:cNvSpPr>
          <p:nvPr>
            <p:ph type="title"/>
          </p:nvPr>
        </p:nvSpPr>
        <p:spPr/>
        <p:txBody>
          <a:bodyPr/>
          <a:lstStyle/>
          <a:p>
            <a:r>
              <a:rPr lang="en-US" dirty="0" smtClean="0"/>
              <a:t>PROBLEM STATEMENT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u="sng" dirty="0" smtClean="0"/>
              <a:t>Problem 1.2: Manual calculation</a:t>
            </a:r>
            <a:endParaRPr lang="en-US" dirty="0" smtClean="0"/>
          </a:p>
          <a:p>
            <a:r>
              <a:rPr lang="en-IN" dirty="0" smtClean="0"/>
              <a:t>At a time of Result scenario faculty check answer sheets and calculate marks of each student. Which is very slow and consuming efforts and result declaration is delayed. So, this management system is able to do this things online.</a:t>
            </a:r>
            <a:endParaRPr lang="en-US" dirty="0" smtClean="0"/>
          </a:p>
          <a:p>
            <a:endParaRPr lang="en-US" dirty="0"/>
          </a:p>
        </p:txBody>
      </p:sp>
      <p:sp>
        <p:nvSpPr>
          <p:cNvPr id="3" name="Title 2"/>
          <p:cNvSpPr>
            <a:spLocks noGrp="1"/>
          </p:cNvSpPr>
          <p:nvPr>
            <p:ph type="title"/>
          </p:nvPr>
        </p:nvSpPr>
        <p:spPr/>
        <p:txBody>
          <a:bodyPr/>
          <a:lstStyle/>
          <a:p>
            <a:r>
              <a:rPr lang="en-US" dirty="0" smtClean="0"/>
              <a:t>PROBLEM STATEMENT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u="sng" dirty="0" smtClean="0"/>
              <a:t>Problem 1.3: Student confusion</a:t>
            </a:r>
            <a:endParaRPr lang="en-US" dirty="0" smtClean="0"/>
          </a:p>
          <a:p>
            <a:r>
              <a:rPr lang="en-IN" dirty="0" smtClean="0"/>
              <a:t>Some times students stayed confused that how he/she prepare for the exam/course and how to get batter material for the course. </a:t>
            </a:r>
            <a:r>
              <a:rPr lang="en-IN" dirty="0" err="1" smtClean="0"/>
              <a:t>So,we</a:t>
            </a:r>
            <a:r>
              <a:rPr lang="en-IN" dirty="0" smtClean="0"/>
              <a:t> provide the platform that he/she studied well and also provide online material for each course and online video lectures.</a:t>
            </a:r>
            <a:endParaRPr lang="en-US" dirty="0" smtClean="0"/>
          </a:p>
          <a:p>
            <a:endParaRPr lang="en-US" dirty="0"/>
          </a:p>
        </p:txBody>
      </p:sp>
      <p:sp>
        <p:nvSpPr>
          <p:cNvPr id="3" name="Title 2"/>
          <p:cNvSpPr>
            <a:spLocks noGrp="1"/>
          </p:cNvSpPr>
          <p:nvPr>
            <p:ph type="title"/>
          </p:nvPr>
        </p:nvSpPr>
        <p:spPr/>
        <p:txBody>
          <a:bodyPr/>
          <a:lstStyle/>
          <a:p>
            <a:r>
              <a:rPr lang="en-US" dirty="0" smtClean="0"/>
              <a:t>PROBLEM STATEMENT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u="sng" dirty="0" smtClean="0"/>
              <a:t>Problem 1.4: Library managing</a:t>
            </a:r>
            <a:endParaRPr lang="en-US" dirty="0" smtClean="0"/>
          </a:p>
          <a:p>
            <a:r>
              <a:rPr lang="en-IN" dirty="0" smtClean="0"/>
              <a:t>Now days, it is not easy task to do library work on papers and manage all the functionalities of library properly within lesser time because there are higher strength of student in Institutes.</a:t>
            </a:r>
            <a:endParaRPr lang="en-US" dirty="0" smtClean="0"/>
          </a:p>
          <a:p>
            <a:endParaRPr lang="en-US" dirty="0"/>
          </a:p>
        </p:txBody>
      </p:sp>
      <p:sp>
        <p:nvSpPr>
          <p:cNvPr id="3" name="Title 2"/>
          <p:cNvSpPr>
            <a:spLocks noGrp="1"/>
          </p:cNvSpPr>
          <p:nvPr>
            <p:ph type="title"/>
          </p:nvPr>
        </p:nvSpPr>
        <p:spPr/>
        <p:txBody>
          <a:bodyPr/>
          <a:lstStyle/>
          <a:p>
            <a:r>
              <a:rPr lang="en-US" dirty="0" smtClean="0"/>
              <a:t>PROBLEM STATEMENT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u="sng" dirty="0" smtClean="0"/>
              <a:t>Problem 1.5: Lack of immediate retrievals</a:t>
            </a:r>
            <a:endParaRPr lang="en-US" dirty="0" smtClean="0"/>
          </a:p>
          <a:p>
            <a:r>
              <a:rPr lang="en-IN" dirty="0" smtClean="0"/>
              <a:t>The information is very difficult to retrieve and to find particular information like – To find out about the student’s history, the user has to go through various registers. This results in inconvenience and wastages of time.</a:t>
            </a:r>
            <a:endParaRPr lang="en-US" dirty="0" smtClean="0"/>
          </a:p>
          <a:p>
            <a:endParaRPr lang="en-US" dirty="0"/>
          </a:p>
        </p:txBody>
      </p:sp>
      <p:sp>
        <p:nvSpPr>
          <p:cNvPr id="3" name="Title 2"/>
          <p:cNvSpPr>
            <a:spLocks noGrp="1"/>
          </p:cNvSpPr>
          <p:nvPr>
            <p:ph type="title"/>
          </p:nvPr>
        </p:nvSpPr>
        <p:spPr/>
        <p:txBody>
          <a:bodyPr/>
          <a:lstStyle/>
          <a:p>
            <a:r>
              <a:rPr lang="en-US" dirty="0" smtClean="0"/>
              <a:t>PROBLEM STATEMENT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303</TotalTime>
  <Words>1059</Words>
  <Application>Microsoft Office PowerPoint</Application>
  <PresentationFormat>On-screen Show (4:3)</PresentationFormat>
  <Paragraphs>144</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Concourse</vt:lpstr>
      <vt:lpstr>INSTITUTE MANAGEMENT SYSTEM</vt:lpstr>
      <vt:lpstr>Slide Contents</vt:lpstr>
      <vt:lpstr>Objectives</vt:lpstr>
      <vt:lpstr>Introduction</vt:lpstr>
      <vt:lpstr>PROBLEM STATEMENT</vt:lpstr>
      <vt:lpstr>PROBLEM STATEMENT</vt:lpstr>
      <vt:lpstr>PROBLEM STATEMENT</vt:lpstr>
      <vt:lpstr>PROBLEM STATEMENT</vt:lpstr>
      <vt:lpstr>PROBLEM STATEMENT</vt:lpstr>
      <vt:lpstr>MODULES OF PROJECT</vt:lpstr>
      <vt:lpstr>MODULES OF PROJECT</vt:lpstr>
      <vt:lpstr>MODULES OF PROFECT</vt:lpstr>
      <vt:lpstr>MODULES OF PROJECT</vt:lpstr>
      <vt:lpstr>MODULES OF PROJECT</vt:lpstr>
      <vt:lpstr>TECHNOLOGY USED IN PROJECT</vt:lpstr>
      <vt:lpstr>SOFTWARE REQUIREMENTS</vt:lpstr>
      <vt:lpstr>HARDWARE REQUIREMENTS</vt:lpstr>
      <vt:lpstr>LIFE CYCLE MODEL</vt:lpstr>
      <vt:lpstr>Why To Choose Spiral Model</vt:lpstr>
      <vt:lpstr>Function Oriented Design 1) Context Diagram</vt:lpstr>
      <vt:lpstr>Function Oriented Design 2)  DFD LEVEL 1</vt:lpstr>
      <vt:lpstr>Function Oriented Design  DFD LEVEL 2</vt:lpstr>
      <vt:lpstr>Function Oriented Design  DFD LEVEL 2</vt:lpstr>
      <vt:lpstr>Function Oriented Design DFD LEVEL 2</vt:lpstr>
      <vt:lpstr>Function Oriented Design DFD LEVEL 2</vt:lpstr>
      <vt:lpstr>Function Oriented Design DFD LEVEL 2</vt:lpstr>
      <vt:lpstr>Object Oriented Design Class Diagram</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INSTITUTE MANAGEMENT SYSTEM</dc:title>
  <dc:creator>Acer</dc:creator>
  <cp:lastModifiedBy>Acer</cp:lastModifiedBy>
  <cp:revision>1</cp:revision>
  <dcterms:created xsi:type="dcterms:W3CDTF">2019-11-25T11:21:17Z</dcterms:created>
  <dcterms:modified xsi:type="dcterms:W3CDTF">2019-11-25T16:24:53Z</dcterms:modified>
</cp:coreProperties>
</file>