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3"/>
  </p:notesMasterIdLst>
  <p:sldIdLst>
    <p:sldId id="256" r:id="rId2"/>
    <p:sldId id="257" r:id="rId3"/>
    <p:sldId id="258" r:id="rId4"/>
    <p:sldId id="259" r:id="rId5"/>
    <p:sldId id="261" r:id="rId6"/>
    <p:sldId id="262" r:id="rId7"/>
    <p:sldId id="260" r:id="rId8"/>
    <p:sldId id="264" r:id="rId9"/>
    <p:sldId id="265" r:id="rId10"/>
    <p:sldId id="266" r:id="rId11"/>
    <p:sldId id="267" r:id="rId12"/>
    <p:sldId id="268" r:id="rId13"/>
    <p:sldId id="269" r:id="rId14"/>
    <p:sldId id="270" r:id="rId15"/>
    <p:sldId id="271" r:id="rId16"/>
    <p:sldId id="272" r:id="rId17"/>
    <p:sldId id="273" r:id="rId18"/>
    <p:sldId id="276" r:id="rId19"/>
    <p:sldId id="275" r:id="rId20"/>
    <p:sldId id="263" r:id="rId21"/>
    <p:sldId id="274"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74E877"/>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822" y="-78"/>
      </p:cViewPr>
      <p:guideLst>
        <p:guide orient="horz" pos="2160"/>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7CE7D6-9D3C-4911-99FF-4CBE42A3F580}" type="datetimeFigureOut">
              <a:rPr lang="en-US" smtClean="0"/>
              <a:pPr/>
              <a:t>4/28/2021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6955A9-1988-4285-B5FE-EB3E49207D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6955A9-1988-4285-B5FE-EB3E49207D1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15298" y="2861189"/>
            <a:ext cx="7779775" cy="146746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15297" y="4336022"/>
            <a:ext cx="7779774" cy="678426"/>
          </a:xfrm>
        </p:spPr>
        <p:txBody>
          <a:bodyPr>
            <a:normAutofit/>
          </a:bodyPr>
          <a:lstStyle>
            <a:lvl1pPr marL="0" indent="0" algn="l">
              <a:buNone/>
              <a:defRPr sz="2800" b="0" i="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472250-7462-4C0D-A0B7-C2C4231EF044}"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D024D-A242-422D-B560-12B20A3CBD8A}" type="slidenum">
              <a:rPr lang="en-US" smtClean="0"/>
              <a:pPr/>
              <a:t>‹#›</a:t>
            </a:fld>
            <a:endParaRPr lang="en-US"/>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472250-7462-4C0D-A0B7-C2C4231EF044}" type="datetimeFigureOut">
              <a:rPr lang="en-US" smtClean="0"/>
              <a:pPr/>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D024D-A242-422D-B560-12B20A3CBD8A}"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472250-7462-4C0D-A0B7-C2C4231EF044}"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D024D-A242-422D-B560-12B20A3CBD8A}" type="slidenum">
              <a:rPr lang="en-US" smtClean="0"/>
              <a:pPr/>
              <a:t>‹#›</a:t>
            </a:fld>
            <a:endParaRPr lang="en-US"/>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472250-7462-4C0D-A0B7-C2C4231EF044}"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D024D-A242-422D-B560-12B20A3CBD8A}"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 xmlns:a14="http://schemas.microsoft.com/office/drawing/2010/main" val="0"/>
              </a:ext>
            </a:extLst>
          </a:blip>
          <a:stretch>
            <a:fillRect/>
          </a:stretch>
        </p:blipFill>
        <p:spPr bwMode="auto">
          <a:xfrm>
            <a:off x="3808475" y="2326214"/>
            <a:ext cx="1463784" cy="526961"/>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5075" y="880642"/>
            <a:ext cx="8259098" cy="763526"/>
          </a:xfrm>
        </p:spPr>
        <p:txBody>
          <a:bodyPr>
            <a:normAutofit/>
          </a:bodyPr>
          <a:lstStyle>
            <a:lvl1pPr algn="l">
              <a:defRPr sz="3600" baseline="0">
                <a:solidFill>
                  <a:schemeClr val="bg2">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63714" y="1666568"/>
            <a:ext cx="8246070" cy="311190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72250-7462-4C0D-A0B7-C2C4231EF044}"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D024D-A242-422D-B560-12B20A3CBD8A}" type="slidenum">
              <a:rPr lang="en-US" smtClean="0"/>
              <a:pPr/>
              <a:t>‹#›</a:t>
            </a:fld>
            <a:endParaRPr lang="en-US"/>
          </a:p>
        </p:txBody>
      </p:sp>
    </p:spTree>
    <p:extLst>
      <p:ext uri="{BB962C8B-B14F-4D97-AF65-F5344CB8AC3E}">
        <p14:creationId xmlns=""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50316" y="406537"/>
            <a:ext cx="6408723"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2249131" y="1143001"/>
            <a:ext cx="6430297" cy="3545497"/>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72250-7462-4C0D-A0B7-C2C4231EF044}"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D024D-A242-422D-B560-12B20A3CBD8A}"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72250-7462-4C0D-A0B7-C2C4231EF044}"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D024D-A242-422D-B560-12B20A3CBD8A}"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472250-7462-4C0D-A0B7-C2C4231EF044}" type="datetimeFigureOut">
              <a:rPr lang="en-US" smtClean="0"/>
              <a:pPr/>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D024D-A242-422D-B560-12B20A3CBD8A}"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20" y="1200795"/>
            <a:ext cx="8093365" cy="763525"/>
          </a:xfrm>
        </p:spPr>
        <p:txBody>
          <a:bodyPr>
            <a:normAutofit/>
          </a:bodyPr>
          <a:lstStyle>
            <a:lvl1pPr algn="l">
              <a:defRPr sz="3600" baseline="0">
                <a:solidFill>
                  <a:schemeClr val="bg2">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22131" y="1994722"/>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22131" y="2467119"/>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7254" y="1994722"/>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57254" y="2467119"/>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472250-7462-4C0D-A0B7-C2C4231EF044}" type="datetimeFigureOut">
              <a:rPr lang="en-US" smtClean="0"/>
              <a:pPr/>
              <a:t>4/28/2021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D024D-A242-422D-B560-12B20A3CBD8A}"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472250-7462-4C0D-A0B7-C2C4231EF044}" type="datetimeFigureOut">
              <a:rPr lang="en-US" smtClean="0"/>
              <a:pPr/>
              <a:t>4/28/2021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D024D-A242-422D-B560-12B20A3CBD8A}"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72250-7462-4C0D-A0B7-C2C4231EF044}" type="datetimeFigureOut">
              <a:rPr lang="en-US" smtClean="0"/>
              <a:pPr/>
              <a:t>4/28/2021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D024D-A242-422D-B560-12B20A3CBD8A}"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472250-7462-4C0D-A0B7-C2C4231EF044}" type="datetimeFigureOut">
              <a:rPr lang="en-US" smtClean="0"/>
              <a:pPr/>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D024D-A242-422D-B560-12B20A3CBD8A}"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0472250-7462-4C0D-A0B7-C2C4231EF044}" type="datetimeFigureOut">
              <a:rPr lang="en-US" smtClean="0"/>
              <a:pPr/>
              <a:t>4/28/2021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E8D024D-A242-422D-B560-12B20A3CBD8A}"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09750"/>
            <a:ext cx="8458200" cy="2057400"/>
          </a:xfrm>
        </p:spPr>
        <p:txBody>
          <a:bodyPr>
            <a:normAutofit fontScale="90000"/>
          </a:bodyPr>
          <a:lstStyle/>
          <a:p>
            <a:r>
              <a:rPr lang="en-US" sz="2400" dirty="0">
                <a:solidFill>
                  <a:srgbClr val="000000"/>
                </a:solidFill>
              </a:rPr>
              <a:t/>
            </a:r>
            <a:br>
              <a:rPr lang="en-US" sz="2400" dirty="0">
                <a:solidFill>
                  <a:srgbClr val="000000"/>
                </a:solidFill>
              </a:rPr>
            </a:br>
            <a:r>
              <a:rPr lang="en-US" sz="2400" dirty="0">
                <a:solidFill>
                  <a:srgbClr val="000000"/>
                </a:solidFill>
              </a:rPr>
              <a:t/>
            </a:r>
            <a:br>
              <a:rPr lang="en-US" sz="2400" dirty="0">
                <a:solidFill>
                  <a:srgbClr val="000000"/>
                </a:solidFill>
              </a:rPr>
            </a:br>
            <a:r>
              <a:rPr lang="en-US" sz="2400" dirty="0">
                <a:solidFill>
                  <a:srgbClr val="000000"/>
                </a:solidFill>
              </a:rPr>
              <a:t/>
            </a:r>
            <a:br>
              <a:rPr lang="en-US" sz="2400" dirty="0">
                <a:solidFill>
                  <a:srgbClr val="000000"/>
                </a:solidFill>
              </a:rPr>
            </a:br>
            <a:r>
              <a:rPr lang="en-US" sz="2400" dirty="0">
                <a:solidFill>
                  <a:srgbClr val="000000"/>
                </a:solidFill>
              </a:rPr>
              <a:t/>
            </a:r>
            <a:br>
              <a:rPr lang="en-US" sz="2400" dirty="0">
                <a:solidFill>
                  <a:srgbClr val="000000"/>
                </a:solidFill>
              </a:rPr>
            </a:br>
            <a:r>
              <a:rPr lang="en-US" sz="2400" dirty="0">
                <a:solidFill>
                  <a:srgbClr val="000000"/>
                </a:solidFill>
              </a:rPr>
              <a:t/>
            </a:r>
            <a:br>
              <a:rPr lang="en-US" sz="2400" dirty="0">
                <a:solidFill>
                  <a:srgbClr val="000000"/>
                </a:solidFill>
              </a:rPr>
            </a:br>
            <a:r>
              <a:rPr lang="en-US" sz="2400" dirty="0">
                <a:solidFill>
                  <a:srgbClr val="000000"/>
                </a:solidFill>
              </a:rPr>
              <a:t/>
            </a:r>
            <a:br>
              <a:rPr lang="en-US" sz="2400" dirty="0">
                <a:solidFill>
                  <a:srgbClr val="000000"/>
                </a:solidFill>
              </a:rPr>
            </a:br>
            <a:endParaRPr lang="en-US" sz="2400" dirty="0">
              <a:solidFill>
                <a:srgbClr val="000000"/>
              </a:solidFill>
            </a:endParaRPr>
          </a:p>
        </p:txBody>
      </p:sp>
      <p:sp>
        <p:nvSpPr>
          <p:cNvPr id="3" name="Subtitle 2"/>
          <p:cNvSpPr>
            <a:spLocks noGrp="1"/>
          </p:cNvSpPr>
          <p:nvPr>
            <p:ph type="subTitle" idx="1"/>
          </p:nvPr>
        </p:nvSpPr>
        <p:spPr>
          <a:xfrm>
            <a:off x="2057400" y="571500"/>
            <a:ext cx="6172200" cy="3771900"/>
          </a:xfrm>
        </p:spPr>
        <p:txBody>
          <a:bodyPr>
            <a:normAutofit fontScale="25000" lnSpcReduction="20000"/>
          </a:bodyPr>
          <a:lstStyle/>
          <a:p>
            <a:pPr marL="514350" indent="-514350"/>
            <a:endParaRPr lang="en-US" sz="6000" dirty="0"/>
          </a:p>
          <a:p>
            <a:pPr marL="514350" indent="-514350"/>
            <a:endParaRPr lang="en-US" sz="6000" dirty="0"/>
          </a:p>
          <a:p>
            <a:pPr marL="514350" indent="-514350"/>
            <a:endParaRPr lang="en-US" sz="6000" dirty="0"/>
          </a:p>
          <a:p>
            <a:pPr marL="514350" indent="-514350"/>
            <a:endParaRPr lang="en-US" sz="6000" dirty="0"/>
          </a:p>
          <a:p>
            <a:pPr marL="514350" indent="-514350"/>
            <a:endParaRPr lang="en-US" sz="6000" dirty="0"/>
          </a:p>
          <a:p>
            <a:pPr marL="514350" indent="-514350"/>
            <a:endParaRPr lang="en-US" sz="6000" dirty="0"/>
          </a:p>
          <a:p>
            <a:pPr marL="514350" indent="-514350"/>
            <a:endParaRPr lang="en-US" sz="6000" dirty="0"/>
          </a:p>
          <a:p>
            <a:pPr marL="514350" indent="-514350"/>
            <a:endParaRPr lang="en-US" sz="4000" dirty="0"/>
          </a:p>
          <a:p>
            <a:pPr marL="514350" indent="-514350"/>
            <a:endParaRPr lang="en-US" sz="4300" dirty="0"/>
          </a:p>
          <a:p>
            <a:pPr marL="514350" indent="-514350"/>
            <a:endParaRPr lang="en-US" sz="4300" dirty="0"/>
          </a:p>
          <a:p>
            <a:pPr marL="514350" indent="-514350"/>
            <a:endParaRPr lang="en-US" sz="4300" dirty="0"/>
          </a:p>
          <a:p>
            <a:pPr marL="514350" indent="-514350"/>
            <a:endParaRPr lang="en-US" sz="4300" dirty="0"/>
          </a:p>
          <a:p>
            <a:pPr marL="514350" indent="-514350"/>
            <a:endParaRPr lang="en-US" sz="4300" dirty="0"/>
          </a:p>
          <a:p>
            <a:pPr marL="514350" indent="-514350"/>
            <a:r>
              <a:rPr lang="en-US" sz="14400" dirty="0">
                <a:solidFill>
                  <a:srgbClr val="74E877"/>
                </a:solidFill>
              </a:rPr>
              <a:t>NEXTDOOR</a:t>
            </a:r>
          </a:p>
          <a:p>
            <a:pPr marL="514350" indent="-514350"/>
            <a:endParaRPr lang="en-US" sz="4000" dirty="0"/>
          </a:p>
          <a:p>
            <a:pPr marL="514350" indent="-514350"/>
            <a:r>
              <a:rPr lang="en-US" sz="6400" dirty="0"/>
              <a:t>PREPARED BY :-</a:t>
            </a:r>
          </a:p>
          <a:p>
            <a:pPr marL="514350" indent="-514350"/>
            <a:endParaRPr lang="en-US" sz="6400" dirty="0"/>
          </a:p>
          <a:p>
            <a:pPr marL="514350" indent="-514350">
              <a:buAutoNum type="arabicParenR"/>
            </a:pPr>
            <a:r>
              <a:rPr lang="en-US" sz="6400" dirty="0"/>
              <a:t>CHIRAG MODI</a:t>
            </a:r>
          </a:p>
          <a:p>
            <a:pPr marL="514350" indent="-514350">
              <a:buAutoNum type="arabicParenR"/>
            </a:pPr>
            <a:r>
              <a:rPr lang="en-US" sz="6400" dirty="0"/>
              <a:t>KAUSHIK PRAJAPATI</a:t>
            </a:r>
          </a:p>
          <a:p>
            <a:pPr marL="514350" indent="-514350">
              <a:buAutoNum type="arabicParenR"/>
            </a:pPr>
            <a:r>
              <a:rPr lang="en-US" sz="6400" dirty="0"/>
              <a:t>CHINTAN VANKAR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1"/>
            <a:ext cx="6408723" cy="514350"/>
          </a:xfrm>
        </p:spPr>
        <p:txBody>
          <a:bodyPr>
            <a:normAutofit fontScale="90000"/>
          </a:bodyPr>
          <a:lstStyle/>
          <a:p>
            <a:r>
              <a:rPr lang="en-US" dirty="0"/>
              <a:t>Sequence Diagram (Owner)</a:t>
            </a:r>
          </a:p>
        </p:txBody>
      </p:sp>
      <p:pic>
        <p:nvPicPr>
          <p:cNvPr id="3074" name="Picture 2" descr="G:\final_project\Seq_renter (1).png"/>
          <p:cNvPicPr>
            <a:picLocks noGrp="1" noChangeAspect="1" noChangeArrowheads="1"/>
          </p:cNvPicPr>
          <p:nvPr>
            <p:ph idx="1"/>
          </p:nvPr>
        </p:nvPicPr>
        <p:blipFill>
          <a:blip r:embed="rId2"/>
          <a:srcRect/>
          <a:stretch>
            <a:fillRect/>
          </a:stretch>
        </p:blipFill>
        <p:spPr bwMode="auto">
          <a:xfrm>
            <a:off x="1600200" y="590550"/>
            <a:ext cx="5181599" cy="45529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
            <a:ext cx="6408723" cy="514350"/>
          </a:xfrm>
        </p:spPr>
        <p:txBody>
          <a:bodyPr>
            <a:normAutofit fontScale="90000"/>
          </a:bodyPr>
          <a:lstStyle/>
          <a:p>
            <a:r>
              <a:rPr lang="en-US" dirty="0"/>
              <a:t>Sequence Diagram (Renter)</a:t>
            </a:r>
          </a:p>
        </p:txBody>
      </p:sp>
      <p:pic>
        <p:nvPicPr>
          <p:cNvPr id="4098" name="Picture 2" descr="G:\final_project\Seq_renter.png"/>
          <p:cNvPicPr>
            <a:picLocks noGrp="1" noChangeAspect="1" noChangeArrowheads="1"/>
          </p:cNvPicPr>
          <p:nvPr>
            <p:ph idx="1"/>
          </p:nvPr>
        </p:nvPicPr>
        <p:blipFill>
          <a:blip r:embed="rId2"/>
          <a:srcRect/>
          <a:stretch>
            <a:fillRect/>
          </a:stretch>
        </p:blipFill>
        <p:spPr bwMode="auto">
          <a:xfrm>
            <a:off x="1524001" y="438150"/>
            <a:ext cx="5079604" cy="47053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6408723" cy="725349"/>
          </a:xfrm>
        </p:spPr>
        <p:txBody>
          <a:bodyPr/>
          <a:lstStyle/>
          <a:p>
            <a:r>
              <a:rPr lang="en-US" dirty="0"/>
              <a:t>Activity Diagram (Admin)</a:t>
            </a:r>
          </a:p>
        </p:txBody>
      </p:sp>
      <p:pic>
        <p:nvPicPr>
          <p:cNvPr id="5122" name="Picture 2"/>
          <p:cNvPicPr>
            <a:picLocks noGrp="1" noChangeAspect="1" noChangeArrowheads="1"/>
          </p:cNvPicPr>
          <p:nvPr>
            <p:ph idx="1"/>
          </p:nvPr>
        </p:nvPicPr>
        <p:blipFill>
          <a:blip r:embed="rId2"/>
          <a:srcRect/>
          <a:stretch>
            <a:fillRect/>
          </a:stretch>
        </p:blipFill>
        <p:spPr bwMode="auto">
          <a:xfrm>
            <a:off x="1981200" y="666750"/>
            <a:ext cx="5881208" cy="4191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
            <a:ext cx="6408723" cy="514350"/>
          </a:xfrm>
        </p:spPr>
        <p:txBody>
          <a:bodyPr>
            <a:normAutofit fontScale="90000"/>
          </a:bodyPr>
          <a:lstStyle/>
          <a:p>
            <a:r>
              <a:rPr lang="en-US" dirty="0"/>
              <a:t>Activity Diagram (Renter)</a:t>
            </a:r>
          </a:p>
        </p:txBody>
      </p:sp>
      <p:pic>
        <p:nvPicPr>
          <p:cNvPr id="1026" name="Picture 2" descr="C:\Users\Acer\Downloads\Renter (2).jpeg"/>
          <p:cNvPicPr>
            <a:picLocks noGrp="1" noChangeAspect="1" noChangeArrowheads="1"/>
          </p:cNvPicPr>
          <p:nvPr>
            <p:ph idx="1"/>
          </p:nvPr>
        </p:nvPicPr>
        <p:blipFill>
          <a:blip r:embed="rId2"/>
          <a:srcRect/>
          <a:stretch>
            <a:fillRect/>
          </a:stretch>
        </p:blipFill>
        <p:spPr bwMode="auto">
          <a:xfrm>
            <a:off x="1653168" y="590550"/>
            <a:ext cx="6195432" cy="44958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8723" cy="725349"/>
          </a:xfrm>
        </p:spPr>
        <p:txBody>
          <a:bodyPr/>
          <a:lstStyle/>
          <a:p>
            <a:r>
              <a:rPr lang="en-US" dirty="0"/>
              <a:t>Activity Diagram (Owner)</a:t>
            </a:r>
          </a:p>
        </p:txBody>
      </p:sp>
      <p:pic>
        <p:nvPicPr>
          <p:cNvPr id="2051" name="Picture 3" descr="C:\Users\Acer\Downloads\Owner (1).jpeg"/>
          <p:cNvPicPr>
            <a:picLocks noGrp="1" noChangeAspect="1" noChangeArrowheads="1"/>
          </p:cNvPicPr>
          <p:nvPr>
            <p:ph idx="1"/>
          </p:nvPr>
        </p:nvPicPr>
        <p:blipFill>
          <a:blip r:embed="rId2"/>
          <a:srcRect/>
          <a:stretch>
            <a:fillRect/>
          </a:stretch>
        </p:blipFill>
        <p:spPr bwMode="auto">
          <a:xfrm>
            <a:off x="1787525" y="743074"/>
            <a:ext cx="6316663" cy="419075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 (Level 0)</a:t>
            </a:r>
          </a:p>
        </p:txBody>
      </p:sp>
      <p:pic>
        <p:nvPicPr>
          <p:cNvPr id="8194" name="Picture 2"/>
          <p:cNvPicPr>
            <a:picLocks noGrp="1" noChangeAspect="1" noChangeArrowheads="1"/>
          </p:cNvPicPr>
          <p:nvPr>
            <p:ph idx="1"/>
          </p:nvPr>
        </p:nvPicPr>
        <p:blipFill>
          <a:blip r:embed="rId2"/>
          <a:srcRect/>
          <a:stretch>
            <a:fillRect/>
          </a:stretch>
        </p:blipFill>
        <p:spPr bwMode="auto">
          <a:xfrm>
            <a:off x="1981200" y="1733550"/>
            <a:ext cx="6697663" cy="25146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6408723" cy="725349"/>
          </a:xfrm>
        </p:spPr>
        <p:txBody>
          <a:bodyPr/>
          <a:lstStyle/>
          <a:p>
            <a:r>
              <a:rPr lang="en-US" dirty="0"/>
              <a:t>Data Flow Diagram (Level 1)</a:t>
            </a:r>
          </a:p>
        </p:txBody>
      </p:sp>
      <p:pic>
        <p:nvPicPr>
          <p:cNvPr id="9218" name="Picture 2"/>
          <p:cNvPicPr>
            <a:picLocks noGrp="1" noChangeAspect="1" noChangeArrowheads="1"/>
          </p:cNvPicPr>
          <p:nvPr>
            <p:ph idx="1"/>
          </p:nvPr>
        </p:nvPicPr>
        <p:blipFill>
          <a:blip r:embed="rId2"/>
          <a:srcRect/>
          <a:stretch>
            <a:fillRect/>
          </a:stretch>
        </p:blipFill>
        <p:spPr bwMode="auto">
          <a:xfrm>
            <a:off x="2590800" y="742950"/>
            <a:ext cx="4724400" cy="4267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6408723" cy="725349"/>
          </a:xfrm>
        </p:spPr>
        <p:txBody>
          <a:bodyPr/>
          <a:lstStyle/>
          <a:p>
            <a:r>
              <a:rPr lang="en-US" dirty="0"/>
              <a:t>Data Flow Diagram (Level 2)</a:t>
            </a:r>
          </a:p>
        </p:txBody>
      </p:sp>
      <p:pic>
        <p:nvPicPr>
          <p:cNvPr id="10242" name="Picture 2"/>
          <p:cNvPicPr>
            <a:picLocks noGrp="1" noChangeAspect="1" noChangeArrowheads="1"/>
          </p:cNvPicPr>
          <p:nvPr>
            <p:ph idx="1"/>
          </p:nvPr>
        </p:nvPicPr>
        <p:blipFill>
          <a:blip r:embed="rId2"/>
          <a:srcRect/>
          <a:stretch>
            <a:fillRect/>
          </a:stretch>
        </p:blipFill>
        <p:spPr bwMode="auto">
          <a:xfrm>
            <a:off x="2362200" y="895350"/>
            <a:ext cx="4636836" cy="4114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8723" cy="725349"/>
          </a:xfrm>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G:\final_project\ERDiagram.png"/>
          <p:cNvPicPr>
            <a:picLocks noChangeAspect="1" noChangeArrowheads="1"/>
          </p:cNvPicPr>
          <p:nvPr/>
        </p:nvPicPr>
        <p:blipFill>
          <a:blip r:embed="rId2"/>
          <a:srcRect/>
          <a:stretch>
            <a:fillRect/>
          </a:stretch>
        </p:blipFill>
        <p:spPr bwMode="auto">
          <a:xfrm>
            <a:off x="380999" y="666750"/>
            <a:ext cx="8229601" cy="42672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054D57-6A76-45B7-95F7-7A3432D1FBB2}"/>
              </a:ext>
            </a:extLst>
          </p:cNvPr>
          <p:cNvSpPr>
            <a:spLocks noGrp="1"/>
          </p:cNvSpPr>
          <p:nvPr>
            <p:ph type="title"/>
          </p:nvPr>
        </p:nvSpPr>
        <p:spPr/>
        <p:txBody>
          <a:bodyPr/>
          <a:lstStyle/>
          <a:p>
            <a:r>
              <a:rPr lang="en-US" dirty="0"/>
              <a:t>Tables</a:t>
            </a:r>
          </a:p>
        </p:txBody>
      </p:sp>
      <p:sp>
        <p:nvSpPr>
          <p:cNvPr id="4" name="Content Placeholder 3">
            <a:extLst>
              <a:ext uri="{FF2B5EF4-FFF2-40B4-BE49-F238E27FC236}">
                <a16:creationId xmlns="" xmlns:a16="http://schemas.microsoft.com/office/drawing/2014/main" id="{54B613D5-9710-4E35-B0B6-EAD25F3A5F94}"/>
              </a:ext>
            </a:extLst>
          </p:cNvPr>
          <p:cNvSpPr>
            <a:spLocks noGrp="1"/>
          </p:cNvSpPr>
          <p:nvPr>
            <p:ph idx="1"/>
          </p:nvPr>
        </p:nvSpPr>
        <p:spPr/>
        <p:txBody>
          <a:bodyPr/>
          <a:lstStyle/>
          <a:p>
            <a:r>
              <a:rPr lang="en-US" dirty="0"/>
              <a:t>User: (</a:t>
            </a:r>
            <a:r>
              <a:rPr lang="en-US" dirty="0" err="1"/>
              <a:t>Uid</a:t>
            </a:r>
            <a:r>
              <a:rPr lang="en-US" dirty="0"/>
              <a:t>, Name, Password, Phone)</a:t>
            </a:r>
          </a:p>
          <a:p>
            <a:r>
              <a:rPr lang="en-US" dirty="0"/>
              <a:t>Property: (</a:t>
            </a:r>
            <a:r>
              <a:rPr lang="en-US" dirty="0" err="1"/>
              <a:t>Pid</a:t>
            </a:r>
            <a:r>
              <a:rPr lang="en-US" dirty="0"/>
              <a:t>, Availability Date, Size, Number of Rooms, Type, Address, Rent, Floor, Images)</a:t>
            </a:r>
          </a:p>
          <a:p>
            <a:r>
              <a:rPr lang="en-US" dirty="0"/>
              <a:t>Feedback: (Fid, </a:t>
            </a:r>
            <a:r>
              <a:rPr lang="en-US" dirty="0" err="1"/>
              <a:t>UId</a:t>
            </a:r>
            <a:r>
              <a:rPr lang="en-US" dirty="0"/>
              <a:t>, ans1, ans2, ans3)</a:t>
            </a:r>
          </a:p>
          <a:p>
            <a:r>
              <a:rPr lang="en-US" dirty="0"/>
              <a:t>Communication: (UId1, UId2, Chat, </a:t>
            </a:r>
            <a:r>
              <a:rPr lang="en-US" dirty="0" err="1"/>
              <a:t>DateTime</a:t>
            </a:r>
            <a:r>
              <a:rPr lang="en-US" dirty="0"/>
              <a:t>)</a:t>
            </a:r>
          </a:p>
          <a:p>
            <a:r>
              <a:rPr lang="en-US" dirty="0"/>
              <a:t>Complaint: (Cid, </a:t>
            </a:r>
            <a:r>
              <a:rPr lang="en-US" dirty="0" err="1"/>
              <a:t>UId</a:t>
            </a:r>
            <a:r>
              <a:rPr lang="en-US" dirty="0"/>
              <a:t>, Details)</a:t>
            </a:r>
          </a:p>
        </p:txBody>
      </p:sp>
    </p:spTree>
    <p:extLst>
      <p:ext uri="{BB962C8B-B14F-4D97-AF65-F5344CB8AC3E}">
        <p14:creationId xmlns="" xmlns:p14="http://schemas.microsoft.com/office/powerpoint/2010/main" val="400940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lnSpcReduction="10000"/>
          </a:bodyPr>
          <a:lstStyle/>
          <a:p>
            <a:r>
              <a:rPr lang="en-US" sz="2800" dirty="0"/>
              <a:t>In our day to day life tenant face lot of issues related to find house or shop. For this they have to talk with brokers and sometimes they have to search whole city to find house and shop.</a:t>
            </a:r>
          </a:p>
          <a:p>
            <a:endParaRPr lang="en-US" sz="2800" dirty="0"/>
          </a:p>
          <a:p>
            <a:r>
              <a:rPr lang="en-US" sz="2800" dirty="0"/>
              <a:t>So these result in spending lots of money as well as time.</a:t>
            </a:r>
          </a:p>
          <a:p>
            <a:endParaRPr lang="en-US" sz="2800" dirty="0"/>
          </a:p>
          <a:p>
            <a:endParaRPr lang="en-US" sz="2800" dirty="0"/>
          </a:p>
          <a:p>
            <a:endParaRPr lang="en-US" sz="2800" dirty="0"/>
          </a:p>
          <a:p>
            <a:endParaRPr lang="en-US" sz="2800" dirty="0"/>
          </a:p>
          <a:p>
            <a:endParaRPr lang="en-US" sz="2800" dirty="0"/>
          </a:p>
          <a:p>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952DC1-43C6-4237-8679-E43B386E46F9}"/>
              </a:ext>
            </a:extLst>
          </p:cNvPr>
          <p:cNvSpPr>
            <a:spLocks noGrp="1"/>
          </p:cNvSpPr>
          <p:nvPr>
            <p:ph type="title"/>
          </p:nvPr>
        </p:nvSpPr>
        <p:spPr/>
        <p:txBody>
          <a:bodyPr/>
          <a:lstStyle/>
          <a:p>
            <a:r>
              <a:rPr lang="en-US" dirty="0"/>
              <a:t>Tools and Technology</a:t>
            </a:r>
          </a:p>
        </p:txBody>
      </p:sp>
      <p:sp>
        <p:nvSpPr>
          <p:cNvPr id="3" name="Content Placeholder 2">
            <a:extLst>
              <a:ext uri="{FF2B5EF4-FFF2-40B4-BE49-F238E27FC236}">
                <a16:creationId xmlns="" xmlns:a16="http://schemas.microsoft.com/office/drawing/2014/main" id="{BDEB3314-3592-4F07-8273-61AF9E689BDF}"/>
              </a:ext>
            </a:extLst>
          </p:cNvPr>
          <p:cNvSpPr>
            <a:spLocks noGrp="1"/>
          </p:cNvSpPr>
          <p:nvPr>
            <p:ph idx="1"/>
          </p:nvPr>
        </p:nvSpPr>
        <p:spPr/>
        <p:txBody>
          <a:bodyPr/>
          <a:lstStyle/>
          <a:p>
            <a:r>
              <a:rPr lang="en-US" dirty="0"/>
              <a:t>Java Servlets</a:t>
            </a:r>
          </a:p>
          <a:p>
            <a:r>
              <a:rPr lang="en-US" dirty="0"/>
              <a:t>JSP</a:t>
            </a:r>
          </a:p>
          <a:p>
            <a:r>
              <a:rPr lang="en-US" dirty="0"/>
              <a:t>HTML, CSS, JavaScript</a:t>
            </a:r>
          </a:p>
          <a:p>
            <a:r>
              <a:rPr lang="en-US" dirty="0"/>
              <a:t>MySQL</a:t>
            </a:r>
          </a:p>
        </p:txBody>
      </p:sp>
    </p:spTree>
    <p:extLst>
      <p:ext uri="{BB962C8B-B14F-4D97-AF65-F5344CB8AC3E}">
        <p14:creationId xmlns="" xmlns:p14="http://schemas.microsoft.com/office/powerpoint/2010/main" val="199573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r>
              <a:rPr lang="en-US" dirty="0"/>
              <a:t>                   </a:t>
            </a:r>
            <a:r>
              <a:rPr lang="en-US" sz="4800" dirty="0"/>
              <a:t>     THANK YOU</a:t>
            </a: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normAutofit fontScale="85000" lnSpcReduction="20000"/>
          </a:bodyPr>
          <a:lstStyle/>
          <a:p>
            <a:r>
              <a:rPr lang="en-US" dirty="0"/>
              <a:t> </a:t>
            </a:r>
            <a:r>
              <a:rPr lang="en-US" dirty="0" err="1"/>
              <a:t>NextDoor</a:t>
            </a:r>
            <a:r>
              <a:rPr lang="en-US" dirty="0"/>
              <a:t> is a website in which If some tenant is looking for house or shop then through this  they can choose best possible house or shop based on amount of rent and location.</a:t>
            </a:r>
          </a:p>
          <a:p>
            <a:pPr>
              <a:buNone/>
            </a:pPr>
            <a:endParaRPr lang="en-US" dirty="0"/>
          </a:p>
          <a:p>
            <a:r>
              <a:rPr lang="en-US" dirty="0" err="1"/>
              <a:t>NextDoor</a:t>
            </a:r>
            <a:r>
              <a:rPr lang="en-US" dirty="0"/>
              <a:t> is useful to owner of house or shop as through this they can communicate to renter and make deal efficiently.</a:t>
            </a:r>
          </a:p>
          <a:p>
            <a:endParaRPr lang="en-US" dirty="0"/>
          </a:p>
          <a:p>
            <a:r>
              <a:rPr lang="en-US" dirty="0"/>
              <a:t>Through this website owner and renter communicate without intermediate person or broker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of project</a:t>
            </a:r>
          </a:p>
        </p:txBody>
      </p:sp>
      <p:sp>
        <p:nvSpPr>
          <p:cNvPr id="3" name="Content Placeholder 2"/>
          <p:cNvSpPr>
            <a:spLocks noGrp="1"/>
          </p:cNvSpPr>
          <p:nvPr>
            <p:ph idx="1"/>
          </p:nvPr>
        </p:nvSpPr>
        <p:spPr/>
        <p:txBody>
          <a:bodyPr>
            <a:normAutofit fontScale="70000" lnSpcReduction="20000"/>
          </a:bodyPr>
          <a:lstStyle/>
          <a:p>
            <a:r>
              <a:rPr lang="en-US" dirty="0"/>
              <a:t>Renter find immediate solution for finding house or shop without wasting money and time.</a:t>
            </a:r>
          </a:p>
          <a:p>
            <a:endParaRPr lang="en-US" dirty="0"/>
          </a:p>
          <a:p>
            <a:r>
              <a:rPr lang="en-US" dirty="0"/>
              <a:t>Renter see houses or shops based on various filters like location, price, area.</a:t>
            </a:r>
          </a:p>
          <a:p>
            <a:endParaRPr lang="en-US" dirty="0"/>
          </a:p>
          <a:p>
            <a:r>
              <a:rPr lang="en-US" dirty="0"/>
              <a:t>There is one to one communication between renter and owner</a:t>
            </a:r>
          </a:p>
          <a:p>
            <a:endParaRPr lang="en-US" dirty="0"/>
          </a:p>
          <a:p>
            <a:r>
              <a:rPr lang="en-US" dirty="0"/>
              <a:t>Owner can also give his/her property to rent right person in less time and without wasting money.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A45F0B-D986-4021-ABF7-C3647FEBBD7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 xmlns:a16="http://schemas.microsoft.com/office/drawing/2014/main" id="{3FC75E45-8E7F-4851-B205-8F5E23151ECC}"/>
              </a:ext>
            </a:extLst>
          </p:cNvPr>
          <p:cNvSpPr>
            <a:spLocks noGrp="1"/>
          </p:cNvSpPr>
          <p:nvPr>
            <p:ph idx="1"/>
          </p:nvPr>
        </p:nvSpPr>
        <p:spPr/>
        <p:txBody>
          <a:bodyPr>
            <a:normAutofit fontScale="55000" lnSpcReduction="20000"/>
          </a:bodyPr>
          <a:lstStyle/>
          <a:p>
            <a:r>
              <a:rPr lang="en-US" dirty="0"/>
              <a:t>User Registration and Login</a:t>
            </a:r>
          </a:p>
          <a:p>
            <a:pPr lvl="1"/>
            <a:r>
              <a:rPr lang="en-US" dirty="0" err="1"/>
              <a:t>SignUp</a:t>
            </a:r>
            <a:endParaRPr lang="en-US" dirty="0"/>
          </a:p>
          <a:p>
            <a:pPr lvl="1"/>
            <a:r>
              <a:rPr lang="en-US" dirty="0"/>
              <a:t>Login and Validation</a:t>
            </a:r>
          </a:p>
          <a:p>
            <a:pPr lvl="1"/>
            <a:r>
              <a:rPr lang="en-US" dirty="0"/>
              <a:t>Edit Personal Information</a:t>
            </a:r>
          </a:p>
          <a:p>
            <a:r>
              <a:rPr lang="en-US" dirty="0"/>
              <a:t>Admin</a:t>
            </a:r>
          </a:p>
          <a:p>
            <a:pPr lvl="1"/>
            <a:r>
              <a:rPr lang="en-US" dirty="0"/>
              <a:t>Login</a:t>
            </a:r>
          </a:p>
          <a:p>
            <a:pPr lvl="1"/>
            <a:r>
              <a:rPr lang="en-US" dirty="0"/>
              <a:t>User View</a:t>
            </a:r>
          </a:p>
          <a:p>
            <a:pPr lvl="1"/>
            <a:r>
              <a:rPr lang="en-US" dirty="0"/>
              <a:t>Complaint From Customers</a:t>
            </a:r>
          </a:p>
          <a:p>
            <a:pPr lvl="1"/>
            <a:r>
              <a:rPr lang="en-US" dirty="0"/>
              <a:t>Delete User</a:t>
            </a:r>
          </a:p>
          <a:p>
            <a:pPr lvl="1"/>
            <a:r>
              <a:rPr lang="en-US" dirty="0"/>
              <a:t>Add and Remove Advertisement</a:t>
            </a:r>
          </a:p>
          <a:p>
            <a:r>
              <a:rPr lang="en-US" dirty="0"/>
              <a:t>View List of Houses and Shops</a:t>
            </a:r>
          </a:p>
          <a:p>
            <a:pPr lvl="1"/>
            <a:r>
              <a:rPr lang="en-US" dirty="0"/>
              <a:t>View List</a:t>
            </a:r>
          </a:p>
          <a:p>
            <a:pPr lvl="1"/>
            <a:r>
              <a:rPr lang="en-US" dirty="0"/>
              <a:t>Add To Favorite</a:t>
            </a:r>
          </a:p>
          <a:p>
            <a:endParaRPr lang="en-US" dirty="0"/>
          </a:p>
        </p:txBody>
      </p:sp>
    </p:spTree>
    <p:extLst>
      <p:ext uri="{BB962C8B-B14F-4D97-AF65-F5344CB8AC3E}">
        <p14:creationId xmlns="" xmlns:p14="http://schemas.microsoft.com/office/powerpoint/2010/main" val="220387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79BCFC-EB3E-4B89-BB5C-CBCAE4AA27CA}"/>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 xmlns:a16="http://schemas.microsoft.com/office/drawing/2014/main" id="{8D9ECDE5-63F9-49C8-9584-F9BAFDF60AB7}"/>
              </a:ext>
            </a:extLst>
          </p:cNvPr>
          <p:cNvSpPr>
            <a:spLocks noGrp="1"/>
          </p:cNvSpPr>
          <p:nvPr>
            <p:ph idx="1"/>
          </p:nvPr>
        </p:nvSpPr>
        <p:spPr/>
        <p:txBody>
          <a:bodyPr>
            <a:normAutofit fontScale="92500" lnSpcReduction="10000"/>
          </a:bodyPr>
          <a:lstStyle/>
          <a:p>
            <a:r>
              <a:rPr lang="en-US" dirty="0"/>
              <a:t>Add House and Shop</a:t>
            </a:r>
          </a:p>
          <a:p>
            <a:pPr lvl="1"/>
            <a:r>
              <a:rPr lang="en-US" dirty="0"/>
              <a:t>Add House or Shop</a:t>
            </a:r>
          </a:p>
          <a:p>
            <a:pPr lvl="1"/>
            <a:r>
              <a:rPr lang="en-US" dirty="0"/>
              <a:t>Edit Information</a:t>
            </a:r>
          </a:p>
          <a:p>
            <a:r>
              <a:rPr lang="en-US" dirty="0"/>
              <a:t>One to One Conversation</a:t>
            </a:r>
          </a:p>
          <a:p>
            <a:r>
              <a:rPr lang="en-US" dirty="0"/>
              <a:t>Feedback</a:t>
            </a:r>
          </a:p>
          <a:p>
            <a:pPr lvl="1"/>
            <a:r>
              <a:rPr lang="en-US" dirty="0"/>
              <a:t>Add Feedback</a:t>
            </a:r>
          </a:p>
          <a:p>
            <a:pPr lvl="1"/>
            <a:r>
              <a:rPr lang="en-US" dirty="0"/>
              <a:t>Improve system Using Feedback</a:t>
            </a:r>
          </a:p>
          <a:p>
            <a:endParaRPr lang="en-US" dirty="0"/>
          </a:p>
        </p:txBody>
      </p:sp>
    </p:spTree>
    <p:extLst>
      <p:ext uri="{BB962C8B-B14F-4D97-AF65-F5344CB8AC3E}">
        <p14:creationId xmlns="" xmlns:p14="http://schemas.microsoft.com/office/powerpoint/2010/main" val="3607037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0"/>
            <a:ext cx="8259098" cy="763526"/>
          </a:xfrm>
        </p:spPr>
        <p:txBody>
          <a:bodyPr/>
          <a:lstStyle/>
          <a:p>
            <a:r>
              <a:rPr lang="en-US" dirty="0"/>
              <a:t>Class diagram</a:t>
            </a:r>
          </a:p>
        </p:txBody>
      </p:sp>
      <p:pic>
        <p:nvPicPr>
          <p:cNvPr id="1026" name="Picture 2"/>
          <p:cNvPicPr>
            <a:picLocks noGrp="1" noChangeAspect="1" noChangeArrowheads="1"/>
          </p:cNvPicPr>
          <p:nvPr>
            <p:ph idx="1"/>
          </p:nvPr>
        </p:nvPicPr>
        <p:blipFill>
          <a:blip r:embed="rId2"/>
          <a:stretch>
            <a:fillRect/>
          </a:stretch>
        </p:blipFill>
        <p:spPr bwMode="auto">
          <a:xfrm>
            <a:off x="689495" y="971550"/>
            <a:ext cx="7921105" cy="4038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59098" cy="666750"/>
          </a:xfrm>
          <a:solidFill>
            <a:schemeClr val="accent1">
              <a:lumMod val="75000"/>
            </a:schemeClr>
          </a:solidFill>
        </p:spPr>
        <p:txBody>
          <a:bodyPr/>
          <a:lstStyle/>
          <a:p>
            <a:r>
              <a:rPr lang="en-US" dirty="0"/>
              <a:t>Use Case Diagram</a:t>
            </a:r>
          </a:p>
        </p:txBody>
      </p:sp>
      <p:pic>
        <p:nvPicPr>
          <p:cNvPr id="3" name="Content Placeholder 2" descr="C:\Users\Acer\Downloads\use_case.jpeg"/>
          <p:cNvPicPr>
            <a:picLocks noGrp="1" noChangeAspect="1" noChangeArrowheads="1"/>
          </p:cNvPicPr>
          <p:nvPr>
            <p:ph idx="1"/>
          </p:nvPr>
        </p:nvPicPr>
        <p:blipFill>
          <a:blip r:embed="rId2"/>
          <a:srcRect/>
          <a:stretch>
            <a:fillRect/>
          </a:stretch>
        </p:blipFill>
        <p:spPr bwMode="auto">
          <a:xfrm>
            <a:off x="2182886" y="742950"/>
            <a:ext cx="4446514" cy="44005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
            <a:ext cx="6408723" cy="514350"/>
          </a:xfrm>
        </p:spPr>
        <p:txBody>
          <a:bodyPr>
            <a:normAutofit fontScale="90000"/>
          </a:bodyPr>
          <a:lstStyle/>
          <a:p>
            <a:r>
              <a:rPr lang="en-US" dirty="0"/>
              <a:t>Sequence Diagram (Admin)</a:t>
            </a:r>
          </a:p>
        </p:txBody>
      </p:sp>
      <p:pic>
        <p:nvPicPr>
          <p:cNvPr id="2050" name="Picture 2" descr="G:\final_project\seq_admin.png"/>
          <p:cNvPicPr>
            <a:picLocks noGrp="1" noChangeAspect="1" noChangeArrowheads="1"/>
          </p:cNvPicPr>
          <p:nvPr>
            <p:ph idx="1"/>
          </p:nvPr>
        </p:nvPicPr>
        <p:blipFill>
          <a:blip r:embed="rId2"/>
          <a:srcRect/>
          <a:stretch>
            <a:fillRect/>
          </a:stretch>
        </p:blipFill>
        <p:spPr bwMode="auto">
          <a:xfrm>
            <a:off x="1600200" y="514350"/>
            <a:ext cx="5715000" cy="4629150"/>
          </a:xfrm>
          <a:prstGeom prst="rect">
            <a:avLst/>
          </a:prstGeom>
          <a:noFill/>
        </p:spPr>
      </p:pic>
    </p:spTree>
  </p:cSld>
  <p:clrMapOvr>
    <a:masterClrMapping/>
  </p:clrMapOvr>
</p:sld>
</file>

<file path=ppt/theme/theme1.xml><?xml version="1.0" encoding="utf-8"?>
<a:theme xmlns:a="http://schemas.openxmlformats.org/drawingml/2006/main" name="160964-bank-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160964-bank-template-16x9</Template>
  <TotalTime>422</TotalTime>
  <Words>399</Words>
  <Application>Microsoft Office PowerPoint</Application>
  <PresentationFormat>On-screen Show (16:9)</PresentationFormat>
  <Paragraphs>91</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160964-bank-template-16x9</vt:lpstr>
      <vt:lpstr>      </vt:lpstr>
      <vt:lpstr>PROBLEM STATEMENT</vt:lpstr>
      <vt:lpstr>PROJECT DESCRIPTION</vt:lpstr>
      <vt:lpstr>Feature of project</vt:lpstr>
      <vt:lpstr>Modules</vt:lpstr>
      <vt:lpstr>Modules</vt:lpstr>
      <vt:lpstr>Class diagram</vt:lpstr>
      <vt:lpstr>Use Case Diagram</vt:lpstr>
      <vt:lpstr>Sequence Diagram (Admin)</vt:lpstr>
      <vt:lpstr>Sequence Diagram (Owner)</vt:lpstr>
      <vt:lpstr>Sequence Diagram (Renter)</vt:lpstr>
      <vt:lpstr>Activity Diagram (Admin)</vt:lpstr>
      <vt:lpstr>Activity Diagram (Renter)</vt:lpstr>
      <vt:lpstr>Activity Diagram (Owner)</vt:lpstr>
      <vt:lpstr>Data Flow Diagram (Level 0)</vt:lpstr>
      <vt:lpstr>Data Flow Diagram (Level 1)</vt:lpstr>
      <vt:lpstr>Data Flow Diagram (Level 2)</vt:lpstr>
      <vt:lpstr>ER   Diagram</vt:lpstr>
      <vt:lpstr>Tables</vt:lpstr>
      <vt:lpstr>Tools and Technology</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Acer</dc:creator>
  <cp:lastModifiedBy>Acer</cp:lastModifiedBy>
  <cp:revision>15</cp:revision>
  <dcterms:created xsi:type="dcterms:W3CDTF">2021-02-19T17:25:50Z</dcterms:created>
  <dcterms:modified xsi:type="dcterms:W3CDTF">2021-04-28T08:17:24Z</dcterms:modified>
</cp:coreProperties>
</file>