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4"/>
  </p:notesMasterIdLst>
  <p:sldIdLst>
    <p:sldId id="256" r:id="rId2"/>
    <p:sldId id="270" r:id="rId3"/>
    <p:sldId id="258" r:id="rId4"/>
    <p:sldId id="259" r:id="rId5"/>
    <p:sldId id="260" r:id="rId6"/>
    <p:sldId id="257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87" r:id="rId25"/>
    <p:sldId id="278" r:id="rId26"/>
    <p:sldId id="279" r:id="rId27"/>
    <p:sldId id="280" r:id="rId28"/>
    <p:sldId id="281" r:id="rId29"/>
    <p:sldId id="282" r:id="rId30"/>
    <p:sldId id="288" r:id="rId31"/>
    <p:sldId id="285" r:id="rId32"/>
    <p:sldId id="28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AE"/>
    <a:srgbClr val="E3B1B6"/>
    <a:srgbClr val="CC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8947-AE77-4BF5-B72E-5A3FFA32FC2D}" type="datetimeFigureOut">
              <a:rPr lang="ko-KR" altLang="en-US" smtClean="0"/>
              <a:t>2019-01-19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9FA7D-3CE6-4F37-B053-C48FE1571B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8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9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0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2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2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3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9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49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854" y="5865139"/>
            <a:ext cx="298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50" dirty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  <a:latin typeface="+mn-ea"/>
              </a:rPr>
              <a:t>정성민</a:t>
            </a:r>
            <a:endParaRPr lang="en-US" altLang="ko-KR" sz="1200" spc="50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/>
              <a:latin typeface="+mn-ea"/>
            </a:endParaRPr>
          </a:p>
          <a:p>
            <a:r>
              <a:rPr lang="en-US" altLang="ko-KR" sz="1200" spc="50" dirty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/>
                <a:latin typeface="+mn-ea"/>
              </a:rPr>
              <a:t>2018.08.06 ~ 2018.08.27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64792" y="2379914"/>
            <a:ext cx="0" cy="530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6800" y="2352943"/>
            <a:ext cx="47272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50" dirty="0">
                <a:ln w="12700" cmpd="sng">
                  <a:noFill/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n-ea"/>
              </a:rPr>
              <a:t>CGV Ticketing &amp; Management Program</a:t>
            </a:r>
          </a:p>
          <a:p>
            <a:r>
              <a:rPr lang="en-US" altLang="ko-KR" sz="2000" b="1" spc="50" dirty="0">
                <a:ln w="12700" cmpd="sng">
                  <a:noFill/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n-ea"/>
              </a:rPr>
              <a:t>CGV </a:t>
            </a:r>
            <a:r>
              <a:rPr lang="ko-KR" altLang="en-US" sz="2000" b="1" spc="50" dirty="0">
                <a:ln w="12700" cmpd="sng">
                  <a:noFill/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n-ea"/>
              </a:rPr>
              <a:t>영화 현장예매 </a:t>
            </a:r>
            <a:r>
              <a:rPr lang="en-US" altLang="ko-KR" sz="2000" b="1" spc="50" dirty="0">
                <a:ln w="12700" cmpd="sng">
                  <a:noFill/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n-ea"/>
              </a:rPr>
              <a:t>&amp; </a:t>
            </a:r>
            <a:r>
              <a:rPr lang="ko-KR" altLang="en-US" sz="2000" b="1" spc="50" dirty="0">
                <a:ln w="12700" cmpd="sng">
                  <a:noFill/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n-ea"/>
              </a:rPr>
              <a:t>관리 프로그램</a:t>
            </a:r>
            <a:endParaRPr lang="en-US" altLang="ko-KR" sz="2000" b="1" spc="50" dirty="0">
              <a:ln w="12700" cmpd="sng">
                <a:noFill/>
                <a:prstDash val="solid"/>
              </a:ln>
              <a:solidFill>
                <a:schemeClr val="accent6">
                  <a:tint val="1000"/>
                </a:schemeClr>
              </a:solidFill>
              <a:effectLst/>
              <a:latin typeface="+mn-ea"/>
            </a:endParaRPr>
          </a:p>
          <a:p>
            <a:endParaRPr lang="en-US" altLang="ko-KR" sz="2000" b="1" spc="50" dirty="0">
              <a:ln w="12700" cmpd="sng">
                <a:noFill/>
                <a:prstDash val="solid"/>
              </a:ln>
              <a:solidFill>
                <a:schemeClr val="accent6">
                  <a:tint val="1000"/>
                </a:schemeClr>
              </a:solidFill>
              <a:latin typeface="+mn-ea"/>
            </a:endParaRPr>
          </a:p>
          <a:p>
            <a:endParaRPr lang="en-US" altLang="ko-KR" sz="2000" b="1" spc="50" dirty="0">
              <a:ln w="12700" cmpd="sng">
                <a:noFill/>
                <a:prstDash val="solid"/>
              </a:ln>
              <a:solidFill>
                <a:schemeClr val="accent6">
                  <a:tint val="1000"/>
                </a:schemeClr>
              </a:solidFill>
              <a:effectLst/>
              <a:latin typeface="+mn-ea"/>
            </a:endParaRPr>
          </a:p>
          <a:p>
            <a:r>
              <a:rPr lang="ko-KR" altLang="en-US" sz="2000" b="1" spc="50" dirty="0">
                <a:ln w="12700" cmpd="sng">
                  <a:noFill/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n-ea"/>
              </a:rPr>
              <a:t>융합소프트웨어개발자 </a:t>
            </a:r>
            <a:r>
              <a:rPr lang="en-US" altLang="ko-KR" sz="2000" b="1" spc="50" dirty="0">
                <a:ln w="12700" cmpd="sng">
                  <a:noFill/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n-ea"/>
              </a:rPr>
              <a:t>1</a:t>
            </a:r>
            <a:r>
              <a:rPr lang="ko-KR" altLang="en-US" sz="2000" b="1" spc="50" dirty="0" err="1">
                <a:ln w="12700" cmpd="sng">
                  <a:noFill/>
                  <a:prstDash val="solid"/>
                </a:ln>
                <a:solidFill>
                  <a:schemeClr val="accent6">
                    <a:tint val="1000"/>
                  </a:schemeClr>
                </a:solidFill>
                <a:latin typeface="+mn-ea"/>
              </a:rPr>
              <a:t>회차</a:t>
            </a:r>
            <a:endParaRPr lang="ko-KR" altLang="en-US" sz="2000" b="1" spc="50" dirty="0">
              <a:ln w="12700" cmpd="sng">
                <a:noFill/>
                <a:prstDash val="solid"/>
              </a:ln>
              <a:solidFill>
                <a:schemeClr val="accent6">
                  <a:tint val="1000"/>
                </a:schemeClr>
              </a:solidFill>
              <a:effectLst/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2" y="5848298"/>
            <a:ext cx="467254" cy="4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0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43275"/>
            <a:ext cx="6335010" cy="452500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DB</a:t>
            </a:r>
            <a:r>
              <a:rPr lang="ko-KR" altLang="en-US" sz="2800" dirty="0">
                <a:latin typeface="+mn-ea"/>
              </a:rPr>
              <a:t>구조</a:t>
            </a:r>
            <a:endParaRPr lang="en-US" altLang="ko-KR" sz="2800" dirty="0">
              <a:latin typeface="+mn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3</a:t>
            </a: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latin typeface="+mn-ea"/>
              </a:rPr>
              <a:t>개체 관계도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Table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모델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논리적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물리적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65" y="345597"/>
            <a:ext cx="1101951" cy="1101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1870202"/>
            <a:ext cx="396000" cy="3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601" y="188120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논리적 모델링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9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DB</a:t>
            </a:r>
            <a:r>
              <a:rPr lang="ko-KR" altLang="en-US" sz="2800" dirty="0">
                <a:latin typeface="+mn-ea"/>
              </a:rPr>
              <a:t>구조</a:t>
            </a:r>
            <a:endParaRPr lang="en-US" altLang="ko-KR" sz="2800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latin typeface="+mn-ea"/>
              </a:rPr>
              <a:t>개체 관계도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Table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모델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논리적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물리적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65" y="345597"/>
            <a:ext cx="1101951" cy="1101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1870202"/>
            <a:ext cx="396000" cy="3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601" y="1881207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물리적 모델링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2348879"/>
            <a:ext cx="7488832" cy="39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프로그램 구조</a:t>
            </a:r>
            <a:endParaRPr lang="en-US" altLang="ko-KR" sz="2800" dirty="0">
              <a:latin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4</a:t>
            </a: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Use-Case Diagram</a:t>
            </a:r>
            <a:r>
              <a:rPr lang="en-US" altLang="ko-KR" sz="1400" dirty="0">
                <a:latin typeface="+mn-ea"/>
              </a:rPr>
              <a:t>, MVC</a:t>
            </a:r>
            <a:r>
              <a:rPr lang="ko-KR" altLang="en-US" sz="1400" dirty="0">
                <a:latin typeface="+mn-ea"/>
              </a:rPr>
              <a:t>구조</a:t>
            </a:r>
            <a:r>
              <a:rPr lang="en-US" altLang="ko-KR" sz="1400" dirty="0">
                <a:latin typeface="+mn-ea"/>
              </a:rPr>
              <a:t>,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latin typeface="+mn-ea"/>
              </a:rPr>
              <a:t>클래스 다이어그램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53" y="370160"/>
            <a:ext cx="1069943" cy="10699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601" y="1881207"/>
            <a:ext cx="233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Use-Case Diagram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1885317"/>
            <a:ext cx="396000" cy="396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9" y="2965593"/>
            <a:ext cx="825539" cy="8255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15196" y="38018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매니저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0612" y="5252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2410" y="4247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손님</a:t>
            </a:r>
          </a:p>
        </p:txBody>
      </p:sp>
      <p:cxnSp>
        <p:nvCxnSpPr>
          <p:cNvPr id="21" name="직선 연결선 20"/>
          <p:cNvCxnSpPr>
            <a:stCxn id="13" idx="3"/>
            <a:endCxn id="28" idx="2"/>
          </p:cNvCxnSpPr>
          <p:nvPr/>
        </p:nvCxnSpPr>
        <p:spPr>
          <a:xfrm flipV="1">
            <a:off x="2166548" y="2840380"/>
            <a:ext cx="1687222" cy="53798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853770" y="2580704"/>
            <a:ext cx="1152128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영화등록</a:t>
            </a:r>
          </a:p>
        </p:txBody>
      </p:sp>
      <p:sp>
        <p:nvSpPr>
          <p:cNvPr id="36" name="타원 35"/>
          <p:cNvSpPr/>
          <p:nvPr/>
        </p:nvSpPr>
        <p:spPr>
          <a:xfrm>
            <a:off x="3853770" y="3234517"/>
            <a:ext cx="1152128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상영일정 등록</a:t>
            </a:r>
          </a:p>
        </p:txBody>
      </p:sp>
      <p:sp>
        <p:nvSpPr>
          <p:cNvPr id="37" name="타원 36"/>
          <p:cNvSpPr/>
          <p:nvPr/>
        </p:nvSpPr>
        <p:spPr>
          <a:xfrm>
            <a:off x="3853770" y="3911484"/>
            <a:ext cx="1152128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매출 확인</a:t>
            </a:r>
          </a:p>
        </p:txBody>
      </p:sp>
      <p:sp>
        <p:nvSpPr>
          <p:cNvPr id="38" name="타원 37"/>
          <p:cNvSpPr/>
          <p:nvPr/>
        </p:nvSpPr>
        <p:spPr>
          <a:xfrm>
            <a:off x="3853770" y="4573689"/>
            <a:ext cx="1152128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예매</a:t>
            </a:r>
          </a:p>
        </p:txBody>
      </p:sp>
      <p:sp>
        <p:nvSpPr>
          <p:cNvPr id="39" name="타원 38"/>
          <p:cNvSpPr/>
          <p:nvPr/>
        </p:nvSpPr>
        <p:spPr>
          <a:xfrm>
            <a:off x="3853770" y="5252965"/>
            <a:ext cx="1152128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예매 취소</a:t>
            </a:r>
          </a:p>
        </p:txBody>
      </p:sp>
      <p:cxnSp>
        <p:nvCxnSpPr>
          <p:cNvPr id="44" name="직선 연결선 43"/>
          <p:cNvCxnSpPr>
            <a:stCxn id="13" idx="3"/>
            <a:endCxn id="36" idx="2"/>
          </p:cNvCxnSpPr>
          <p:nvPr/>
        </p:nvCxnSpPr>
        <p:spPr>
          <a:xfrm>
            <a:off x="2166548" y="3378363"/>
            <a:ext cx="1687222" cy="1158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3" idx="3"/>
            <a:endCxn id="37" idx="2"/>
          </p:cNvCxnSpPr>
          <p:nvPr/>
        </p:nvCxnSpPr>
        <p:spPr>
          <a:xfrm>
            <a:off x="2166548" y="3378363"/>
            <a:ext cx="1687222" cy="79279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80" idx="3"/>
            <a:endCxn id="38" idx="2"/>
          </p:cNvCxnSpPr>
          <p:nvPr/>
        </p:nvCxnSpPr>
        <p:spPr>
          <a:xfrm flipV="1">
            <a:off x="2166548" y="4833365"/>
            <a:ext cx="1687222" cy="114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80" idx="3"/>
            <a:endCxn id="39" idx="2"/>
          </p:cNvCxnSpPr>
          <p:nvPr/>
        </p:nvCxnSpPr>
        <p:spPr>
          <a:xfrm>
            <a:off x="2166548" y="4844775"/>
            <a:ext cx="1687222" cy="66786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3" idx="3"/>
            <a:endCxn id="38" idx="2"/>
          </p:cNvCxnSpPr>
          <p:nvPr/>
        </p:nvCxnSpPr>
        <p:spPr>
          <a:xfrm>
            <a:off x="2166548" y="3378363"/>
            <a:ext cx="1687222" cy="14550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3" idx="3"/>
            <a:endCxn id="39" idx="2"/>
          </p:cNvCxnSpPr>
          <p:nvPr/>
        </p:nvCxnSpPr>
        <p:spPr>
          <a:xfrm>
            <a:off x="2166548" y="3378363"/>
            <a:ext cx="1687222" cy="213427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81" idx="1"/>
            <a:endCxn id="38" idx="6"/>
          </p:cNvCxnSpPr>
          <p:nvPr/>
        </p:nvCxnSpPr>
        <p:spPr>
          <a:xfrm flipH="1">
            <a:off x="5005898" y="3894232"/>
            <a:ext cx="1836907" cy="93913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81" idx="1"/>
            <a:endCxn id="39" idx="6"/>
          </p:cNvCxnSpPr>
          <p:nvPr/>
        </p:nvCxnSpPr>
        <p:spPr>
          <a:xfrm flipH="1">
            <a:off x="5005898" y="3894232"/>
            <a:ext cx="1836907" cy="161840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9" y="4432005"/>
            <a:ext cx="825539" cy="825539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05" y="3481462"/>
            <a:ext cx="825539" cy="8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3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프로그램 구조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4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Use-Case Diagram,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MVC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구조</a:t>
            </a:r>
            <a:r>
              <a:rPr lang="en-US" altLang="ko-KR" sz="1400" dirty="0">
                <a:latin typeface="+mn-ea"/>
              </a:rPr>
              <a:t>,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latin typeface="+mn-ea"/>
              </a:rPr>
              <a:t>클래스 다이어그램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53" y="370160"/>
            <a:ext cx="1069943" cy="1069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601" y="1881207"/>
            <a:ext cx="125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MVC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구조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1885317"/>
            <a:ext cx="396000" cy="3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41707" y="2420888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&lt;Controller&gt;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87" y="2790220"/>
            <a:ext cx="1476581" cy="119079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90220"/>
            <a:ext cx="2010056" cy="221010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640207" y="241752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&lt;View&gt;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57014" y="242088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&lt;Model&gt;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69" y="2786860"/>
            <a:ext cx="2248214" cy="39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7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프로그램 구조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4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Use-Case Diagram, MVC</a:t>
            </a:r>
            <a:r>
              <a:rPr lang="ko-KR" altLang="en-US" sz="1400" dirty="0">
                <a:latin typeface="+mn-ea"/>
              </a:rPr>
              <a:t>구조</a:t>
            </a:r>
            <a:r>
              <a:rPr lang="en-US" altLang="ko-KR" sz="1400" dirty="0">
                <a:latin typeface="+mn-ea"/>
              </a:rPr>
              <a:t>,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클래스 다이어그램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53" y="370160"/>
            <a:ext cx="1069943" cy="1069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601" y="188120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클래스 다이어그램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1885317"/>
            <a:ext cx="396000" cy="39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3861048"/>
            <a:ext cx="5849874" cy="276720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9512" y="349171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&lt;Model&gt;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89752" y="1979548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&lt;Controller&gt;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27577"/>
            <a:ext cx="2882146" cy="470199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24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프로그램 구조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4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Use-Case Diagram, MVC</a:t>
            </a:r>
            <a:r>
              <a:rPr lang="ko-KR" altLang="en-US" sz="1400" dirty="0">
                <a:latin typeface="+mn-ea"/>
              </a:rPr>
              <a:t>구조</a:t>
            </a:r>
            <a:r>
              <a:rPr lang="en-US" altLang="ko-KR" sz="1400" dirty="0">
                <a:latin typeface="+mn-ea"/>
              </a:rPr>
              <a:t>,</a:t>
            </a:r>
          </a:p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클래스 다이어그램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53" y="370160"/>
            <a:ext cx="1069943" cy="1069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601" y="188120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클래스 다이어그램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1885317"/>
            <a:ext cx="396000" cy="39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86931" y="22813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전체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650649"/>
            <a:ext cx="8280920" cy="40226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252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로그인 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601" y="1881207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43" y="2492896"/>
            <a:ext cx="24003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1114" y="4389514"/>
            <a:ext cx="232022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r>
              <a:rPr lang="en-US" altLang="ko-KR" sz="1100" dirty="0">
                <a:solidFill>
                  <a:schemeClr val="tx1"/>
                </a:solidFill>
              </a:rPr>
              <a:t>(SHA-256 </a:t>
            </a:r>
            <a:r>
              <a:rPr lang="ko-KR" altLang="en-US" sz="1100" dirty="0">
                <a:solidFill>
                  <a:schemeClr val="tx1"/>
                </a:solidFill>
              </a:rPr>
              <a:t>암호화 후 비교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입력 후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 입력된 정보와 일치하면 로그인</a:t>
            </a:r>
          </a:p>
        </p:txBody>
      </p:sp>
      <p:cxnSp>
        <p:nvCxnSpPr>
          <p:cNvPr id="14" name="꺾인 연결선 13"/>
          <p:cNvCxnSpPr>
            <a:stCxn id="12" idx="2"/>
          </p:cNvCxnSpPr>
          <p:nvPr/>
        </p:nvCxnSpPr>
        <p:spPr>
          <a:xfrm rot="16200000" flipH="1">
            <a:off x="2531556" y="3959348"/>
            <a:ext cx="36744" cy="2097403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36850" y="5156805"/>
            <a:ext cx="232022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직원등록 </a:t>
            </a:r>
            <a:r>
              <a:rPr lang="en-US" altLang="ko-KR" sz="1100" dirty="0">
                <a:solidFill>
                  <a:schemeClr val="tx1"/>
                </a:solidFill>
              </a:rPr>
              <a:t>Stage</a:t>
            </a:r>
            <a:r>
              <a:rPr lang="ko-KR" altLang="en-US" sz="11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17" name="꺾인 연결선 16"/>
          <p:cNvCxnSpPr>
            <a:stCxn id="19" idx="2"/>
          </p:cNvCxnSpPr>
          <p:nvPr/>
        </p:nvCxnSpPr>
        <p:spPr>
          <a:xfrm rot="16200000" flipH="1">
            <a:off x="2469182" y="4446195"/>
            <a:ext cx="157227" cy="2101665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9" y="1913669"/>
            <a:ext cx="2664296" cy="124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12" y="3287958"/>
            <a:ext cx="2657663" cy="124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/>
          <p:cNvCxnSpPr>
            <a:endCxn id="1028" idx="1"/>
          </p:cNvCxnSpPr>
          <p:nvPr/>
        </p:nvCxnSpPr>
        <p:spPr>
          <a:xfrm flipV="1">
            <a:off x="5508104" y="2535584"/>
            <a:ext cx="616475" cy="24908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029" idx="1"/>
          </p:cNvCxnSpPr>
          <p:nvPr/>
        </p:nvCxnSpPr>
        <p:spPr>
          <a:xfrm flipV="1">
            <a:off x="5514737" y="3908324"/>
            <a:ext cx="616475" cy="11100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7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3" y="2654939"/>
            <a:ext cx="5156667" cy="370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로그인 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601" y="1881207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직원등록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12531" y="1881207"/>
            <a:ext cx="252028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 입력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영문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숫자 혼합 </a:t>
            </a:r>
            <a:r>
              <a:rPr lang="en-US" altLang="ko-KR" sz="1100" dirty="0">
                <a:solidFill>
                  <a:schemeClr val="tx1"/>
                </a:solidFill>
              </a:rPr>
              <a:t>6~20</a:t>
            </a:r>
            <a:r>
              <a:rPr lang="ko-KR" altLang="en-US" sz="1100" dirty="0">
                <a:solidFill>
                  <a:schemeClr val="tx1"/>
                </a:solidFill>
              </a:rPr>
              <a:t>자리로 제한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38210" y="2687462"/>
            <a:ext cx="280141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비밀번호 입력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영문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숫자 혼합 </a:t>
            </a:r>
            <a:r>
              <a:rPr lang="en-US" altLang="ko-KR" sz="1050" dirty="0">
                <a:solidFill>
                  <a:schemeClr val="tx1"/>
                </a:solidFill>
              </a:rPr>
              <a:t>8~20</a:t>
            </a:r>
            <a:r>
              <a:rPr lang="ko-KR" altLang="en-US" sz="1050" dirty="0">
                <a:solidFill>
                  <a:schemeClr val="tx1"/>
                </a:solidFill>
              </a:rPr>
              <a:t>자리 제한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두 칸이 일치해야 등록 가능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en-US" sz="1050" dirty="0">
                <a:solidFill>
                  <a:schemeClr val="tx1"/>
                </a:solidFill>
              </a:rPr>
              <a:t>비밀번호 </a:t>
            </a:r>
            <a:r>
              <a:rPr lang="en-US" altLang="ko-KR" sz="1050" dirty="0">
                <a:solidFill>
                  <a:schemeClr val="tx1"/>
                </a:solidFill>
              </a:rPr>
              <a:t>SHA-256 </a:t>
            </a:r>
            <a:r>
              <a:rPr lang="ko-KR" altLang="en-US" sz="1050" dirty="0">
                <a:solidFill>
                  <a:schemeClr val="tx1"/>
                </a:solidFill>
              </a:rPr>
              <a:t>암호화 후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  <a:r>
              <a:rPr lang="ko-KR" altLang="en-US" sz="1050" dirty="0">
                <a:solidFill>
                  <a:schemeClr val="tx1"/>
                </a:solidFill>
              </a:rPr>
              <a:t>에 저장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12531" y="3742938"/>
            <a:ext cx="251338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전화번호 입력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전화번호 형식으로 제한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9" idx="1"/>
          </p:cNvCxnSpPr>
          <p:nvPr/>
        </p:nvCxnSpPr>
        <p:spPr>
          <a:xfrm rot="10800000" flipV="1">
            <a:off x="1122513" y="2096650"/>
            <a:ext cx="2990019" cy="1353747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122512" y="3450945"/>
            <a:ext cx="1" cy="6480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직사각형 2052"/>
          <p:cNvSpPr/>
          <p:nvPr/>
        </p:nvSpPr>
        <p:spPr>
          <a:xfrm>
            <a:off x="395536" y="4471013"/>
            <a:ext cx="3168352" cy="216024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55" name="꺾인 연결선 2054"/>
          <p:cNvCxnSpPr>
            <a:stCxn id="12" idx="1"/>
            <a:endCxn id="2053" idx="3"/>
          </p:cNvCxnSpPr>
          <p:nvPr/>
        </p:nvCxnSpPr>
        <p:spPr>
          <a:xfrm rot="10800000" flipV="1">
            <a:off x="3563888" y="3056793"/>
            <a:ext cx="274322" cy="1522231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꺾인 연결선 2057"/>
          <p:cNvCxnSpPr>
            <a:stCxn id="13" idx="1"/>
          </p:cNvCxnSpPr>
          <p:nvPr/>
        </p:nvCxnSpPr>
        <p:spPr>
          <a:xfrm rot="10800000" flipV="1">
            <a:off x="1820179" y="3958381"/>
            <a:ext cx="2292353" cy="1691885"/>
          </a:xfrm>
          <a:prstGeom prst="bentConnector3">
            <a:avLst>
              <a:gd name="adj1" fmla="val 3337"/>
            </a:avLst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02" y="2776318"/>
            <a:ext cx="2049907" cy="95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1618680"/>
            <a:ext cx="2047638" cy="9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02" y="5369510"/>
            <a:ext cx="2047638" cy="95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02" y="3859363"/>
            <a:ext cx="2047638" cy="95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>
            <a:stCxn id="9" idx="3"/>
            <a:endCxn id="3075" idx="1"/>
          </p:cNvCxnSpPr>
          <p:nvPr/>
        </p:nvCxnSpPr>
        <p:spPr>
          <a:xfrm>
            <a:off x="6632811" y="2096651"/>
            <a:ext cx="3874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2" idx="3"/>
            <a:endCxn id="3074" idx="1"/>
          </p:cNvCxnSpPr>
          <p:nvPr/>
        </p:nvCxnSpPr>
        <p:spPr>
          <a:xfrm>
            <a:off x="6639626" y="3056794"/>
            <a:ext cx="378376" cy="198025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2" idx="3"/>
            <a:endCxn id="3077" idx="1"/>
          </p:cNvCxnSpPr>
          <p:nvPr/>
        </p:nvCxnSpPr>
        <p:spPr>
          <a:xfrm>
            <a:off x="6639626" y="3056794"/>
            <a:ext cx="378376" cy="1280540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3" idx="2"/>
            <a:endCxn id="3076" idx="1"/>
          </p:cNvCxnSpPr>
          <p:nvPr/>
        </p:nvCxnSpPr>
        <p:spPr>
          <a:xfrm rot="16200000" flipH="1">
            <a:off x="5356784" y="4186263"/>
            <a:ext cx="1673656" cy="1648779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4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3" y="2654939"/>
            <a:ext cx="5156667" cy="370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로그인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1478" y="1989599"/>
            <a:ext cx="252028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에서 아이디 중복검색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62" name="꺾인 연결선 61"/>
          <p:cNvCxnSpPr>
            <a:stCxn id="20" idx="1"/>
          </p:cNvCxnSpPr>
          <p:nvPr/>
        </p:nvCxnSpPr>
        <p:spPr>
          <a:xfrm rot="10800000" flipV="1">
            <a:off x="2051720" y="2120403"/>
            <a:ext cx="1949758" cy="201505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72442"/>
            <a:ext cx="2051049" cy="95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2846490"/>
            <a:ext cx="2051049" cy="95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95" name="꺾인 연결선 2094"/>
          <p:cNvCxnSpPr>
            <a:stCxn id="20" idx="3"/>
            <a:endCxn id="2063" idx="1"/>
          </p:cNvCxnSpPr>
          <p:nvPr/>
        </p:nvCxnSpPr>
        <p:spPr>
          <a:xfrm>
            <a:off x="6521758" y="2120404"/>
            <a:ext cx="426506" cy="130805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꺾인 연결선 2098"/>
          <p:cNvCxnSpPr>
            <a:stCxn id="20" idx="3"/>
            <a:endCxn id="2072" idx="1"/>
          </p:cNvCxnSpPr>
          <p:nvPr/>
        </p:nvCxnSpPr>
        <p:spPr>
          <a:xfrm>
            <a:off x="6521758" y="2120404"/>
            <a:ext cx="426505" cy="1204853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직사각형 2101"/>
          <p:cNvSpPr/>
          <p:nvPr/>
        </p:nvSpPr>
        <p:spPr>
          <a:xfrm>
            <a:off x="3996241" y="3165444"/>
            <a:ext cx="25199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모든 조건을 만족하면 등록 완료</a:t>
            </a:r>
          </a:p>
        </p:txBody>
      </p:sp>
      <p:pic>
        <p:nvPicPr>
          <p:cNvPr id="2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65104"/>
            <a:ext cx="2051048" cy="95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35532"/>
            <a:ext cx="2051048" cy="95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06" name="꺾인 연결선 2105"/>
          <p:cNvCxnSpPr>
            <a:stCxn id="2102" idx="1"/>
          </p:cNvCxnSpPr>
          <p:nvPr/>
        </p:nvCxnSpPr>
        <p:spPr>
          <a:xfrm rot="10800000" flipV="1">
            <a:off x="2483769" y="3296249"/>
            <a:ext cx="1512473" cy="2589040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꺾인 연결선 2109"/>
          <p:cNvCxnSpPr>
            <a:stCxn id="2102" idx="2"/>
            <a:endCxn id="2103" idx="1"/>
          </p:cNvCxnSpPr>
          <p:nvPr/>
        </p:nvCxnSpPr>
        <p:spPr>
          <a:xfrm rot="16200000" flipH="1">
            <a:off x="5177814" y="3505468"/>
            <a:ext cx="1416817" cy="125998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꺾인 연결선 2111"/>
          <p:cNvCxnSpPr>
            <a:stCxn id="2102" idx="2"/>
            <a:endCxn id="2104" idx="1"/>
          </p:cNvCxnSpPr>
          <p:nvPr/>
        </p:nvCxnSpPr>
        <p:spPr>
          <a:xfrm rot="16200000" flipH="1">
            <a:off x="4642600" y="4040682"/>
            <a:ext cx="2487245" cy="125998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3. </a:t>
            </a:r>
            <a:r>
              <a:rPr lang="ko-KR" altLang="en-US" sz="1400" dirty="0">
                <a:latin typeface="+mn-ea"/>
              </a:rPr>
              <a:t>메인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2492896"/>
            <a:ext cx="3225696" cy="213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4632719"/>
            <a:ext cx="3225696" cy="210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601" y="1881207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메인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직원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22259" y="2160175"/>
            <a:ext cx="206307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영화 등록 </a:t>
            </a:r>
            <a:r>
              <a:rPr lang="en-US" altLang="ko-KR" sz="1100" dirty="0">
                <a:solidFill>
                  <a:schemeClr val="tx1"/>
                </a:solidFill>
              </a:rPr>
              <a:t>Stage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29894" y="2758998"/>
            <a:ext cx="206307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상영 일정 등록 </a:t>
            </a:r>
            <a:r>
              <a:rPr lang="en-US" altLang="ko-KR" sz="1100" dirty="0">
                <a:solidFill>
                  <a:schemeClr val="tx1"/>
                </a:solidFill>
              </a:rPr>
              <a:t>Stage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29894" y="3337209"/>
            <a:ext cx="206307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매출 통계 </a:t>
            </a:r>
            <a:r>
              <a:rPr lang="en-US" altLang="ko-KR" sz="1100" dirty="0">
                <a:solidFill>
                  <a:schemeClr val="tx1"/>
                </a:solidFill>
              </a:rPr>
              <a:t>Stage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96203" y="4522021"/>
            <a:ext cx="206307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영화 예매</a:t>
            </a:r>
            <a:r>
              <a:rPr lang="en-US" altLang="ko-KR" sz="1100" dirty="0">
                <a:solidFill>
                  <a:schemeClr val="tx1"/>
                </a:solidFill>
              </a:rPr>
              <a:t> Stage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96204" y="5044753"/>
            <a:ext cx="206307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예매 취소 </a:t>
            </a:r>
            <a:r>
              <a:rPr lang="en-US" altLang="ko-KR" sz="1100" dirty="0">
                <a:solidFill>
                  <a:schemeClr val="tx1"/>
                </a:solidFill>
              </a:rPr>
              <a:t>Stage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07551" y="5556238"/>
            <a:ext cx="206307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</a:rPr>
              <a:t>Stage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33" name="직선 화살표 연결선 32"/>
          <p:cNvCxnSpPr>
            <a:stCxn id="6" idx="1"/>
          </p:cNvCxnSpPr>
          <p:nvPr/>
        </p:nvCxnSpPr>
        <p:spPr>
          <a:xfrm flipH="1">
            <a:off x="1547664" y="2290980"/>
            <a:ext cx="3674595" cy="8499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1"/>
          </p:cNvCxnSpPr>
          <p:nvPr/>
        </p:nvCxnSpPr>
        <p:spPr>
          <a:xfrm flipH="1">
            <a:off x="2123728" y="2889803"/>
            <a:ext cx="3106166" cy="3231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4" idx="1"/>
          </p:cNvCxnSpPr>
          <p:nvPr/>
        </p:nvCxnSpPr>
        <p:spPr>
          <a:xfrm flipH="1" flipV="1">
            <a:off x="2699792" y="3337209"/>
            <a:ext cx="2530102" cy="1308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1"/>
          </p:cNvCxnSpPr>
          <p:nvPr/>
        </p:nvCxnSpPr>
        <p:spPr>
          <a:xfrm flipH="1" flipV="1">
            <a:off x="1225941" y="4221088"/>
            <a:ext cx="3970262" cy="4317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5" idx="1"/>
          </p:cNvCxnSpPr>
          <p:nvPr/>
        </p:nvCxnSpPr>
        <p:spPr>
          <a:xfrm flipH="1">
            <a:off x="1225941" y="4652826"/>
            <a:ext cx="3970262" cy="122444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6" idx="1"/>
          </p:cNvCxnSpPr>
          <p:nvPr/>
        </p:nvCxnSpPr>
        <p:spPr>
          <a:xfrm flipH="1" flipV="1">
            <a:off x="2025666" y="4221088"/>
            <a:ext cx="3170538" cy="9544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6" idx="1"/>
          </p:cNvCxnSpPr>
          <p:nvPr/>
        </p:nvCxnSpPr>
        <p:spPr>
          <a:xfrm flipH="1">
            <a:off x="1911224" y="5175558"/>
            <a:ext cx="3284980" cy="7017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1"/>
          </p:cNvCxnSpPr>
          <p:nvPr/>
        </p:nvCxnSpPr>
        <p:spPr>
          <a:xfrm flipH="1" flipV="1">
            <a:off x="2699792" y="4221088"/>
            <a:ext cx="2507759" cy="146595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7" idx="1"/>
          </p:cNvCxnSpPr>
          <p:nvPr/>
        </p:nvCxnSpPr>
        <p:spPr>
          <a:xfrm flipH="1">
            <a:off x="2699792" y="5687043"/>
            <a:ext cx="2507759" cy="1902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6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39552" y="6107482"/>
            <a:ext cx="7549354" cy="4732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9552" y="5373216"/>
            <a:ext cx="7549354" cy="4732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4653136"/>
            <a:ext cx="7549354" cy="4732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552" y="3933056"/>
            <a:ext cx="7549354" cy="4732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1038" y="3187098"/>
            <a:ext cx="7549354" cy="4732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1038" y="2451660"/>
            <a:ext cx="7549354" cy="4732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4505"/>
            <a:ext cx="1224136" cy="1224136"/>
          </a:xfrm>
          <a:prstGeom prst="rect">
            <a:avLst/>
          </a:prstGeom>
        </p:spPr>
      </p:pic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목차</a:t>
            </a:r>
            <a:endParaRPr lang="en-US" altLang="ko-KR" sz="2800" dirty="0">
              <a:latin typeface="+mn-ea"/>
            </a:endParaRP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827584" y="1071312"/>
            <a:ext cx="4176464" cy="2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목차 소개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1038" y="1901443"/>
            <a:ext cx="1189749" cy="3693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목차 소개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4" y="1892314"/>
            <a:ext cx="456566" cy="456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552" y="2451660"/>
            <a:ext cx="37369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프로그램 개요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개발 일정 및 개발 환경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DB</a:t>
            </a:r>
            <a:r>
              <a:rPr lang="ko-KR" altLang="en-US" sz="2400" dirty="0"/>
              <a:t>구조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프로그램 구조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UI</a:t>
            </a:r>
            <a:r>
              <a:rPr lang="ko-KR" altLang="en-US" sz="2400" dirty="0"/>
              <a:t>기능 및 설명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108697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4-1. </a:t>
            </a:r>
            <a:r>
              <a:rPr lang="ko-KR" altLang="en-US" sz="1400" dirty="0">
                <a:latin typeface="+mn-ea"/>
              </a:rPr>
              <a:t>영화 등록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601" y="1881207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4-1.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영화 등록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1" y="2428294"/>
            <a:ext cx="7323268" cy="432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076226" y="3789040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이미지 선택 창 띄우기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79173" y="5432013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모든 조건 만족하면 영화 등록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76226" y="4991181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숫자만 입력 가능하게 제한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88224" y="2019707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등록 된 영화 목록</a:t>
            </a:r>
          </a:p>
        </p:txBody>
      </p:sp>
      <p:cxnSp>
        <p:nvCxnSpPr>
          <p:cNvPr id="15" name="직선 화살표 연결선 14"/>
          <p:cNvCxnSpPr>
            <a:stCxn id="10" idx="1"/>
          </p:cNvCxnSpPr>
          <p:nvPr/>
        </p:nvCxnSpPr>
        <p:spPr>
          <a:xfrm flipH="1">
            <a:off x="1979712" y="3919845"/>
            <a:ext cx="109651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</p:cNvCxnSpPr>
          <p:nvPr/>
        </p:nvCxnSpPr>
        <p:spPr>
          <a:xfrm flipH="1" flipV="1">
            <a:off x="1547664" y="4653136"/>
            <a:ext cx="1528562" cy="4688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1"/>
          </p:cNvCxnSpPr>
          <p:nvPr/>
        </p:nvCxnSpPr>
        <p:spPr>
          <a:xfrm flipH="1">
            <a:off x="1118563" y="5562818"/>
            <a:ext cx="1960610" cy="96252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1"/>
          </p:cNvCxnSpPr>
          <p:nvPr/>
        </p:nvCxnSpPr>
        <p:spPr>
          <a:xfrm flipH="1">
            <a:off x="5380482" y="2150512"/>
            <a:ext cx="1207742" cy="106246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99423" y="4221088"/>
            <a:ext cx="2284006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날짜 이전 선택 불가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상영 종료일이 개봉일 보다 크면 제한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14692" y="4363001"/>
            <a:ext cx="2473132" cy="216024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5" idx="1"/>
            <a:endCxn id="34" idx="3"/>
          </p:cNvCxnSpPr>
          <p:nvPr/>
        </p:nvCxnSpPr>
        <p:spPr>
          <a:xfrm flipH="1" flipV="1">
            <a:off x="2987824" y="4471013"/>
            <a:ext cx="111599" cy="5015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7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4-1. </a:t>
            </a:r>
            <a:r>
              <a:rPr lang="ko-KR" altLang="en-US" sz="1400" dirty="0">
                <a:latin typeface="+mn-ea"/>
              </a:rPr>
              <a:t>영화 등록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601" y="1881207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4-1.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영화 등록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496" y="182250"/>
            <a:ext cx="9361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0" y="2428293"/>
            <a:ext cx="7016446" cy="428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4967" y="4554795"/>
            <a:ext cx="195679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Table View</a:t>
            </a:r>
            <a:r>
              <a:rPr lang="ko-KR" altLang="en-US" sz="1100" dirty="0">
                <a:solidFill>
                  <a:schemeClr val="tx1"/>
                </a:solidFill>
              </a:rPr>
              <a:t>에 선택된 영화가 있어야 활성화</a:t>
            </a:r>
          </a:p>
        </p:txBody>
      </p:sp>
      <p:cxnSp>
        <p:nvCxnSpPr>
          <p:cNvPr id="16" name="직선 화살표 연결선 15"/>
          <p:cNvCxnSpPr>
            <a:stCxn id="9" idx="2"/>
          </p:cNvCxnSpPr>
          <p:nvPr/>
        </p:nvCxnSpPr>
        <p:spPr>
          <a:xfrm>
            <a:off x="1433364" y="4985682"/>
            <a:ext cx="42292" cy="139564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2"/>
          </p:cNvCxnSpPr>
          <p:nvPr/>
        </p:nvCxnSpPr>
        <p:spPr>
          <a:xfrm>
            <a:off x="1433364" y="4985682"/>
            <a:ext cx="546348" cy="139564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964397" y="4724071"/>
            <a:ext cx="203965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</a:t>
            </a:r>
            <a:r>
              <a:rPr lang="en-US" altLang="ko-KR" sz="1100" dirty="0">
                <a:solidFill>
                  <a:schemeClr val="tx1"/>
                </a:solidFill>
              </a:rPr>
              <a:t>Stage</a:t>
            </a:r>
            <a:r>
              <a:rPr lang="ko-KR" altLang="en-US" sz="11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964397" y="5158750"/>
            <a:ext cx="311977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선택된 영화에 상영일정이 존재하면 삭제 불가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 방법은 영화에 등록된 상영일정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 후 삭제 가능</a:t>
            </a:r>
          </a:p>
        </p:txBody>
      </p:sp>
      <p:cxnSp>
        <p:nvCxnSpPr>
          <p:cNvPr id="26" name="직선 화살표 연결선 25"/>
          <p:cNvCxnSpPr>
            <a:stCxn id="22" idx="1"/>
          </p:cNvCxnSpPr>
          <p:nvPr/>
        </p:nvCxnSpPr>
        <p:spPr>
          <a:xfrm flipH="1">
            <a:off x="1475656" y="4854876"/>
            <a:ext cx="1488741" cy="15264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979712" y="5458831"/>
            <a:ext cx="984685" cy="92249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71" y="3205523"/>
            <a:ext cx="34480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직선 화살표 연결선 29"/>
          <p:cNvCxnSpPr>
            <a:stCxn id="23" idx="3"/>
            <a:endCxn id="6148" idx="2"/>
          </p:cNvCxnSpPr>
          <p:nvPr/>
        </p:nvCxnSpPr>
        <p:spPr>
          <a:xfrm flipV="1">
            <a:off x="6084168" y="4958123"/>
            <a:ext cx="1152128" cy="50070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4-2. </a:t>
            </a:r>
            <a:r>
              <a:rPr lang="ko-KR" altLang="en-US" sz="1400" dirty="0">
                <a:latin typeface="+mn-ea"/>
              </a:rPr>
              <a:t>영화 수정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601" y="1881207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4-2.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영화 수정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28856" y="3681027"/>
            <a:ext cx="252028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빈칸 없이 등록 후 수정 버튼 누르면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 수정된 정보로 변경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015724" cy="431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1534500" y="3896471"/>
            <a:ext cx="2294356" cy="25568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6" y="4941168"/>
            <a:ext cx="34480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>
            <a:stCxn id="8" idx="2"/>
            <a:endCxn id="7172" idx="0"/>
          </p:cNvCxnSpPr>
          <p:nvPr/>
        </p:nvCxnSpPr>
        <p:spPr>
          <a:xfrm>
            <a:off x="5088996" y="4111914"/>
            <a:ext cx="463885" cy="82925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828856" y="2721550"/>
            <a:ext cx="252028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선택된 영화의 정보 불러오기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2503924"/>
            <a:ext cx="2880320" cy="3877403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8" idx="2"/>
          </p:cNvCxnSpPr>
          <p:nvPr/>
        </p:nvCxnSpPr>
        <p:spPr>
          <a:xfrm flipH="1">
            <a:off x="3267244" y="2983160"/>
            <a:ext cx="1821752" cy="6978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2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5-1. </a:t>
            </a:r>
            <a:r>
              <a:rPr lang="ko-KR" altLang="en-US" sz="1400" dirty="0">
                <a:latin typeface="+mn-ea"/>
              </a:rPr>
              <a:t>상영 일정 등록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388398" cy="427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601" y="1881207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5-1.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상영 일정 등록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70245" y="2281317"/>
            <a:ext cx="25922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등록 된 영화 목록 불러오기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63888" y="3068379"/>
            <a:ext cx="25922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선택한 영화의 정보 불러오기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56440" y="3500427"/>
            <a:ext cx="259973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등록 된 상영관 불러오기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63888" y="3919264"/>
            <a:ext cx="2592288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영화와 상영 시작 시간 선택 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상영 종료 시간과 요금 자동 입력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50083" y="5261241"/>
            <a:ext cx="295232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빈칸 없이 조건 만족 시 상영 일정 등록 성공</a:t>
            </a:r>
          </a:p>
        </p:txBody>
      </p:sp>
      <p:cxnSp>
        <p:nvCxnSpPr>
          <p:cNvPr id="15" name="직선 화살표 연결선 14"/>
          <p:cNvCxnSpPr>
            <a:stCxn id="7" idx="1"/>
          </p:cNvCxnSpPr>
          <p:nvPr/>
        </p:nvCxnSpPr>
        <p:spPr>
          <a:xfrm flipH="1">
            <a:off x="1914061" y="2412122"/>
            <a:ext cx="1656184" cy="3397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7260" y="2996952"/>
            <a:ext cx="2340524" cy="1671165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8" idx="1"/>
            <a:endCxn id="20" idx="3"/>
          </p:cNvCxnSpPr>
          <p:nvPr/>
        </p:nvCxnSpPr>
        <p:spPr>
          <a:xfrm flipH="1">
            <a:off x="2627784" y="3199184"/>
            <a:ext cx="936104" cy="63335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1"/>
          </p:cNvCxnSpPr>
          <p:nvPr/>
        </p:nvCxnSpPr>
        <p:spPr>
          <a:xfrm flipH="1">
            <a:off x="1547664" y="3631232"/>
            <a:ext cx="2008776" cy="12379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91523" y="5248033"/>
            <a:ext cx="2340524" cy="1061287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2" idx="1"/>
            <a:endCxn id="29" idx="0"/>
          </p:cNvCxnSpPr>
          <p:nvPr/>
        </p:nvCxnSpPr>
        <p:spPr>
          <a:xfrm flipH="1">
            <a:off x="1461785" y="4134708"/>
            <a:ext cx="2102103" cy="11133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1"/>
          </p:cNvCxnSpPr>
          <p:nvPr/>
        </p:nvCxnSpPr>
        <p:spPr>
          <a:xfrm flipH="1">
            <a:off x="1457522" y="5392046"/>
            <a:ext cx="2092561" cy="10612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502411" y="1912230"/>
            <a:ext cx="224605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등록된 상영 일정 목록</a:t>
            </a:r>
          </a:p>
        </p:txBody>
      </p:sp>
      <p:cxnSp>
        <p:nvCxnSpPr>
          <p:cNvPr id="37" name="직선 화살표 연결선 36"/>
          <p:cNvCxnSpPr>
            <a:stCxn id="35" idx="2"/>
          </p:cNvCxnSpPr>
          <p:nvPr/>
        </p:nvCxnSpPr>
        <p:spPr>
          <a:xfrm flipH="1">
            <a:off x="6444208" y="2173840"/>
            <a:ext cx="1181230" cy="11561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919264"/>
            <a:ext cx="2501206" cy="116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화살표 연결선 39"/>
          <p:cNvCxnSpPr>
            <a:stCxn id="13" idx="0"/>
            <a:endCxn id="8196" idx="1"/>
          </p:cNvCxnSpPr>
          <p:nvPr/>
        </p:nvCxnSpPr>
        <p:spPr>
          <a:xfrm flipV="1">
            <a:off x="5026247" y="4503109"/>
            <a:ext cx="1561977" cy="7581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2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5-1. </a:t>
            </a:r>
            <a:r>
              <a:rPr lang="ko-KR" altLang="en-US" sz="1400" dirty="0">
                <a:latin typeface="+mn-ea"/>
              </a:rPr>
              <a:t>상영 일정 등록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쿼리문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5943054" cy="436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0601" y="1881207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5-1.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상영 일정 등록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</a:rPr>
              <a:t>쿼리문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3013" y="2354590"/>
            <a:ext cx="2448272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상영일정 등록할 때 겹치는 시간이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있는지 검사하는 </a:t>
            </a:r>
            <a:r>
              <a:rPr lang="en-US" altLang="ko-KR" sz="1100" dirty="0">
                <a:solidFill>
                  <a:schemeClr val="tx1"/>
                </a:solidFill>
              </a:rPr>
              <a:t>DAO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36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5-2. </a:t>
            </a:r>
            <a:r>
              <a:rPr lang="ko-KR" altLang="en-US" sz="1400" dirty="0">
                <a:latin typeface="+mn-ea"/>
              </a:rPr>
              <a:t>상영 일정 삭제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6401612" cy="428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54967" y="4594602"/>
            <a:ext cx="235283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Table View</a:t>
            </a:r>
            <a:r>
              <a:rPr lang="ko-KR" altLang="en-US" sz="1100" dirty="0">
                <a:solidFill>
                  <a:schemeClr val="tx1"/>
                </a:solidFill>
              </a:rPr>
              <a:t>에 선택된 상영일정이 있어야 활성화</a:t>
            </a: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>
            <a:off x="1631386" y="5025489"/>
            <a:ext cx="204310" cy="13236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87824" y="4594602"/>
            <a:ext cx="170304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선택된 상영 일정 삭제</a:t>
            </a:r>
          </a:p>
        </p:txBody>
      </p:sp>
      <p:cxnSp>
        <p:nvCxnSpPr>
          <p:cNvPr id="19" name="직선 화살표 연결선 18"/>
          <p:cNvCxnSpPr>
            <a:stCxn id="15" idx="2"/>
          </p:cNvCxnSpPr>
          <p:nvPr/>
        </p:nvCxnSpPr>
        <p:spPr>
          <a:xfrm flipH="1">
            <a:off x="1835696" y="4856212"/>
            <a:ext cx="2003648" cy="14929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92743"/>
            <a:ext cx="4000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68108"/>
            <a:ext cx="4000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>
            <a:stCxn id="15" idx="3"/>
            <a:endCxn id="9219" idx="1"/>
          </p:cNvCxnSpPr>
          <p:nvPr/>
        </p:nvCxnSpPr>
        <p:spPr>
          <a:xfrm flipV="1">
            <a:off x="4690864" y="3502343"/>
            <a:ext cx="313184" cy="122306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  <a:endCxn id="9220" idx="1"/>
          </p:cNvCxnSpPr>
          <p:nvPr/>
        </p:nvCxnSpPr>
        <p:spPr>
          <a:xfrm>
            <a:off x="4690864" y="4725407"/>
            <a:ext cx="313184" cy="35230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0601" y="1881207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5-2.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상영 </a:t>
            </a:r>
            <a:r>
              <a:rPr lang="ko-KR" altLang="en-US" sz="2000">
                <a:solidFill>
                  <a:schemeClr val="bg2">
                    <a:lumMod val="50000"/>
                  </a:schemeClr>
                </a:solidFill>
              </a:rPr>
              <a:t>일정 삭제</a:t>
            </a:r>
            <a:r>
              <a:rPr lang="en-US" altLang="ko-KR" sz="200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295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6. </a:t>
            </a:r>
            <a:r>
              <a:rPr lang="ko-KR" altLang="en-US" sz="1400" dirty="0">
                <a:latin typeface="+mn-ea"/>
              </a:rPr>
              <a:t>영화 예매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0601" y="1881207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6.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영화 예매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직원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5632840" cy="425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017032" y="2108955"/>
            <a:ext cx="299099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상영 일정 등록된 영화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시간 불러오기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1520" y="2780928"/>
            <a:ext cx="5632840" cy="3168352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2"/>
            <a:endCxn id="17" idx="0"/>
          </p:cNvCxnSpPr>
          <p:nvPr/>
        </p:nvCxnSpPr>
        <p:spPr>
          <a:xfrm flipH="1">
            <a:off x="3067940" y="2370565"/>
            <a:ext cx="4444590" cy="41036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51520" y="6021288"/>
            <a:ext cx="4896544" cy="576064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17032" y="2936947"/>
            <a:ext cx="299099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선택된 영화의 정보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선택 좌석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요금 정보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가져오기</a:t>
            </a:r>
          </a:p>
        </p:txBody>
      </p:sp>
      <p:cxnSp>
        <p:nvCxnSpPr>
          <p:cNvPr id="16" name="직선 화살표 연결선 15"/>
          <p:cNvCxnSpPr>
            <a:stCxn id="21" idx="2"/>
            <a:endCxn id="20" idx="0"/>
          </p:cNvCxnSpPr>
          <p:nvPr/>
        </p:nvCxnSpPr>
        <p:spPr>
          <a:xfrm flipH="1">
            <a:off x="2699792" y="3367834"/>
            <a:ext cx="4812738" cy="265345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17032" y="3873678"/>
            <a:ext cx="299099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시간 선택하면 좌석 선택 활성화</a:t>
            </a:r>
          </a:p>
        </p:txBody>
      </p:sp>
      <p:cxnSp>
        <p:nvCxnSpPr>
          <p:cNvPr id="22" name="직선 화살표 연결선 21"/>
          <p:cNvCxnSpPr>
            <a:stCxn id="26" idx="2"/>
          </p:cNvCxnSpPr>
          <p:nvPr/>
        </p:nvCxnSpPr>
        <p:spPr>
          <a:xfrm flipH="1">
            <a:off x="5796136" y="4135288"/>
            <a:ext cx="1716394" cy="21740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017032" y="4876056"/>
            <a:ext cx="299099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좌석 선택 </a:t>
            </a:r>
            <a:r>
              <a:rPr lang="en-US" altLang="ko-KR" sz="1100" dirty="0">
                <a:solidFill>
                  <a:schemeClr val="tx1"/>
                </a:solidFill>
              </a:rPr>
              <a:t>Stage </a:t>
            </a:r>
            <a:r>
              <a:rPr lang="ko-KR" altLang="en-US" sz="1100" dirty="0">
                <a:solidFill>
                  <a:schemeClr val="tx1"/>
                </a:solidFill>
              </a:rPr>
              <a:t>표시된 영역에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겹치게 띄우기</a:t>
            </a:r>
          </a:p>
        </p:txBody>
      </p:sp>
      <p:cxnSp>
        <p:nvCxnSpPr>
          <p:cNvPr id="24" name="직선 화살표 연결선 23"/>
          <p:cNvCxnSpPr>
            <a:stCxn id="29" idx="2"/>
          </p:cNvCxnSpPr>
          <p:nvPr/>
        </p:nvCxnSpPr>
        <p:spPr>
          <a:xfrm flipH="1">
            <a:off x="5796136" y="5306943"/>
            <a:ext cx="1716394" cy="10023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9" idx="0"/>
            <a:endCxn id="10246" idx="3"/>
          </p:cNvCxnSpPr>
          <p:nvPr/>
        </p:nvCxnSpPr>
        <p:spPr>
          <a:xfrm flipH="1" flipV="1">
            <a:off x="5884360" y="4547293"/>
            <a:ext cx="1628170" cy="32876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6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6. </a:t>
            </a:r>
            <a:r>
              <a:rPr lang="ko-KR" altLang="en-US" sz="1400" dirty="0">
                <a:latin typeface="+mn-ea"/>
              </a:rPr>
              <a:t>영화 예매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772816"/>
            <a:ext cx="5508612" cy="492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31640" y="1920553"/>
            <a:ext cx="100811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총 인원 선택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37069" y="1920553"/>
            <a:ext cx="172819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선택한 상영 일정 정보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12160" y="1664871"/>
            <a:ext cx="223224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영화 예매 초기화면으로 이동</a:t>
            </a:r>
          </a:p>
        </p:txBody>
      </p:sp>
      <p:cxnSp>
        <p:nvCxnSpPr>
          <p:cNvPr id="13" name="직선 화살표 연결선 12"/>
          <p:cNvCxnSpPr>
            <a:stCxn id="7" idx="2"/>
          </p:cNvCxnSpPr>
          <p:nvPr/>
        </p:nvCxnSpPr>
        <p:spPr>
          <a:xfrm flipH="1">
            <a:off x="1259632" y="2182163"/>
            <a:ext cx="576064" cy="2387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</p:cNvCxnSpPr>
          <p:nvPr/>
        </p:nvCxnSpPr>
        <p:spPr>
          <a:xfrm flipH="1">
            <a:off x="3131840" y="2182163"/>
            <a:ext cx="269325" cy="1193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1"/>
          </p:cNvCxnSpPr>
          <p:nvPr/>
        </p:nvCxnSpPr>
        <p:spPr>
          <a:xfrm flipH="1">
            <a:off x="5724128" y="1795676"/>
            <a:ext cx="288032" cy="2556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012160" y="2045637"/>
            <a:ext cx="223224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초기화면 이동 후 시간만 변경</a:t>
            </a:r>
          </a:p>
        </p:txBody>
      </p:sp>
      <p:cxnSp>
        <p:nvCxnSpPr>
          <p:cNvPr id="20" name="직선 화살표 연결선 19"/>
          <p:cNvCxnSpPr>
            <a:stCxn id="18" idx="1"/>
          </p:cNvCxnSpPr>
          <p:nvPr/>
        </p:nvCxnSpPr>
        <p:spPr>
          <a:xfrm flipH="1">
            <a:off x="5652120" y="2176442"/>
            <a:ext cx="360040" cy="5324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5536" y="3429000"/>
            <a:ext cx="20882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이미 예매된 좌석은 비활성화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439652" y="3690610"/>
            <a:ext cx="396044" cy="13945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27784" y="3429000"/>
            <a:ext cx="237626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좌석 선택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총 인원 수 만큼만 선택 가능 제한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2"/>
          </p:cNvCxnSpPr>
          <p:nvPr/>
        </p:nvCxnSpPr>
        <p:spPr>
          <a:xfrm flipH="1">
            <a:off x="3401165" y="3859887"/>
            <a:ext cx="414751" cy="122529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31452" y="2705725"/>
            <a:ext cx="2808312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총 인원의 수만큼 자리가 선택되면 활성화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결제가 완료되면 영화 입장권 생성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이후에 나올 예매 취소 입장권 번호는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바코드 밑에 생성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영화입장권의 이미지는 </a:t>
            </a:r>
            <a:r>
              <a:rPr lang="en-US" altLang="ko-KR" sz="1100" dirty="0">
                <a:solidFill>
                  <a:schemeClr val="tx1"/>
                </a:solidFill>
              </a:rPr>
              <a:t>PDF</a:t>
            </a:r>
            <a:r>
              <a:rPr lang="ko-KR" altLang="en-US" sz="1100" dirty="0">
                <a:solidFill>
                  <a:schemeClr val="tx1"/>
                </a:solidFill>
              </a:rPr>
              <a:t>와 확장자  </a:t>
            </a:r>
            <a:r>
              <a:rPr lang="en-US" altLang="ko-KR" sz="1100" dirty="0">
                <a:solidFill>
                  <a:schemeClr val="tx1"/>
                </a:solidFill>
              </a:rPr>
              <a:t>png</a:t>
            </a:r>
            <a:r>
              <a:rPr lang="ko-KR" altLang="en-US" sz="1100" dirty="0">
                <a:solidFill>
                  <a:schemeClr val="tx1"/>
                </a:solidFill>
              </a:rPr>
              <a:t>로 저장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28" idx="1"/>
          </p:cNvCxnSpPr>
          <p:nvPr/>
        </p:nvCxnSpPr>
        <p:spPr>
          <a:xfrm flipH="1">
            <a:off x="5383380" y="3259723"/>
            <a:ext cx="648072" cy="268955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63" y="3879510"/>
            <a:ext cx="1747009" cy="28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꺾인 연결선 33"/>
          <p:cNvCxnSpPr>
            <a:stCxn id="28" idx="3"/>
            <a:endCxn id="11267" idx="3"/>
          </p:cNvCxnSpPr>
          <p:nvPr/>
        </p:nvCxnSpPr>
        <p:spPr>
          <a:xfrm flipH="1">
            <a:off x="8820472" y="3259723"/>
            <a:ext cx="19292" cy="2049506"/>
          </a:xfrm>
          <a:prstGeom prst="bentConnector3">
            <a:avLst>
              <a:gd name="adj1" fmla="val -1184947"/>
            </a:avLst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0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7. </a:t>
            </a:r>
            <a:r>
              <a:rPr lang="ko-KR" altLang="en-US" sz="1400" dirty="0">
                <a:latin typeface="+mn-ea"/>
              </a:rPr>
              <a:t>예매 취소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직원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601" y="1881207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7.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예매 취소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직원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40290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58382" y="2636912"/>
            <a:ext cx="2749921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입장권 번호 숫자만 입력 가능하게 제한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길이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>
                <a:solidFill>
                  <a:schemeClr val="tx1"/>
                </a:solidFill>
              </a:rPr>
              <a:t>가 입력되면 자동으로 </a:t>
            </a:r>
            <a:r>
              <a:rPr lang="en-US" altLang="ko-KR" sz="1100" dirty="0">
                <a:solidFill>
                  <a:schemeClr val="tx1"/>
                </a:solidFill>
              </a:rPr>
              <a:t>tab</a:t>
            </a:r>
            <a:r>
              <a:rPr lang="ko-KR" altLang="en-US" sz="1100" dirty="0">
                <a:solidFill>
                  <a:schemeClr val="tx1"/>
                </a:solidFill>
              </a:rPr>
              <a:t>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7289" y="3212976"/>
            <a:ext cx="3612663" cy="432048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1"/>
            <a:endCxn id="11" idx="3"/>
          </p:cNvCxnSpPr>
          <p:nvPr/>
        </p:nvCxnSpPr>
        <p:spPr>
          <a:xfrm flipH="1">
            <a:off x="4139952" y="2852356"/>
            <a:ext cx="418430" cy="5766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20" y="4005064"/>
            <a:ext cx="4000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044" y="5301208"/>
            <a:ext cx="4000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3528" y="5301208"/>
            <a:ext cx="292353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입장권번호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에서 검색 후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영화 예매 취소</a:t>
            </a:r>
          </a:p>
        </p:txBody>
      </p:sp>
      <p:cxnSp>
        <p:nvCxnSpPr>
          <p:cNvPr id="18" name="직선 화살표 연결선 17"/>
          <p:cNvCxnSpPr>
            <a:stCxn id="14" idx="3"/>
            <a:endCxn id="12292" idx="1"/>
          </p:cNvCxnSpPr>
          <p:nvPr/>
        </p:nvCxnSpPr>
        <p:spPr>
          <a:xfrm flipV="1">
            <a:off x="3247064" y="4614664"/>
            <a:ext cx="1368256" cy="8173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3"/>
            <a:endCxn id="12293" idx="1"/>
          </p:cNvCxnSpPr>
          <p:nvPr/>
        </p:nvCxnSpPr>
        <p:spPr>
          <a:xfrm>
            <a:off x="3247064" y="5432013"/>
            <a:ext cx="1367980" cy="47879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5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8. </a:t>
            </a:r>
            <a:r>
              <a:rPr lang="ko-KR" altLang="en-US" sz="1400" dirty="0">
                <a:latin typeface="+mn-ea"/>
              </a:rPr>
              <a:t>매출 통계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601" y="1881207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매출 통계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96136" y="2193008"/>
            <a:ext cx="319096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예매 된 영화의 통계 </a:t>
            </a:r>
            <a:r>
              <a:rPr lang="en-US" altLang="ko-KR" sz="1100" dirty="0">
                <a:solidFill>
                  <a:schemeClr val="tx1"/>
                </a:solidFill>
              </a:rPr>
              <a:t>Table View</a:t>
            </a:r>
            <a:r>
              <a:rPr lang="ko-KR" altLang="en-US" sz="1100" dirty="0">
                <a:solidFill>
                  <a:schemeClr val="tx1"/>
                </a:solidFill>
              </a:rPr>
              <a:t>에 띄우기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41022"/>
            <a:ext cx="5258075" cy="423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65588" y="6309319"/>
            <a:ext cx="1066052" cy="368979"/>
          </a:xfrm>
          <a:prstGeom prst="rect">
            <a:avLst/>
          </a:pr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1"/>
          </p:cNvCxnSpPr>
          <p:nvPr/>
        </p:nvCxnSpPr>
        <p:spPr>
          <a:xfrm flipH="1">
            <a:off x="600601" y="2323813"/>
            <a:ext cx="5195535" cy="5291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96136" y="2624282"/>
            <a:ext cx="3190960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 위치 선택 후 </a:t>
            </a:r>
            <a:r>
              <a:rPr lang="en-US" altLang="ko-KR" sz="1100" dirty="0">
                <a:solidFill>
                  <a:schemeClr val="tx1"/>
                </a:solidFill>
              </a:rPr>
              <a:t>Table View</a:t>
            </a:r>
            <a:r>
              <a:rPr lang="ko-KR" altLang="en-US" sz="1100" dirty="0">
                <a:solidFill>
                  <a:schemeClr val="tx1"/>
                </a:solidFill>
              </a:rPr>
              <a:t>에  입력된 데이터 엑셀로 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입력 된 데이터 없으면 저장불가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1"/>
          </p:cNvCxnSpPr>
          <p:nvPr/>
        </p:nvCxnSpPr>
        <p:spPr>
          <a:xfrm flipH="1">
            <a:off x="1259632" y="2924364"/>
            <a:ext cx="453650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190960" cy="148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5184"/>
            <a:ext cx="3190960" cy="148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꺾인 연결선 21"/>
          <p:cNvCxnSpPr>
            <a:stCxn id="18" idx="1"/>
            <a:endCxn id="13316" idx="1"/>
          </p:cNvCxnSpPr>
          <p:nvPr/>
        </p:nvCxnSpPr>
        <p:spPr>
          <a:xfrm rot="10800000" flipV="1">
            <a:off x="5796136" y="2924363"/>
            <a:ext cx="12700" cy="1177479"/>
          </a:xfrm>
          <a:prstGeom prst="bentConnector3">
            <a:avLst>
              <a:gd name="adj1" fmla="val 1800000"/>
            </a:avLst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1"/>
            <a:endCxn id="13317" idx="1"/>
          </p:cNvCxnSpPr>
          <p:nvPr/>
        </p:nvCxnSpPr>
        <p:spPr>
          <a:xfrm rot="10800000" flipV="1">
            <a:off x="5796136" y="2924363"/>
            <a:ext cx="12700" cy="2905671"/>
          </a:xfrm>
          <a:prstGeom prst="bentConnector3">
            <a:avLst>
              <a:gd name="adj1" fmla="val 1800000"/>
            </a:avLst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1"/>
          </p:cNvCxnSpPr>
          <p:nvPr/>
        </p:nvCxnSpPr>
        <p:spPr>
          <a:xfrm flipH="1">
            <a:off x="4211960" y="2323813"/>
            <a:ext cx="1584176" cy="16092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857516" y="5373216"/>
            <a:ext cx="324036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 된 데이터에서 매출액과 관객수의 합</a:t>
            </a:r>
          </a:p>
        </p:txBody>
      </p:sp>
      <p:cxnSp>
        <p:nvCxnSpPr>
          <p:cNvPr id="31" name="직선 화살표 연결선 30"/>
          <p:cNvCxnSpPr>
            <a:endCxn id="10" idx="3"/>
          </p:cNvCxnSpPr>
          <p:nvPr/>
        </p:nvCxnSpPr>
        <p:spPr>
          <a:xfrm flipH="1">
            <a:off x="1331640" y="5634826"/>
            <a:ext cx="2146056" cy="85898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프로그램 개요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1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827584" y="1071312"/>
            <a:ext cx="4176464" cy="2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개발목적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요구사항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75" y="404415"/>
            <a:ext cx="999337" cy="999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2420888"/>
            <a:ext cx="62167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현장예매를 간단한 조작으로 예매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취소하고 예약현황을 확인하고 추출하여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매장의 매출을 확인하고 관리한다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038" y="1901443"/>
            <a:ext cx="121058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개발목적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844" y="3748970"/>
            <a:ext cx="121058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요구사항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4277995"/>
            <a:ext cx="64155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&lt;</a:t>
            </a:r>
            <a:r>
              <a:rPr lang="ko-KR" altLang="en-US" sz="1400" b="1" dirty="0">
                <a:latin typeface="+mn-ea"/>
              </a:rPr>
              <a:t>직원등록</a:t>
            </a:r>
            <a:r>
              <a:rPr lang="en-US" altLang="ko-KR" sz="1400" b="1" dirty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  </a:t>
            </a:r>
            <a:r>
              <a:rPr lang="ko-KR" altLang="en-US" sz="1400" dirty="0">
                <a:latin typeface="+mn-ea"/>
              </a:rPr>
              <a:t>직원 등록을 위한 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아이디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비밀번호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전화번호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생년월일 입력 받는다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  </a:t>
            </a:r>
            <a:r>
              <a:rPr lang="ko-KR" altLang="en-US" sz="1400" dirty="0">
                <a:latin typeface="+mn-ea"/>
              </a:rPr>
              <a:t>아이디 중복확인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&lt;</a:t>
            </a:r>
            <a:r>
              <a:rPr lang="ko-KR" altLang="en-US" sz="1400" b="1" dirty="0">
                <a:latin typeface="+mn-ea"/>
              </a:rPr>
              <a:t>로그인</a:t>
            </a:r>
            <a:r>
              <a:rPr lang="en-US" altLang="ko-KR" sz="1400" b="1" dirty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  </a:t>
            </a:r>
            <a:r>
              <a:rPr lang="ko-KR" altLang="en-US" sz="1400" dirty="0">
                <a:latin typeface="+mn-ea"/>
              </a:rPr>
              <a:t>아이디와 비밀번호를 입력 받는다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6" y="1916832"/>
            <a:ext cx="369332" cy="3693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72757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3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8. </a:t>
            </a:r>
            <a:r>
              <a:rPr lang="ko-KR" altLang="en-US" sz="1400" dirty="0">
                <a:latin typeface="+mn-ea"/>
              </a:rPr>
              <a:t>매출 통계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관리자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4" y="2411911"/>
            <a:ext cx="8353204" cy="42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244" y="191683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엑셀 저장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34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8. </a:t>
            </a:r>
            <a:r>
              <a:rPr lang="ko-KR" altLang="en-US" sz="1400" dirty="0">
                <a:latin typeface="+mn-ea"/>
              </a:rPr>
              <a:t>매출 통계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쿼리문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1207"/>
            <a:ext cx="400110" cy="400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601" y="1881207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8.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매출 통계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</a:rPr>
              <a:t>쿼리문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42988"/>
            <a:ext cx="8712968" cy="9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3796" y="256490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실시간 예매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96289"/>
            <a:ext cx="8712968" cy="11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3796" y="44371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일별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74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UI </a:t>
            </a:r>
            <a:r>
              <a:rPr lang="ko-KR" altLang="en-US" sz="2800" dirty="0">
                <a:latin typeface="+mn-ea"/>
              </a:rPr>
              <a:t>및 기능설명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rm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8. </a:t>
            </a:r>
            <a:r>
              <a:rPr lang="ko-KR" altLang="en-US" sz="1400" dirty="0">
                <a:latin typeface="+mn-ea"/>
              </a:rPr>
              <a:t>매출 통계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쿼리문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32" y="382102"/>
            <a:ext cx="1054968" cy="105496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2250"/>
            <a:ext cx="122413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218396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월별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29309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연도별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6" y="2718212"/>
            <a:ext cx="874147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7" y="4784886"/>
            <a:ext cx="874147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프로그램 개요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1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827584" y="1071312"/>
            <a:ext cx="4176464" cy="2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latin typeface="+mn-ea"/>
              </a:rPr>
              <a:t>개발목적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요구사항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75" y="404415"/>
            <a:ext cx="999337" cy="999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152" y="1916832"/>
            <a:ext cx="703429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영화 정보 등록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  </a:t>
            </a:r>
            <a:r>
              <a:rPr lang="ko-KR" altLang="en-US" sz="1400" dirty="0"/>
              <a:t>영화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상영시간</a:t>
            </a:r>
            <a:r>
              <a:rPr lang="en-US" altLang="ko-KR" sz="1400" dirty="0"/>
              <a:t>, </a:t>
            </a:r>
            <a:r>
              <a:rPr lang="ko-KR" altLang="en-US" sz="1400" dirty="0"/>
              <a:t>영화포스터</a:t>
            </a:r>
            <a:r>
              <a:rPr lang="en-US" altLang="ko-KR" sz="1400" dirty="0"/>
              <a:t>, </a:t>
            </a:r>
            <a:r>
              <a:rPr lang="ko-KR" altLang="en-US" sz="1400" dirty="0"/>
              <a:t>관람등급</a:t>
            </a:r>
            <a:r>
              <a:rPr lang="en-US" altLang="ko-KR" sz="1400" dirty="0"/>
              <a:t>, </a:t>
            </a:r>
            <a:r>
              <a:rPr lang="ko-KR" altLang="en-US" sz="1400" dirty="0"/>
              <a:t>장르</a:t>
            </a:r>
            <a:r>
              <a:rPr lang="en-US" altLang="ko-KR" sz="1400" dirty="0"/>
              <a:t>, </a:t>
            </a:r>
            <a:r>
              <a:rPr lang="ko-KR" altLang="en-US" sz="1400" dirty="0"/>
              <a:t>감독</a:t>
            </a:r>
            <a:r>
              <a:rPr lang="en-US" altLang="ko-KR" sz="1400" dirty="0"/>
              <a:t>, </a:t>
            </a:r>
            <a:r>
              <a:rPr lang="ko-KR" altLang="en-US" sz="1400" dirty="0"/>
              <a:t>제작국가</a:t>
            </a:r>
            <a:r>
              <a:rPr lang="en-US" altLang="ko-KR" sz="1400" dirty="0"/>
              <a:t>, </a:t>
            </a:r>
            <a:r>
              <a:rPr lang="ko-KR" altLang="en-US" sz="1400" dirty="0"/>
              <a:t>영화줄거리 입력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상영 일정 등록</a:t>
            </a:r>
            <a:r>
              <a:rPr lang="en-US" altLang="ko-KR" sz="14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  </a:t>
            </a:r>
            <a:r>
              <a:rPr lang="ko-KR" altLang="en-US" sz="1400" dirty="0"/>
              <a:t>영화를 선택하고 상영일 선택 후 상영 시작시간 입력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  </a:t>
            </a:r>
            <a:r>
              <a:rPr lang="ko-KR" altLang="en-US" sz="1400" dirty="0"/>
              <a:t>상영 종료시간</a:t>
            </a:r>
            <a:r>
              <a:rPr lang="en-US" altLang="ko-KR" sz="1400" dirty="0"/>
              <a:t>, </a:t>
            </a:r>
            <a:r>
              <a:rPr lang="ko-KR" altLang="en-US" sz="1400" dirty="0"/>
              <a:t>상영관</a:t>
            </a:r>
            <a:r>
              <a:rPr lang="en-US" altLang="ko-KR" sz="1400" dirty="0"/>
              <a:t>, </a:t>
            </a:r>
            <a:r>
              <a:rPr lang="ko-KR" altLang="en-US" sz="1400" dirty="0"/>
              <a:t>가격을 입력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영화 예매</a:t>
            </a:r>
            <a:r>
              <a:rPr lang="en-US" altLang="ko-KR" sz="1400" b="1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영화를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날짜와 시간을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좌석선택 버튼을 누른다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인원을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좌석을 선택한다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결제버튼을 누른다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1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프로그램 개요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1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827584" y="1071312"/>
            <a:ext cx="4176464" cy="29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latin typeface="+mn-ea"/>
              </a:rPr>
              <a:t>개발목적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요구사항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75" y="404415"/>
            <a:ext cx="999337" cy="9993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152" y="1916832"/>
            <a:ext cx="634180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영화 예매 취소</a:t>
            </a:r>
            <a:r>
              <a:rPr lang="en-US" altLang="ko-KR" sz="1400" b="1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영화 예매 번호 입력 후 취소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영수증 출력</a:t>
            </a:r>
            <a:r>
              <a:rPr lang="en-US" altLang="ko-KR" sz="1400" b="1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예매번호</a:t>
            </a:r>
            <a:r>
              <a:rPr lang="en-US" altLang="ko-KR" sz="1400" dirty="0"/>
              <a:t>, </a:t>
            </a:r>
            <a:r>
              <a:rPr lang="ko-KR" altLang="en-US" sz="1400" dirty="0"/>
              <a:t>결제금액</a:t>
            </a:r>
            <a:r>
              <a:rPr lang="en-US" altLang="ko-KR" sz="1400" dirty="0"/>
              <a:t>, </a:t>
            </a:r>
            <a:r>
              <a:rPr lang="ko-KR" altLang="en-US" sz="1400" dirty="0"/>
              <a:t>좌석번호</a:t>
            </a:r>
            <a:r>
              <a:rPr lang="en-US" altLang="ko-KR" sz="1400" dirty="0"/>
              <a:t>, </a:t>
            </a:r>
            <a:r>
              <a:rPr lang="ko-KR" altLang="en-US" sz="1400" dirty="0"/>
              <a:t>상영시간</a:t>
            </a:r>
            <a:r>
              <a:rPr lang="en-US" altLang="ko-KR" sz="1400" dirty="0"/>
              <a:t>, </a:t>
            </a:r>
            <a:r>
              <a:rPr lang="ko-KR" altLang="en-US" sz="1400" dirty="0"/>
              <a:t>영화 제목</a:t>
            </a:r>
            <a:r>
              <a:rPr lang="en-US" altLang="ko-KR" sz="1400" dirty="0"/>
              <a:t>, </a:t>
            </a:r>
            <a:r>
              <a:rPr lang="ko-KR" altLang="en-US" sz="1400" dirty="0"/>
              <a:t>관람등급 </a:t>
            </a:r>
            <a:r>
              <a:rPr lang="en-US" altLang="ko-KR" sz="1400" dirty="0"/>
              <a:t>PDF</a:t>
            </a:r>
            <a:r>
              <a:rPr lang="ko-KR" altLang="en-US" sz="1400" dirty="0"/>
              <a:t>로 출력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&lt;</a:t>
            </a:r>
            <a:r>
              <a:rPr lang="ko-KR" altLang="en-US" sz="1400" b="1" dirty="0"/>
              <a:t>매출확인</a:t>
            </a:r>
            <a:r>
              <a:rPr lang="en-US" altLang="ko-KR" sz="1400" b="1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실시간 예매 확인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일별</a:t>
            </a:r>
            <a:r>
              <a:rPr lang="en-US" altLang="ko-KR" sz="1400" dirty="0"/>
              <a:t>, </a:t>
            </a:r>
            <a:r>
              <a:rPr lang="ko-KR" altLang="en-US" sz="1400" dirty="0"/>
              <a:t>월별</a:t>
            </a:r>
            <a:r>
              <a:rPr lang="en-US" altLang="ko-KR" sz="1400" dirty="0"/>
              <a:t>, </a:t>
            </a:r>
            <a:r>
              <a:rPr lang="ko-KR" altLang="en-US" sz="1400" dirty="0"/>
              <a:t>연도별 매출 확인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매출을 엑셀로 출력 할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1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개발일정 및 환경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2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개발일정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개발환경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2018.08.06 ~ 2018.08.27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09350"/>
            <a:ext cx="992350" cy="99235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31460"/>
              </p:ext>
            </p:extLst>
          </p:nvPr>
        </p:nvGraphicFramePr>
        <p:xfrm>
          <a:off x="179514" y="2780928"/>
          <a:ext cx="8784972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i="0" baseline="0" dirty="0"/>
                        <a:t>로그인 </a:t>
                      </a:r>
                      <a:r>
                        <a:rPr lang="en-US" altLang="ko-KR" sz="1000" i="0" baseline="0" dirty="0"/>
                        <a:t>Controller, DAO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i="0" baseline="0" dirty="0"/>
                        <a:t>직원등록 </a:t>
                      </a:r>
                      <a:r>
                        <a:rPr lang="en-US" altLang="ko-KR" sz="1000" i="0" baseline="0" dirty="0"/>
                        <a:t>Controller, DAO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/>
                        <a:t>관리자</a:t>
                      </a:r>
                      <a:r>
                        <a:rPr lang="ko-KR" altLang="en-US" sz="1000" baseline="0" dirty="0"/>
                        <a:t> 메인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/>
                        <a:t>직원 메인 </a:t>
                      </a:r>
                      <a:r>
                        <a:rPr lang="en-US" altLang="ko-KR" sz="1000" dirty="0"/>
                        <a:t>Controller,</a:t>
                      </a:r>
                      <a:r>
                        <a:rPr lang="en-US" altLang="ko-KR" sz="1000" baseline="0" dirty="0"/>
                        <a:t> DAO</a:t>
                      </a:r>
                      <a:endParaRPr lang="ko-KR" altLang="en-US" sz="1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영화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영화 수정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상영 일정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-  </a:t>
                      </a:r>
                      <a:r>
                        <a:rPr lang="ko-KR" altLang="en-US" sz="1000" baseline="0" dirty="0"/>
                        <a:t>예매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/>
                        <a:t>상영중인 영화 제목</a:t>
                      </a:r>
                      <a:r>
                        <a:rPr lang="en-US" altLang="ko-KR" sz="1000" baseline="0" dirty="0"/>
                        <a:t>,</a:t>
                      </a:r>
                      <a:r>
                        <a:rPr lang="ko-KR" altLang="en-US" sz="1000" baseline="0" dirty="0"/>
                        <a:t>일정 </a:t>
                      </a:r>
                      <a:r>
                        <a:rPr lang="en-US" altLang="ko-KR" sz="1000" baseline="0" dirty="0"/>
                        <a:t>Table View</a:t>
                      </a:r>
                      <a:r>
                        <a:rPr lang="ko-KR" altLang="en-US" sz="1000" baseline="0" dirty="0"/>
                        <a:t>에 띄우기 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/>
                        <a:t>상영 시간 버튼 띄우기</a:t>
                      </a:r>
                      <a:r>
                        <a:rPr lang="en-US" altLang="ko-KR" sz="1000" baseline="0" dirty="0"/>
                        <a:t> </a:t>
                      </a:r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-  </a:t>
                      </a:r>
                      <a:r>
                        <a:rPr lang="ko-KR" altLang="en-US" sz="1000" baseline="0" dirty="0"/>
                        <a:t>예매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/>
                        <a:t>상영 시간 버튼 띄우기</a:t>
                      </a:r>
                      <a:r>
                        <a:rPr lang="en-US" altLang="ko-KR" sz="1000" baseline="0" dirty="0"/>
                        <a:t> (1</a:t>
                      </a:r>
                      <a:r>
                        <a:rPr lang="ko-KR" altLang="en-US" sz="1000" baseline="0" dirty="0"/>
                        <a:t>일차</a:t>
                      </a:r>
                      <a:r>
                        <a:rPr lang="en-US" altLang="ko-KR" sz="1000" baseline="0" dirty="0"/>
                        <a:t>)</a:t>
                      </a:r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-  </a:t>
                      </a:r>
                      <a:r>
                        <a:rPr lang="ko-KR" altLang="en-US" sz="1000" baseline="0" dirty="0"/>
                        <a:t>예매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/>
                        <a:t>상영 시간 버튼 띄우기</a:t>
                      </a:r>
                      <a:r>
                        <a:rPr lang="en-US" altLang="ko-KR" sz="1000" baseline="0" dirty="0"/>
                        <a:t> (2</a:t>
                      </a:r>
                      <a:r>
                        <a:rPr lang="ko-KR" altLang="en-US" sz="1000" baseline="0" dirty="0"/>
                        <a:t>일차</a:t>
                      </a:r>
                      <a:r>
                        <a:rPr lang="en-US" altLang="ko-KR" sz="1000" baseline="0" dirty="0"/>
                        <a:t>)</a:t>
                      </a:r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/>
                        <a:t>-  </a:t>
                      </a:r>
                      <a:r>
                        <a:rPr lang="ko-KR" altLang="en-US" sz="1000" baseline="0" dirty="0"/>
                        <a:t>예매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/>
                        <a:t>상영 시간 버튼 띄우기</a:t>
                      </a:r>
                      <a:r>
                        <a:rPr lang="en-US" altLang="ko-KR" sz="1000" baseline="0" dirty="0"/>
                        <a:t> (3</a:t>
                      </a:r>
                      <a:r>
                        <a:rPr lang="ko-KR" altLang="en-US" sz="1000" baseline="0" dirty="0"/>
                        <a:t>일차</a:t>
                      </a:r>
                      <a:r>
                        <a:rPr lang="en-US" altLang="ko-KR" sz="1000" baseline="0" dirty="0"/>
                        <a:t>)</a:t>
                      </a:r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직원등록 </a:t>
                      </a:r>
                      <a:r>
                        <a:rPr lang="en-US" altLang="ko-KR" sz="1000" baseline="0" dirty="0"/>
                        <a:t>Controller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1000" baseline="0" dirty="0"/>
                        <a:t>아이디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비밀번호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전화번호 형식 제한</a:t>
                      </a:r>
                      <a:endParaRPr lang="en-US" altLang="ko-KR" sz="1000" baseline="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87534"/>
              </p:ext>
            </p:extLst>
          </p:nvPr>
        </p:nvGraphicFramePr>
        <p:xfrm>
          <a:off x="179514" y="4437112"/>
          <a:ext cx="8784972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08.19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좌석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en-US" altLang="ko-KR" sz="1000" baseline="0" dirty="0" err="1"/>
                        <a:t>Fxml</a:t>
                      </a:r>
                      <a:r>
                        <a:rPr lang="ko-KR" altLang="en-US" sz="1000" baseline="0" dirty="0"/>
                        <a:t>에 좌석 추가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en-US" altLang="ko-KR" sz="1000" baseline="0" dirty="0" err="1"/>
                        <a:t>Fmxl</a:t>
                      </a:r>
                      <a:r>
                        <a:rPr lang="ko-KR" altLang="en-US" sz="1000" baseline="0" dirty="0"/>
                        <a:t>에 총 인원 선택 추가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endParaRPr lang="en-US" altLang="ko-KR" sz="1000" baseline="0" dirty="0"/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endParaRPr lang="en-US" altLang="ko-KR" sz="1000" baseline="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좌석 </a:t>
                      </a:r>
                      <a:r>
                        <a:rPr lang="en-US" altLang="ko-KR" sz="1000" baseline="0" dirty="0"/>
                        <a:t>Controller,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DAO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1000" baseline="0" dirty="0"/>
                        <a:t>총 인원 중복 클릭 불가</a:t>
                      </a:r>
                      <a:endParaRPr lang="en-US" altLang="ko-KR" sz="1000" baseline="0" dirty="0"/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1000" baseline="0" dirty="0"/>
                        <a:t>좌석 선택 시 가격 설정</a:t>
                      </a:r>
                      <a:endParaRPr lang="en-US" altLang="ko-KR" sz="1000" baseline="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좌석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1000" baseline="0" dirty="0"/>
                        <a:t>예매된 좌석 비활성화</a:t>
                      </a:r>
                      <a:endParaRPr lang="en-US" altLang="ko-KR" sz="1000" baseline="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baseline="0" dirty="0"/>
                        <a:t>좌석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1000" baseline="0" dirty="0"/>
                        <a:t>예매된 좌석 비활성화</a:t>
                      </a:r>
                      <a:endParaRPr lang="en-US" altLang="ko-KR" sz="1000" baseline="0" dirty="0"/>
                    </a:p>
                    <a:p>
                      <a:pPr algn="l" latinLnBrk="1"/>
                      <a:endParaRPr lang="en-US" altLang="ko-KR" sz="1000" baseline="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/>
                        <a:t>좌석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algn="l" latinLnBrk="1"/>
                      <a:r>
                        <a:rPr lang="en-US" altLang="ko-KR" sz="1000" baseline="0" dirty="0"/>
                        <a:t>1. 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err="1"/>
                        <a:t>Fxml</a:t>
                      </a:r>
                      <a:r>
                        <a:rPr lang="ko-KR" altLang="en-US" sz="1000" baseline="0" dirty="0"/>
                        <a:t>에 추가하는 방식 말고 소스 자체에서 넣는 방식으로 변경</a:t>
                      </a:r>
                      <a:endParaRPr lang="en-US" altLang="ko-KR" sz="1000" baseline="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/>
                        <a:t>좌석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algn="l" latinLnBrk="1"/>
                      <a:r>
                        <a:rPr lang="en-US" altLang="ko-KR" sz="1000" baseline="0" dirty="0"/>
                        <a:t>1. 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err="1"/>
                        <a:t>Fxml</a:t>
                      </a:r>
                      <a:r>
                        <a:rPr lang="ko-KR" altLang="en-US" sz="1000" baseline="0" dirty="0"/>
                        <a:t>에 추가하는 방식 말고 소스 자체에서 넣는 방식으로 변경</a:t>
                      </a:r>
                      <a:endParaRPr lang="en-US" altLang="ko-KR" sz="1000" baseline="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/>
                        <a:t>좌석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algn="l" latinLnBrk="1"/>
                      <a:r>
                        <a:rPr lang="en-US" altLang="ko-KR" sz="1000" baseline="0" dirty="0"/>
                        <a:t>1. 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err="1"/>
                        <a:t>Fxml</a:t>
                      </a:r>
                      <a:r>
                        <a:rPr lang="ko-KR" altLang="en-US" sz="1000" baseline="0" dirty="0"/>
                        <a:t>에 추가하는 방식 말고 소스 자체에서 넣는 방식으로 변경</a:t>
                      </a:r>
                      <a:endParaRPr lang="en-US" altLang="ko-KR" sz="1000" baseline="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2368" y="1871846"/>
            <a:ext cx="121058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개발일정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" y="1857639"/>
            <a:ext cx="428525" cy="4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3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개발일정 및 환경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8640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2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개발일정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개발환경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2018.08.06 ~ 2018.08.27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09350"/>
            <a:ext cx="992350" cy="9923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2368" y="1871846"/>
            <a:ext cx="121058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개발일정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" y="1857639"/>
            <a:ext cx="428525" cy="42852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4921"/>
              </p:ext>
            </p:extLst>
          </p:nvPr>
        </p:nvGraphicFramePr>
        <p:xfrm>
          <a:off x="179514" y="2780928"/>
          <a:ext cx="8784972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08.20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08.21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08.22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08.23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08.24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08.25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08.26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aseline="0" dirty="0"/>
                        <a:t>좌석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1000" baseline="0" dirty="0"/>
                        <a:t>좌석 선택에 따른 요금 설정 수식 변경</a:t>
                      </a:r>
                      <a:endParaRPr lang="en-US" altLang="ko-KR" sz="1000" baseline="0" dirty="0"/>
                    </a:p>
                    <a:p>
                      <a:pPr marL="228600" indent="-228600">
                        <a:buFontTx/>
                        <a:buAutoNum type="arabicPeriod"/>
                      </a:pPr>
                      <a:endParaRPr lang="en-US" altLang="ko-KR" sz="1000" baseline="0" dirty="0"/>
                    </a:p>
                    <a:p>
                      <a:pPr marL="228600" indent="-228600">
                        <a:buFontTx/>
                        <a:buAutoNum type="arabicPeriod"/>
                      </a:pPr>
                      <a:endParaRPr lang="en-US" altLang="ko-KR" sz="1000" baseline="0" dirty="0"/>
                    </a:p>
                    <a:p>
                      <a:pPr marL="228600" indent="-228600">
                        <a:buFontTx/>
                        <a:buAutoNum type="arabicPeriod"/>
                      </a:pPr>
                      <a:endParaRPr lang="en-US" altLang="ko-KR" sz="1000" baseline="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좌석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오류 수정</a:t>
                      </a:r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좌석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ko-KR" altLang="en-US" sz="1000" dirty="0"/>
                        <a:t>오류 수정</a:t>
                      </a:r>
                      <a:endParaRPr lang="en-US" altLang="ko-KR" sz="1000" dirty="0"/>
                    </a:p>
                    <a:p>
                      <a:pPr marL="228600" indent="-228600">
                        <a:buFontTx/>
                        <a:buAutoNum type="arabicPeriod"/>
                      </a:pPr>
                      <a:endParaRPr lang="ko-KR" altLang="en-US" sz="1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aseline="0" dirty="0"/>
                        <a:t>예매 </a:t>
                      </a:r>
                      <a:r>
                        <a:rPr lang="en-US" altLang="ko-KR" sz="1000" baseline="0" dirty="0"/>
                        <a:t>Controller, DAO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오류 수정</a:t>
                      </a:r>
                    </a:p>
                    <a:p>
                      <a:endParaRPr lang="ko-KR" altLang="en-US" sz="1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aseline="0" dirty="0"/>
                        <a:t>비밀번호 암호화 </a:t>
                      </a:r>
                      <a:r>
                        <a:rPr lang="ko-KR" altLang="en-US" sz="1000" baseline="0" dirty="0" err="1"/>
                        <a:t>유틸</a:t>
                      </a:r>
                      <a:r>
                        <a:rPr lang="ko-KR" altLang="en-US" sz="1000" baseline="0" dirty="0"/>
                        <a:t> 추가</a:t>
                      </a:r>
                      <a:endParaRPr lang="en-US" altLang="ko-KR" sz="1000" baseline="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000" baseline="0" dirty="0"/>
                        <a:t>PPT</a:t>
                      </a:r>
                      <a:r>
                        <a:rPr lang="ko-KR" altLang="en-US" sz="1000" baseline="0" dirty="0"/>
                        <a:t>작성</a:t>
                      </a:r>
                      <a:endParaRPr lang="en-US" altLang="ko-KR" sz="1000" baseline="0" dirty="0"/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7200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aseline="0" dirty="0"/>
                        <a:t>PPT</a:t>
                      </a:r>
                      <a:r>
                        <a:rPr lang="ko-KR" altLang="en-US" sz="1000" baseline="0" dirty="0"/>
                        <a:t>작성</a:t>
                      </a: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54494"/>
              </p:ext>
            </p:extLst>
          </p:nvPr>
        </p:nvGraphicFramePr>
        <p:xfrm>
          <a:off x="179514" y="4437112"/>
          <a:ext cx="1254996" cy="152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08.27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aseline="0" dirty="0"/>
                        <a:t>PPT </a:t>
                      </a:r>
                      <a:r>
                        <a:rPr lang="ko-KR" altLang="en-US" sz="1000" baseline="0" dirty="0"/>
                        <a:t>작성</a:t>
                      </a: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/>
                    </a:p>
                    <a:p>
                      <a:endParaRPr lang="ko-KR" altLang="en-US" sz="1000" dirty="0"/>
                    </a:p>
                  </a:txBody>
                  <a:tcPr marL="72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48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latin typeface="+mn-ea"/>
              </a:rPr>
              <a:t>개발일정 및 환경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9361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2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latin typeface="+mn-ea"/>
              </a:rPr>
              <a:t>개발일정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개발환경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2018.08.06 ~ 2018.08.27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100" y="1847104"/>
            <a:ext cx="121058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개발환경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07" y="414061"/>
            <a:ext cx="989317" cy="9893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" y="1844824"/>
            <a:ext cx="404670" cy="404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2564904"/>
            <a:ext cx="76016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운영체제 </a:t>
            </a:r>
            <a:r>
              <a:rPr lang="en-US" altLang="ko-KR" dirty="0"/>
              <a:t>: Windows 7 64bit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 : Oracle 11g Release2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개발 </a:t>
            </a:r>
            <a:r>
              <a:rPr lang="en-US" altLang="ko-KR" dirty="0"/>
              <a:t>Tool : Eclipse Oxygen.3a Release (4.7.3a), SQL Developer 18.2.0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데이터베이스 모델링 </a:t>
            </a:r>
            <a:r>
              <a:rPr lang="en-US" altLang="ko-KR" dirty="0"/>
              <a:t>: ERWin 7.3.0.1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개발 언어 </a:t>
            </a:r>
            <a:r>
              <a:rPr lang="en-US" altLang="ko-KR" dirty="0"/>
              <a:t>: Java8, JavaFX 3.0.0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UML : StarUML 2.8.0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View : JavaFX Scene Builder 2.0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738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연결선 77"/>
          <p:cNvCxnSpPr>
            <a:stCxn id="31" idx="6"/>
            <a:endCxn id="12" idx="2"/>
          </p:cNvCxnSpPr>
          <p:nvPr/>
        </p:nvCxnSpPr>
        <p:spPr>
          <a:xfrm flipV="1">
            <a:off x="6372200" y="3259509"/>
            <a:ext cx="562157" cy="22530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28" idx="3"/>
            <a:endCxn id="12" idx="0"/>
          </p:cNvCxnSpPr>
          <p:nvPr/>
        </p:nvCxnSpPr>
        <p:spPr>
          <a:xfrm flipH="1">
            <a:off x="6934357" y="2066865"/>
            <a:ext cx="290558" cy="70836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236354"/>
            <a:ext cx="9144000" cy="13204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905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latin typeface="+mn-ea"/>
              </a:rPr>
              <a:t>DB</a:t>
            </a:r>
            <a:r>
              <a:rPr lang="ko-KR" altLang="en-US" sz="2800" dirty="0">
                <a:latin typeface="+mn-ea"/>
              </a:rPr>
              <a:t>구조</a:t>
            </a:r>
            <a:endParaRPr lang="en-US" altLang="ko-KR" sz="2800" dirty="0">
              <a:latin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latin typeface="+mn-ea"/>
              </a:rPr>
              <a:t>3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개체 관계도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latin typeface="+mn-ea"/>
              </a:rPr>
              <a:t>Table</a:t>
            </a:r>
            <a:r>
              <a:rPr lang="ko-KR" altLang="en-US" sz="1400" dirty="0">
                <a:latin typeface="+mn-ea"/>
              </a:rPr>
              <a:t>모델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논리적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물리적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65" y="345597"/>
            <a:ext cx="1101951" cy="11019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1" y="1870202"/>
            <a:ext cx="396000" cy="39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601" y="188120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개체 관계도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7878" y="2775226"/>
            <a:ext cx="812958" cy="4842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6638" y="3135266"/>
            <a:ext cx="916603" cy="4842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3651390" y="3083031"/>
            <a:ext cx="1295648" cy="585473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예매</a:t>
            </a:r>
          </a:p>
        </p:txBody>
      </p:sp>
      <p:cxnSp>
        <p:nvCxnSpPr>
          <p:cNvPr id="17" name="직선 연결선 16"/>
          <p:cNvCxnSpPr>
            <a:stCxn id="13" idx="3"/>
            <a:endCxn id="15" idx="1"/>
          </p:cNvCxnSpPr>
          <p:nvPr/>
        </p:nvCxnSpPr>
        <p:spPr>
          <a:xfrm flipV="1">
            <a:off x="2263241" y="3375768"/>
            <a:ext cx="1388149" cy="164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3"/>
            <a:endCxn id="12" idx="1"/>
          </p:cNvCxnSpPr>
          <p:nvPr/>
        </p:nvCxnSpPr>
        <p:spPr>
          <a:xfrm flipV="1">
            <a:off x="4947038" y="3017368"/>
            <a:ext cx="1580840" cy="35840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37480" y="3140108"/>
            <a:ext cx="1010880" cy="36004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1" name="타원 20"/>
          <p:cNvSpPr/>
          <p:nvPr/>
        </p:nvSpPr>
        <p:spPr>
          <a:xfrm>
            <a:off x="1564916" y="2626396"/>
            <a:ext cx="846596" cy="35739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2" name="타원 21"/>
          <p:cNvSpPr/>
          <p:nvPr/>
        </p:nvSpPr>
        <p:spPr>
          <a:xfrm>
            <a:off x="432032" y="2631974"/>
            <a:ext cx="1001048" cy="3462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23" name="타원 22"/>
          <p:cNvSpPr/>
          <p:nvPr/>
        </p:nvSpPr>
        <p:spPr>
          <a:xfrm>
            <a:off x="204601" y="3687343"/>
            <a:ext cx="1057618" cy="34623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24" name="타원 23"/>
          <p:cNvSpPr/>
          <p:nvPr/>
        </p:nvSpPr>
        <p:spPr>
          <a:xfrm>
            <a:off x="2213938" y="3716696"/>
            <a:ext cx="640759" cy="31688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타원 24"/>
          <p:cNvSpPr/>
          <p:nvPr/>
        </p:nvSpPr>
        <p:spPr>
          <a:xfrm>
            <a:off x="1451250" y="3803575"/>
            <a:ext cx="663596" cy="31717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권한</a:t>
            </a:r>
          </a:p>
        </p:txBody>
      </p:sp>
      <p:sp>
        <p:nvSpPr>
          <p:cNvPr id="26" name="타원 25"/>
          <p:cNvSpPr/>
          <p:nvPr/>
        </p:nvSpPr>
        <p:spPr>
          <a:xfrm>
            <a:off x="5440955" y="1715543"/>
            <a:ext cx="1001047" cy="50405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28" name="타원 27"/>
          <p:cNvSpPr/>
          <p:nvPr/>
        </p:nvSpPr>
        <p:spPr>
          <a:xfrm>
            <a:off x="7078315" y="1700808"/>
            <a:ext cx="1001047" cy="428862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관람등급</a:t>
            </a:r>
          </a:p>
        </p:txBody>
      </p:sp>
      <p:sp>
        <p:nvSpPr>
          <p:cNvPr id="29" name="타원 28"/>
          <p:cNvSpPr/>
          <p:nvPr/>
        </p:nvSpPr>
        <p:spPr>
          <a:xfrm>
            <a:off x="7312786" y="2228236"/>
            <a:ext cx="1008112" cy="381902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제작국가</a:t>
            </a:r>
          </a:p>
        </p:txBody>
      </p:sp>
      <p:sp>
        <p:nvSpPr>
          <p:cNvPr id="30" name="타원 29"/>
          <p:cNvSpPr/>
          <p:nvPr/>
        </p:nvSpPr>
        <p:spPr>
          <a:xfrm>
            <a:off x="7717873" y="3070859"/>
            <a:ext cx="1001047" cy="31198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상영시간</a:t>
            </a:r>
          </a:p>
        </p:txBody>
      </p:sp>
      <p:sp>
        <p:nvSpPr>
          <p:cNvPr id="32" name="타원 31"/>
          <p:cNvSpPr/>
          <p:nvPr/>
        </p:nvSpPr>
        <p:spPr>
          <a:xfrm>
            <a:off x="7868176" y="2636052"/>
            <a:ext cx="1209141" cy="37967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상영종료일</a:t>
            </a:r>
          </a:p>
        </p:txBody>
      </p:sp>
      <p:sp>
        <p:nvSpPr>
          <p:cNvPr id="33" name="타원 32"/>
          <p:cNvSpPr/>
          <p:nvPr/>
        </p:nvSpPr>
        <p:spPr>
          <a:xfrm>
            <a:off x="7621535" y="3506180"/>
            <a:ext cx="826853" cy="30350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개봉일</a:t>
            </a:r>
          </a:p>
        </p:txBody>
      </p:sp>
      <p:sp>
        <p:nvSpPr>
          <p:cNvPr id="34" name="타원 33"/>
          <p:cNvSpPr/>
          <p:nvPr/>
        </p:nvSpPr>
        <p:spPr>
          <a:xfrm>
            <a:off x="6191144" y="3695117"/>
            <a:ext cx="673467" cy="36004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6" name="타원 35"/>
          <p:cNvSpPr/>
          <p:nvPr/>
        </p:nvSpPr>
        <p:spPr>
          <a:xfrm>
            <a:off x="5292080" y="2405503"/>
            <a:ext cx="1080120" cy="32403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영화번호</a:t>
            </a:r>
          </a:p>
        </p:txBody>
      </p:sp>
      <p:cxnSp>
        <p:nvCxnSpPr>
          <p:cNvPr id="41" name="직선 연결선 40"/>
          <p:cNvCxnSpPr>
            <a:stCxn id="21" idx="4"/>
            <a:endCxn id="13" idx="0"/>
          </p:cNvCxnSpPr>
          <p:nvPr/>
        </p:nvCxnSpPr>
        <p:spPr>
          <a:xfrm flipH="1">
            <a:off x="1804940" y="2983786"/>
            <a:ext cx="183274" cy="1514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2" idx="4"/>
            <a:endCxn id="13" idx="0"/>
          </p:cNvCxnSpPr>
          <p:nvPr/>
        </p:nvCxnSpPr>
        <p:spPr>
          <a:xfrm>
            <a:off x="932556" y="2978208"/>
            <a:ext cx="872384" cy="1570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0" idx="6"/>
            <a:endCxn id="13" idx="1"/>
          </p:cNvCxnSpPr>
          <p:nvPr/>
        </p:nvCxnSpPr>
        <p:spPr>
          <a:xfrm>
            <a:off x="1148360" y="3320128"/>
            <a:ext cx="198278" cy="572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3" idx="6"/>
            <a:endCxn id="13" idx="2"/>
          </p:cNvCxnSpPr>
          <p:nvPr/>
        </p:nvCxnSpPr>
        <p:spPr>
          <a:xfrm flipV="1">
            <a:off x="1262219" y="3619549"/>
            <a:ext cx="542721" cy="24091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5" idx="0"/>
            <a:endCxn id="13" idx="2"/>
          </p:cNvCxnSpPr>
          <p:nvPr/>
        </p:nvCxnSpPr>
        <p:spPr>
          <a:xfrm flipV="1">
            <a:off x="1783048" y="3619549"/>
            <a:ext cx="21892" cy="1840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4" idx="2"/>
            <a:endCxn id="13" idx="2"/>
          </p:cNvCxnSpPr>
          <p:nvPr/>
        </p:nvCxnSpPr>
        <p:spPr>
          <a:xfrm flipH="1" flipV="1">
            <a:off x="1804940" y="3619549"/>
            <a:ext cx="408998" cy="255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6" idx="5"/>
            <a:endCxn id="12" idx="0"/>
          </p:cNvCxnSpPr>
          <p:nvPr/>
        </p:nvCxnSpPr>
        <p:spPr>
          <a:xfrm>
            <a:off x="6295402" y="2145782"/>
            <a:ext cx="638955" cy="6294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6" idx="6"/>
            <a:endCxn id="12" idx="0"/>
          </p:cNvCxnSpPr>
          <p:nvPr/>
        </p:nvCxnSpPr>
        <p:spPr>
          <a:xfrm>
            <a:off x="6372200" y="2567522"/>
            <a:ext cx="562157" cy="2077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7" idx="4"/>
            <a:endCxn id="12" idx="0"/>
          </p:cNvCxnSpPr>
          <p:nvPr/>
        </p:nvCxnSpPr>
        <p:spPr>
          <a:xfrm>
            <a:off x="6883889" y="2438070"/>
            <a:ext cx="50468" cy="3371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29" idx="3"/>
            <a:endCxn id="12" idx="0"/>
          </p:cNvCxnSpPr>
          <p:nvPr/>
        </p:nvCxnSpPr>
        <p:spPr>
          <a:xfrm flipH="1">
            <a:off x="6934357" y="2554210"/>
            <a:ext cx="526064" cy="22101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2" idx="2"/>
            <a:endCxn id="12" idx="3"/>
          </p:cNvCxnSpPr>
          <p:nvPr/>
        </p:nvCxnSpPr>
        <p:spPr>
          <a:xfrm flipH="1">
            <a:off x="7340836" y="2825890"/>
            <a:ext cx="527340" cy="19147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30" idx="1"/>
            <a:endCxn id="12" idx="3"/>
          </p:cNvCxnSpPr>
          <p:nvPr/>
        </p:nvCxnSpPr>
        <p:spPr>
          <a:xfrm flipH="1" flipV="1">
            <a:off x="7340836" y="3017368"/>
            <a:ext cx="523637" cy="991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3" idx="1"/>
            <a:endCxn id="12" idx="3"/>
          </p:cNvCxnSpPr>
          <p:nvPr/>
        </p:nvCxnSpPr>
        <p:spPr>
          <a:xfrm flipH="1" flipV="1">
            <a:off x="7340836" y="3017368"/>
            <a:ext cx="401789" cy="53325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5" idx="0"/>
            <a:endCxn id="12" idx="2"/>
          </p:cNvCxnSpPr>
          <p:nvPr/>
        </p:nvCxnSpPr>
        <p:spPr>
          <a:xfrm flipH="1" flipV="1">
            <a:off x="6934357" y="3259509"/>
            <a:ext cx="316079" cy="3309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4" idx="0"/>
            <a:endCxn id="12" idx="2"/>
          </p:cNvCxnSpPr>
          <p:nvPr/>
        </p:nvCxnSpPr>
        <p:spPr>
          <a:xfrm flipV="1">
            <a:off x="6527878" y="3259509"/>
            <a:ext cx="406479" cy="4356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889293" y="2771700"/>
            <a:ext cx="805574" cy="36448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총인원</a:t>
            </a:r>
          </a:p>
        </p:txBody>
      </p:sp>
      <p:sp>
        <p:nvSpPr>
          <p:cNvPr id="88" name="타원 87"/>
          <p:cNvSpPr/>
          <p:nvPr/>
        </p:nvSpPr>
        <p:spPr>
          <a:xfrm>
            <a:off x="3999853" y="2385679"/>
            <a:ext cx="997345" cy="25425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좌석번호</a:t>
            </a:r>
          </a:p>
        </p:txBody>
      </p:sp>
      <p:sp>
        <p:nvSpPr>
          <p:cNvPr id="89" name="타원 88"/>
          <p:cNvSpPr/>
          <p:nvPr/>
        </p:nvSpPr>
        <p:spPr>
          <a:xfrm>
            <a:off x="3046524" y="3750631"/>
            <a:ext cx="1029448" cy="34623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예매시간</a:t>
            </a:r>
          </a:p>
        </p:txBody>
      </p:sp>
      <p:sp>
        <p:nvSpPr>
          <p:cNvPr id="90" name="타원 89"/>
          <p:cNvSpPr/>
          <p:nvPr/>
        </p:nvSpPr>
        <p:spPr>
          <a:xfrm>
            <a:off x="2957315" y="2579639"/>
            <a:ext cx="979942" cy="29215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예매번호</a:t>
            </a:r>
          </a:p>
        </p:txBody>
      </p:sp>
      <p:sp>
        <p:nvSpPr>
          <p:cNvPr id="91" name="타원 90"/>
          <p:cNvSpPr/>
          <p:nvPr/>
        </p:nvSpPr>
        <p:spPr>
          <a:xfrm>
            <a:off x="4579893" y="3721080"/>
            <a:ext cx="805574" cy="36448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총 금액</a:t>
            </a:r>
          </a:p>
        </p:txBody>
      </p:sp>
      <p:sp>
        <p:nvSpPr>
          <p:cNvPr id="27" name="타원 26"/>
          <p:cNvSpPr/>
          <p:nvPr/>
        </p:nvSpPr>
        <p:spPr>
          <a:xfrm>
            <a:off x="6481102" y="2073586"/>
            <a:ext cx="805574" cy="36448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감독</a:t>
            </a:r>
          </a:p>
        </p:txBody>
      </p:sp>
      <p:cxnSp>
        <p:nvCxnSpPr>
          <p:cNvPr id="130" name="직선 연결선 129"/>
          <p:cNvCxnSpPr>
            <a:stCxn id="90" idx="5"/>
            <a:endCxn id="15" idx="0"/>
          </p:cNvCxnSpPr>
          <p:nvPr/>
        </p:nvCxnSpPr>
        <p:spPr>
          <a:xfrm>
            <a:off x="3793748" y="2829008"/>
            <a:ext cx="505466" cy="25402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88" idx="6"/>
            <a:endCxn id="15" idx="0"/>
          </p:cNvCxnSpPr>
          <p:nvPr/>
        </p:nvCxnSpPr>
        <p:spPr>
          <a:xfrm flipH="1">
            <a:off x="4299214" y="2512804"/>
            <a:ext cx="697984" cy="5702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89" idx="6"/>
            <a:endCxn id="15" idx="2"/>
          </p:cNvCxnSpPr>
          <p:nvPr/>
        </p:nvCxnSpPr>
        <p:spPr>
          <a:xfrm flipV="1">
            <a:off x="4075972" y="3668504"/>
            <a:ext cx="223242" cy="2552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1" idx="1"/>
            <a:endCxn id="15" idx="2"/>
          </p:cNvCxnSpPr>
          <p:nvPr/>
        </p:nvCxnSpPr>
        <p:spPr>
          <a:xfrm flipH="1" flipV="1">
            <a:off x="4299214" y="3668504"/>
            <a:ext cx="398653" cy="1059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3846179" y="6082309"/>
            <a:ext cx="812958" cy="4842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상영관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774374" y="6288085"/>
            <a:ext cx="805574" cy="364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상영관번호</a:t>
            </a:r>
          </a:p>
        </p:txBody>
      </p:sp>
      <p:sp>
        <p:nvSpPr>
          <p:cNvPr id="146" name="타원 145"/>
          <p:cNvSpPr/>
          <p:nvPr/>
        </p:nvSpPr>
        <p:spPr>
          <a:xfrm>
            <a:off x="5115930" y="6288085"/>
            <a:ext cx="805574" cy="36448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상영관이름</a:t>
            </a:r>
          </a:p>
        </p:txBody>
      </p:sp>
      <p:cxnSp>
        <p:nvCxnSpPr>
          <p:cNvPr id="148" name="직선 연결선 147"/>
          <p:cNvCxnSpPr>
            <a:stCxn id="145" idx="2"/>
            <a:endCxn id="143" idx="1"/>
          </p:cNvCxnSpPr>
          <p:nvPr/>
        </p:nvCxnSpPr>
        <p:spPr>
          <a:xfrm flipV="1">
            <a:off x="2774374" y="6324451"/>
            <a:ext cx="1071805" cy="14587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46" idx="2"/>
            <a:endCxn id="143" idx="3"/>
          </p:cNvCxnSpPr>
          <p:nvPr/>
        </p:nvCxnSpPr>
        <p:spPr>
          <a:xfrm flipH="1" flipV="1">
            <a:off x="4659137" y="6324451"/>
            <a:ext cx="456793" cy="14587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다이아몬드 153"/>
          <p:cNvSpPr/>
          <p:nvPr/>
        </p:nvSpPr>
        <p:spPr>
          <a:xfrm>
            <a:off x="3616418" y="5015591"/>
            <a:ext cx="1447919" cy="585473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상영일정</a:t>
            </a:r>
          </a:p>
        </p:txBody>
      </p:sp>
      <p:cxnSp>
        <p:nvCxnSpPr>
          <p:cNvPr id="156" name="직선 연결선 155"/>
          <p:cNvCxnSpPr>
            <a:stCxn id="12" idx="1"/>
            <a:endCxn id="154" idx="0"/>
          </p:cNvCxnSpPr>
          <p:nvPr/>
        </p:nvCxnSpPr>
        <p:spPr>
          <a:xfrm flipH="1">
            <a:off x="4340378" y="3017368"/>
            <a:ext cx="2187500" cy="1998223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54" idx="2"/>
            <a:endCxn id="143" idx="0"/>
          </p:cNvCxnSpPr>
          <p:nvPr/>
        </p:nvCxnSpPr>
        <p:spPr>
          <a:xfrm flipH="1">
            <a:off x="4252658" y="5601064"/>
            <a:ext cx="87720" cy="48124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" idx="2"/>
            <a:endCxn id="154" idx="0"/>
          </p:cNvCxnSpPr>
          <p:nvPr/>
        </p:nvCxnSpPr>
        <p:spPr>
          <a:xfrm>
            <a:off x="4299214" y="3668504"/>
            <a:ext cx="41164" cy="13470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5248242" y="5648460"/>
            <a:ext cx="978432" cy="36448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영화종료시간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781609" y="5077057"/>
            <a:ext cx="1023843" cy="36448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영화시작시간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2685801" y="4568880"/>
            <a:ext cx="805574" cy="36448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청소년요금</a:t>
            </a:r>
          </a:p>
        </p:txBody>
      </p:sp>
      <p:sp>
        <p:nvSpPr>
          <p:cNvPr id="171" name="타원 170"/>
          <p:cNvSpPr/>
          <p:nvPr/>
        </p:nvSpPr>
        <p:spPr>
          <a:xfrm>
            <a:off x="3552766" y="4386638"/>
            <a:ext cx="1046412" cy="36448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성인요금</a:t>
            </a:r>
          </a:p>
        </p:txBody>
      </p:sp>
      <p:sp>
        <p:nvSpPr>
          <p:cNvPr id="172" name="타원 171"/>
          <p:cNvSpPr/>
          <p:nvPr/>
        </p:nvSpPr>
        <p:spPr>
          <a:xfrm>
            <a:off x="2117019" y="5041115"/>
            <a:ext cx="1007782" cy="36448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영화종료시간</a:t>
            </a:r>
          </a:p>
        </p:txBody>
      </p:sp>
      <p:sp>
        <p:nvSpPr>
          <p:cNvPr id="173" name="타원 172"/>
          <p:cNvSpPr/>
          <p:nvPr/>
        </p:nvSpPr>
        <p:spPr>
          <a:xfrm>
            <a:off x="2814688" y="5574754"/>
            <a:ext cx="1010752" cy="36448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영화시작시간</a:t>
            </a:r>
          </a:p>
        </p:txBody>
      </p:sp>
      <p:sp>
        <p:nvSpPr>
          <p:cNvPr id="174" name="타원 173"/>
          <p:cNvSpPr/>
          <p:nvPr/>
        </p:nvSpPr>
        <p:spPr>
          <a:xfrm>
            <a:off x="5204341" y="4497604"/>
            <a:ext cx="1004512" cy="3644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상영일정번호</a:t>
            </a:r>
          </a:p>
        </p:txBody>
      </p:sp>
      <p:sp>
        <p:nvSpPr>
          <p:cNvPr id="35" name="타원 34"/>
          <p:cNvSpPr/>
          <p:nvPr/>
        </p:nvSpPr>
        <p:spPr>
          <a:xfrm>
            <a:off x="6921029" y="3590465"/>
            <a:ext cx="658813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장르</a:t>
            </a:r>
          </a:p>
        </p:txBody>
      </p:sp>
      <p:cxnSp>
        <p:nvCxnSpPr>
          <p:cNvPr id="176" name="직선 연결선 175"/>
          <p:cNvCxnSpPr>
            <a:stCxn id="173" idx="0"/>
            <a:endCxn id="154" idx="1"/>
          </p:cNvCxnSpPr>
          <p:nvPr/>
        </p:nvCxnSpPr>
        <p:spPr>
          <a:xfrm flipV="1">
            <a:off x="3320064" y="5308328"/>
            <a:ext cx="296354" cy="2664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6"/>
            <a:endCxn id="154" idx="1"/>
          </p:cNvCxnSpPr>
          <p:nvPr/>
        </p:nvCxnSpPr>
        <p:spPr>
          <a:xfrm>
            <a:off x="3124801" y="5223357"/>
            <a:ext cx="491617" cy="849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4" idx="4"/>
            <a:endCxn id="154" idx="3"/>
          </p:cNvCxnSpPr>
          <p:nvPr/>
        </p:nvCxnSpPr>
        <p:spPr>
          <a:xfrm flipH="1">
            <a:off x="5064337" y="4862088"/>
            <a:ext cx="642260" cy="446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69" idx="2"/>
            <a:endCxn id="154" idx="3"/>
          </p:cNvCxnSpPr>
          <p:nvPr/>
        </p:nvCxnSpPr>
        <p:spPr>
          <a:xfrm flipH="1">
            <a:off x="5064337" y="5259299"/>
            <a:ext cx="717272" cy="4902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68" idx="1"/>
            <a:endCxn id="154" idx="3"/>
          </p:cNvCxnSpPr>
          <p:nvPr/>
        </p:nvCxnSpPr>
        <p:spPr>
          <a:xfrm flipH="1" flipV="1">
            <a:off x="5064337" y="5308328"/>
            <a:ext cx="327193" cy="39350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70" idx="5"/>
            <a:endCxn id="154" idx="1"/>
          </p:cNvCxnSpPr>
          <p:nvPr/>
        </p:nvCxnSpPr>
        <p:spPr>
          <a:xfrm>
            <a:off x="3373401" y="4879987"/>
            <a:ext cx="243017" cy="42834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71" idx="4"/>
            <a:endCxn id="154" idx="1"/>
          </p:cNvCxnSpPr>
          <p:nvPr/>
        </p:nvCxnSpPr>
        <p:spPr>
          <a:xfrm flipH="1">
            <a:off x="3616418" y="4751122"/>
            <a:ext cx="459554" cy="55720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5371153" y="3311698"/>
            <a:ext cx="1001047" cy="3462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포스터</a:t>
            </a:r>
          </a:p>
        </p:txBody>
      </p:sp>
      <p:sp>
        <p:nvSpPr>
          <p:cNvPr id="218" name="타원 217"/>
          <p:cNvSpPr/>
          <p:nvPr/>
        </p:nvSpPr>
        <p:spPr>
          <a:xfrm>
            <a:off x="407075" y="4168930"/>
            <a:ext cx="1057618" cy="34623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220" name="직선 연결선 219"/>
          <p:cNvCxnSpPr>
            <a:stCxn id="13" idx="2"/>
            <a:endCxn id="218" idx="0"/>
          </p:cNvCxnSpPr>
          <p:nvPr/>
        </p:nvCxnSpPr>
        <p:spPr>
          <a:xfrm flipH="1">
            <a:off x="935884" y="3619549"/>
            <a:ext cx="869056" cy="54938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7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1402</Words>
  <Application>Microsoft Office PowerPoint</Application>
  <PresentationFormat>화면 슬라이드 쇼(4:3)</PresentationFormat>
  <Paragraphs>387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alfo8-25</dc:creator>
  <cp:lastModifiedBy>SEONGMIN</cp:lastModifiedBy>
  <cp:revision>141</cp:revision>
  <dcterms:created xsi:type="dcterms:W3CDTF">2018-08-22T08:01:41Z</dcterms:created>
  <dcterms:modified xsi:type="dcterms:W3CDTF">2019-01-19T11:41:59Z</dcterms:modified>
</cp:coreProperties>
</file>