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2" r:id="rId5"/>
    <p:sldId id="258" r:id="rId6"/>
    <p:sldId id="259" r:id="rId7"/>
    <p:sldId id="263" r:id="rId8"/>
    <p:sldId id="264" r:id="rId9"/>
    <p:sldId id="265" r:id="rId10"/>
    <p:sldId id="269" r:id="rId11"/>
    <p:sldId id="270" r:id="rId12"/>
    <p:sldId id="271" r:id="rId13"/>
    <p:sldId id="26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3/23/2025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3/23/2025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gn="ctr">
              <a:lnSpc>
                <a:spcPct val="100000"/>
              </a:lnSpc>
            </a:pPr>
            <a:br>
              <a:rPr lang="en-IN" sz="5800" dirty="0">
                <a:latin typeface="Androgyne" panose="05080000000003050000" pitchFamily="82" charset="0"/>
              </a:rPr>
            </a:br>
            <a:br>
              <a:rPr lang="en-US" sz="5800" dirty="0">
                <a:latin typeface="Androgyne" panose="05080000000003050000" pitchFamily="82" charset="0"/>
              </a:rPr>
            </a:br>
            <a:r>
              <a:rPr lang="en-US" sz="5800" dirty="0">
                <a:latin typeface="Androgyne" panose="05080000000003050000" pitchFamily="82" charset="0"/>
              </a:rPr>
              <a:t>Population for the month of October</a:t>
            </a:r>
            <a:r>
              <a:rPr sz="5800" dirty="0">
                <a:latin typeface="Androgyne" panose="05080000000003050000" pitchFamily="82" charset="0"/>
              </a:rPr>
              <a:t> Analysis (</a:t>
            </a:r>
            <a:r>
              <a:rPr lang="en-US" sz="5800" dirty="0">
                <a:latin typeface="Androgyne" panose="05080000000003050000" pitchFamily="82" charset="0"/>
              </a:rPr>
              <a:t>2023</a:t>
            </a:r>
            <a:r>
              <a:rPr sz="5800" dirty="0">
                <a:latin typeface="Androgyne" panose="05080000000003050000" pitchFamily="82" charset="0"/>
              </a:rPr>
              <a:t>)</a:t>
            </a:r>
            <a:br>
              <a:rPr lang="en-IN" dirty="0">
                <a:latin typeface="Androgyne" panose="05080000000003050000" pitchFamily="82" charset="0"/>
              </a:rPr>
            </a:br>
            <a:br>
              <a:rPr lang="en-IN" dirty="0">
                <a:latin typeface="Androgyne" panose="05080000000003050000" pitchFamily="82" charset="0"/>
              </a:rPr>
            </a:br>
            <a:r>
              <a:rPr lang="en-IN" sz="3100" dirty="0">
                <a:latin typeface="Androgyne" panose="05080000000003050000" pitchFamily="82" charset="0"/>
              </a:rPr>
              <a:t>Source: https://www.data.gov.in/</a:t>
            </a:r>
            <a:br>
              <a:rPr lang="en-IN" sz="3100" dirty="0">
                <a:latin typeface="Androgyne" panose="05080000000003050000" pitchFamily="82" charset="0"/>
              </a:rPr>
            </a:br>
            <a:r>
              <a:rPr lang="en-IN" sz="3100" dirty="0">
                <a:latin typeface="Androgyne" panose="05080000000003050000" pitchFamily="82" charset="0"/>
              </a:rPr>
              <a:t>Dataset: </a:t>
            </a:r>
            <a:r>
              <a:rPr lang="en-US" sz="3100" dirty="0">
                <a:latin typeface="Androgyne" panose="05080000000003050000" pitchFamily="82" charset="0"/>
              </a:rPr>
              <a:t>Population for the month of October 2023</a:t>
            </a:r>
            <a:br>
              <a:rPr lang="en-US" sz="2000" dirty="0">
                <a:latin typeface="Androgyne" panose="05080000000003050000" pitchFamily="82" charset="0"/>
              </a:rPr>
            </a:b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IN" dirty="0">
                <a:latin typeface="Androgyne" panose="05080000000003050000" pitchFamily="82" charset="0"/>
              </a:rPr>
              <a:t>Bharadwaj Kollepara</a:t>
            </a:r>
          </a:p>
        </p:txBody>
      </p:sp>
      <p:pic>
        <p:nvPicPr>
          <p:cNvPr id="4" name="Picture 3">
            <a:extLst>
              <a:ext uri="{FF2B5EF4-FFF2-40B4-BE49-F238E27FC236}">
                <a16:creationId xmlns:a16="http://schemas.microsoft.com/office/drawing/2014/main" id="{646E3ACB-FB6D-63F3-5F7C-27899D00CFA3}"/>
              </a:ext>
            </a:extLst>
          </p:cNvPr>
          <p:cNvPicPr>
            <a:picLocks noChangeAspect="1"/>
          </p:cNvPicPr>
          <p:nvPr/>
        </p:nvPicPr>
        <p:blipFill>
          <a:blip r:embed="rId2"/>
          <a:stretch>
            <a:fillRect/>
          </a:stretch>
        </p:blipFill>
        <p:spPr>
          <a:xfrm>
            <a:off x="297552" y="176980"/>
            <a:ext cx="980642" cy="934066"/>
          </a:xfrm>
          <a:prstGeom prst="rect">
            <a:avLst/>
          </a:prstGeom>
        </p:spPr>
      </p:pic>
      <p:sp>
        <p:nvSpPr>
          <p:cNvPr id="5" name="TextBox 4">
            <a:extLst>
              <a:ext uri="{FF2B5EF4-FFF2-40B4-BE49-F238E27FC236}">
                <a16:creationId xmlns:a16="http://schemas.microsoft.com/office/drawing/2014/main" id="{AEE9355D-33DA-744E-1135-38EE6892A2E5}"/>
              </a:ext>
            </a:extLst>
          </p:cNvPr>
          <p:cNvSpPr txBox="1"/>
          <p:nvPr/>
        </p:nvSpPr>
        <p:spPr>
          <a:xfrm>
            <a:off x="1160206" y="418096"/>
            <a:ext cx="7570838" cy="584775"/>
          </a:xfrm>
          <a:prstGeom prst="rect">
            <a:avLst/>
          </a:prstGeom>
          <a:noFill/>
        </p:spPr>
        <p:txBody>
          <a:bodyPr wrap="square" rtlCol="0">
            <a:spAutoFit/>
          </a:bodyPr>
          <a:lstStyle/>
          <a:p>
            <a:r>
              <a:rPr lang="en-IN" sz="3200" dirty="0">
                <a:solidFill>
                  <a:schemeClr val="accent1"/>
                </a:solidFill>
                <a:latin typeface="Androgyne" panose="05080000000003050000" pitchFamily="82" charset="0"/>
              </a:rPr>
              <a:t>Indian Government Dataset Analysis</a:t>
            </a:r>
          </a:p>
        </p:txBody>
      </p:sp>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3970D-926A-6B72-DE2C-5BEC463EDA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0B7A3-8160-4211-029F-0D0DB69B3DBD}"/>
              </a:ext>
            </a:extLst>
          </p:cNvPr>
          <p:cNvSpPr>
            <a:spLocks noGrp="1"/>
          </p:cNvSpPr>
          <p:nvPr>
            <p:ph type="title"/>
          </p:nvPr>
        </p:nvSpPr>
        <p:spPr/>
        <p:txBody>
          <a:bodyPr>
            <a:normAutofit/>
          </a:bodyPr>
          <a:lstStyle/>
          <a:p>
            <a:r>
              <a:rPr lang="en-US" dirty="0">
                <a:latin typeface="Androgyne" panose="05080000000003050000" pitchFamily="82" charset="0"/>
              </a:rPr>
              <a:t>Top 10 Crimes Cases and its types</a:t>
            </a:r>
            <a:endParaRPr dirty="0">
              <a:latin typeface="Androgyne" panose="05080000000003050000" pitchFamily="82" charset="0"/>
            </a:endParaRPr>
          </a:p>
        </p:txBody>
      </p:sp>
      <p:sp>
        <p:nvSpPr>
          <p:cNvPr id="6" name="Rectangle 2">
            <a:extLst>
              <a:ext uri="{FF2B5EF4-FFF2-40B4-BE49-F238E27FC236}">
                <a16:creationId xmlns:a16="http://schemas.microsoft.com/office/drawing/2014/main" id="{051CBC6E-18DB-D4A5-2C34-9BD37D2AE982}"/>
              </a:ext>
            </a:extLst>
          </p:cNvPr>
          <p:cNvSpPr>
            <a:spLocks noChangeArrowheads="1"/>
          </p:cNvSpPr>
          <p:nvPr/>
        </p:nvSpPr>
        <p:spPr bwMode="auto">
          <a:xfrm>
            <a:off x="688258" y="5211414"/>
            <a:ext cx="67024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This bar plot shows the </a:t>
            </a:r>
            <a:r>
              <a:rPr lang="en-US" altLang="en-US" dirty="0">
                <a:latin typeface="Androgyne" panose="05080000000003050000" pitchFamily="82" charset="0"/>
              </a:rPr>
              <a:t>crime cases of the month and crime types.</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ndrogyne" panose="05080000000003050000" pitchFamily="82" charset="0"/>
              </a:rPr>
              <a:t> </a:t>
            </a:r>
            <a:r>
              <a:rPr lang="en-US" i="0" dirty="0">
                <a:effectLst/>
                <a:latin typeface="var(--jp-content-font-family)"/>
              </a:rPr>
              <a:t>the top 10 crimes with the highest cases in the current month</a:t>
            </a:r>
          </a:p>
          <a:p>
            <a:pPr algn="r">
              <a:buNone/>
            </a:pPr>
            <a:r>
              <a:rPr lang="en-US" dirty="0">
                <a:effectLst/>
                <a:latin typeface="var(--jp-cell-prompt-font-family)"/>
              </a:rPr>
              <a:t>[55]:</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6146" name="Picture 2">
            <a:extLst>
              <a:ext uri="{FF2B5EF4-FFF2-40B4-BE49-F238E27FC236}">
                <a16:creationId xmlns:a16="http://schemas.microsoft.com/office/drawing/2014/main" id="{725A7AE2-0911-F436-62A2-6A74BCC0C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439" y="1747838"/>
            <a:ext cx="754380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85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8AC8B-D184-0EF6-4C40-929B074C70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44F2C-515D-D2CE-A431-729555AD694F}"/>
              </a:ext>
            </a:extLst>
          </p:cNvPr>
          <p:cNvSpPr>
            <a:spLocks noGrp="1"/>
          </p:cNvSpPr>
          <p:nvPr>
            <p:ph type="title"/>
          </p:nvPr>
        </p:nvSpPr>
        <p:spPr/>
        <p:txBody>
          <a:bodyPr>
            <a:normAutofit/>
          </a:bodyPr>
          <a:lstStyle/>
          <a:p>
            <a:r>
              <a:rPr lang="en-IN" dirty="0">
                <a:latin typeface="Androgyne" panose="05080000000003050000" pitchFamily="82" charset="0"/>
              </a:rPr>
              <a:t>Crime Categories Distribution</a:t>
            </a:r>
            <a:endParaRPr dirty="0">
              <a:latin typeface="Androgyne" panose="05080000000003050000" pitchFamily="82" charset="0"/>
            </a:endParaRPr>
          </a:p>
        </p:txBody>
      </p:sp>
      <p:sp>
        <p:nvSpPr>
          <p:cNvPr id="7" name="Rectangle 1">
            <a:extLst>
              <a:ext uri="{FF2B5EF4-FFF2-40B4-BE49-F238E27FC236}">
                <a16:creationId xmlns:a16="http://schemas.microsoft.com/office/drawing/2014/main" id="{DF189746-5CF6-33D3-68DE-BBB0AAAF8300}"/>
              </a:ext>
            </a:extLst>
          </p:cNvPr>
          <p:cNvSpPr>
            <a:spLocks noChangeArrowheads="1"/>
          </p:cNvSpPr>
          <p:nvPr/>
        </p:nvSpPr>
        <p:spPr bwMode="auto">
          <a:xfrm>
            <a:off x="822960" y="5466782"/>
            <a:ext cx="71018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This pie chart displays the top </a:t>
            </a:r>
            <a:r>
              <a:rPr lang="en-US" altLang="en-US" dirty="0">
                <a:latin typeface="Androgyne" panose="05080000000003050000" pitchFamily="82" charset="0"/>
              </a:rPr>
              <a:t>5 Crime Categories of causing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ndrogyne" panose="05080000000003050000" pitchFamily="82" charset="0"/>
              </a:rPr>
              <a:t>death based on frequency.</a:t>
            </a:r>
          </a:p>
        </p:txBody>
      </p:sp>
      <p:pic>
        <p:nvPicPr>
          <p:cNvPr id="7170" name="Picture 2">
            <a:extLst>
              <a:ext uri="{FF2B5EF4-FFF2-40B4-BE49-F238E27FC236}">
                <a16:creationId xmlns:a16="http://schemas.microsoft.com/office/drawing/2014/main" id="{327CD005-75FE-EB11-D735-6C8F9BD62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52" y="2015659"/>
            <a:ext cx="6548284" cy="345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20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2743F-5822-B19F-3565-08E401C87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323F4-5569-7B22-25AA-AFE6EEF0366E}"/>
              </a:ext>
            </a:extLst>
          </p:cNvPr>
          <p:cNvSpPr>
            <a:spLocks noGrp="1"/>
          </p:cNvSpPr>
          <p:nvPr>
            <p:ph type="title"/>
          </p:nvPr>
        </p:nvSpPr>
        <p:spPr/>
        <p:txBody>
          <a:bodyPr>
            <a:normAutofit/>
          </a:bodyPr>
          <a:lstStyle/>
          <a:p>
            <a:r>
              <a:rPr lang="en-IN" dirty="0">
                <a:latin typeface="Androgyne" panose="05080000000003050000" pitchFamily="82" charset="0"/>
              </a:rPr>
              <a:t>Crime Frequency Distribution</a:t>
            </a:r>
            <a:endParaRPr dirty="0">
              <a:latin typeface="Androgyne" panose="05080000000003050000" pitchFamily="82" charset="0"/>
            </a:endParaRPr>
          </a:p>
        </p:txBody>
      </p:sp>
      <p:sp>
        <p:nvSpPr>
          <p:cNvPr id="6" name="TextBox 5">
            <a:extLst>
              <a:ext uri="{FF2B5EF4-FFF2-40B4-BE49-F238E27FC236}">
                <a16:creationId xmlns:a16="http://schemas.microsoft.com/office/drawing/2014/main" id="{954ADE2B-E1AE-C0D4-5DFE-BA06D9B266FA}"/>
              </a:ext>
            </a:extLst>
          </p:cNvPr>
          <p:cNvSpPr txBox="1"/>
          <p:nvPr/>
        </p:nvSpPr>
        <p:spPr>
          <a:xfrm>
            <a:off x="742334" y="5383182"/>
            <a:ext cx="7929225"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This bar plot shows the frequency </a:t>
            </a:r>
            <a:r>
              <a:rPr lang="en-US" altLang="en-US" dirty="0">
                <a:latin typeface="Androgyne" panose="05080000000003050000" pitchFamily="82" charset="0"/>
              </a:rPr>
              <a:t>of Crimes Count.</a:t>
            </a:r>
          </a:p>
          <a:p>
            <a:pPr defTabSz="914400"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ndrogyne" panose="05080000000003050000" pitchFamily="82" charset="0"/>
              </a:rPr>
              <a:t> </a:t>
            </a:r>
            <a:r>
              <a:rPr lang="en-US" i="0" dirty="0">
                <a:effectLst/>
                <a:latin typeface="system-ui"/>
              </a:rPr>
              <a:t>different crime counts occurred in the current month.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8194" name="Picture 2">
            <a:extLst>
              <a:ext uri="{FF2B5EF4-FFF2-40B4-BE49-F238E27FC236}">
                <a16:creationId xmlns:a16="http://schemas.microsoft.com/office/drawing/2014/main" id="{847B30B7-D326-FE92-544C-A570BEFF8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936955"/>
            <a:ext cx="7430422" cy="333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504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4" name="Rectangle 1">
            <a:extLst>
              <a:ext uri="{FF2B5EF4-FFF2-40B4-BE49-F238E27FC236}">
                <a16:creationId xmlns:a16="http://schemas.microsoft.com/office/drawing/2014/main" id="{D6EBCE79-5D5D-8D72-7CCA-7C4DF75EA5FF}"/>
              </a:ext>
            </a:extLst>
          </p:cNvPr>
          <p:cNvSpPr>
            <a:spLocks noGrp="1" noChangeArrowheads="1"/>
          </p:cNvSpPr>
          <p:nvPr>
            <p:ph idx="1"/>
          </p:nvPr>
        </p:nvSpPr>
        <p:spPr bwMode="auto">
          <a:xfrm>
            <a:off x="822325" y="3098732"/>
            <a:ext cx="759599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provides crime statistics across different months and years,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helping to identify whether crime rates are increasing or decreasing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specific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Comparing the </a:t>
            </a:r>
            <a:r>
              <a:rPr kumimoji="0" lang="en-US" altLang="en-US" sz="1800" b="1" i="0" u="none" strike="noStrike" cap="none" normalizeH="0" baseline="0" dirty="0">
                <a:ln>
                  <a:noFill/>
                </a:ln>
                <a:solidFill>
                  <a:schemeClr val="tx1"/>
                </a:solidFill>
                <a:effectLst/>
                <a:latin typeface="Arial" panose="020B0604020202020204" pitchFamily="34" charset="0"/>
              </a:rPr>
              <a:t>current month's</a:t>
            </a:r>
            <a:r>
              <a:rPr kumimoji="0" lang="en-US" altLang="en-US" sz="1800" b="0" i="0" u="none" strike="noStrike" cap="none" normalizeH="0" baseline="0" dirty="0">
                <a:ln>
                  <a:noFill/>
                </a:ln>
                <a:solidFill>
                  <a:schemeClr val="tx1"/>
                </a:solidFill>
                <a:effectLst/>
                <a:latin typeface="Arial" panose="020B0604020202020204" pitchFamily="34" charset="0"/>
              </a:rPr>
              <a:t> crime numbers with the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previous month</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same month last year</a:t>
            </a:r>
            <a:r>
              <a:rPr kumimoji="0" lang="en-US" altLang="en-US" sz="1800" b="0" i="0" u="none" strike="noStrike" cap="none" normalizeH="0" baseline="0" dirty="0">
                <a:ln>
                  <a:noFill/>
                </a:ln>
                <a:solidFill>
                  <a:schemeClr val="tx1"/>
                </a:solidFill>
                <a:effectLst/>
                <a:latin typeface="Arial" panose="020B0604020202020204" pitchFamily="34" charset="0"/>
              </a:rPr>
              <a:t> can reveal patterns 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seasonal variations in crime rates.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lang="en-US" dirty="0">
                <a:latin typeface="Androgyne" panose="05080000000003050000" pitchFamily="82" charset="0"/>
              </a:rPr>
              <a:t>This presentation provides an analysis of the population of people dataset, covering:</a:t>
            </a:r>
          </a:p>
          <a:p>
            <a:pPr>
              <a:buFont typeface="Arial" panose="020B0604020202020204" pitchFamily="34" charset="0"/>
              <a:buChar char="•"/>
            </a:pPr>
            <a:r>
              <a:rPr lang="en-US" dirty="0">
                <a:latin typeface="Androgyne" panose="05080000000003050000" pitchFamily="82" charset="0"/>
              </a:rPr>
              <a:t> Current Year (</a:t>
            </a:r>
            <a:r>
              <a:rPr lang="en-US" dirty="0" err="1">
                <a:latin typeface="Androgyne" panose="05080000000003050000" pitchFamily="82" charset="0"/>
              </a:rPr>
              <a:t>Upto</a:t>
            </a:r>
            <a:r>
              <a:rPr lang="en-US" dirty="0">
                <a:latin typeface="Androgyne" panose="05080000000003050000" pitchFamily="82" charset="0"/>
              </a:rPr>
              <a:t> Review Month),</a:t>
            </a:r>
          </a:p>
          <a:p>
            <a:pPr>
              <a:buFont typeface="Arial" panose="020B0604020202020204" pitchFamily="34" charset="0"/>
              <a:buChar char="•"/>
            </a:pPr>
            <a:r>
              <a:rPr lang="en-US" dirty="0">
                <a:latin typeface="Androgyne" panose="05080000000003050000" pitchFamily="82" charset="0"/>
              </a:rPr>
              <a:t> Previous Year (Same Month), </a:t>
            </a:r>
          </a:p>
          <a:p>
            <a:pPr>
              <a:buFont typeface="Arial" panose="020B0604020202020204" pitchFamily="34" charset="0"/>
              <a:buChar char="•"/>
            </a:pPr>
            <a:r>
              <a:rPr lang="en-US" dirty="0">
                <a:latin typeface="Androgyne" panose="05080000000003050000" pitchFamily="82" charset="0"/>
              </a:rPr>
              <a:t> Previous Month, </a:t>
            </a:r>
          </a:p>
          <a:p>
            <a:pPr>
              <a:buFont typeface="Arial" panose="020B0604020202020204" pitchFamily="34" charset="0"/>
              <a:buChar char="•"/>
            </a:pPr>
            <a:r>
              <a:rPr lang="en-US" dirty="0">
                <a:latin typeface="Androgyne" panose="05080000000003050000" pitchFamily="82" charset="0"/>
              </a:rPr>
              <a:t> Current Month.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rmAutofit lnSpcReduction="10000"/>
          </a:bodyPr>
          <a:lstStyle/>
          <a:p>
            <a:pPr algn="just">
              <a:buNone/>
            </a:pPr>
            <a:r>
              <a:rPr lang="en-US" u="sng" dirty="0">
                <a:latin typeface="Androgyne" panose="05080000000003050000" pitchFamily="82" charset="0"/>
              </a:rPr>
              <a:t>Dataset Overview:</a:t>
            </a:r>
          </a:p>
          <a:p>
            <a:pPr algn="just">
              <a:buNone/>
            </a:pPr>
            <a:r>
              <a:rPr lang="en-US" sz="1900" b="0" i="0" dirty="0">
                <a:effectLst/>
                <a:latin typeface="system-ui"/>
              </a:rPr>
              <a:t>  The Crime Review for October 2023 dataset contains records of various crimes reported during the month. It provides insights into crime trends by categorizing offenses under major and minor heads, helping to understand the nature and frequency of crimes.</a:t>
            </a:r>
          </a:p>
          <a:p>
            <a:pPr algn="just">
              <a:buNone/>
            </a:pPr>
            <a:r>
              <a:rPr lang="en-US" sz="1700" dirty="0">
                <a:latin typeface="Androgyne" panose="05080000000003050000" pitchFamily="82" charset="0"/>
              </a:rPr>
              <a:t>Total Records: 692</a:t>
            </a:r>
          </a:p>
          <a:p>
            <a:pPr algn="just">
              <a:buNone/>
            </a:pPr>
            <a:r>
              <a:rPr lang="en-US" sz="1700" dirty="0">
                <a:latin typeface="Androgyne" panose="05080000000003050000" pitchFamily="82" charset="0"/>
              </a:rPr>
              <a:t>Columns: 8</a:t>
            </a:r>
          </a:p>
          <a:p>
            <a:pPr algn="just">
              <a:buNone/>
            </a:pPr>
            <a:r>
              <a:rPr lang="en-US" sz="1800" u="sng" dirty="0">
                <a:latin typeface="Androgyne" panose="05080000000003050000" pitchFamily="82" charset="0"/>
              </a:rPr>
              <a:t>Data Types:</a:t>
            </a:r>
          </a:p>
          <a:p>
            <a:pPr algn="just">
              <a:buNone/>
            </a:pPr>
            <a:r>
              <a:rPr lang="en-US" sz="1700" dirty="0">
                <a:latin typeface="Androgyne" panose="05080000000003050000" pitchFamily="82" charset="0"/>
              </a:rPr>
              <a:t>Numerical: 4 columns (Crime counts, Serial Number)</a:t>
            </a:r>
          </a:p>
          <a:p>
            <a:pPr algn="just">
              <a:buNone/>
            </a:pPr>
            <a:r>
              <a:rPr lang="en-US" sz="1700" dirty="0">
                <a:latin typeface="Androgyne" panose="05080000000003050000" pitchFamily="82" charset="0"/>
              </a:rPr>
              <a:t> Categorical: 3 columns (Crime categories and descriptions)</a:t>
            </a:r>
          </a:p>
          <a:p>
            <a:pPr algn="just">
              <a:buNone/>
            </a:pPr>
            <a:r>
              <a:rPr lang="en-US" sz="1700" dirty="0">
                <a:latin typeface="Androgyne" panose="05080000000003050000" pitchFamily="82" charset="0"/>
              </a:rPr>
              <a:t>Float: 1 column (Crime counts for the previous year)</a:t>
            </a:r>
          </a:p>
          <a:p>
            <a:pPr algn="just">
              <a:buNone/>
            </a:pPr>
            <a:endParaRPr lang="en-US" dirty="0">
              <a:latin typeface="Androgyne" panose="05080000000003050000" pitchFamily="82" charset="0"/>
            </a:endParaRP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CA1A68-9C8C-3306-70E5-91627B9D3840}"/>
              </a:ext>
            </a:extLst>
          </p:cNvPr>
          <p:cNvSpPr txBox="1"/>
          <p:nvPr/>
        </p:nvSpPr>
        <p:spPr>
          <a:xfrm>
            <a:off x="1229032" y="471948"/>
            <a:ext cx="5437239" cy="1846659"/>
          </a:xfrm>
          <a:prstGeom prst="rect">
            <a:avLst/>
          </a:prstGeom>
          <a:noFill/>
        </p:spPr>
        <p:txBody>
          <a:bodyPr wrap="square" rtlCol="0">
            <a:spAutoFit/>
          </a:bodyPr>
          <a:lstStyle/>
          <a:p>
            <a:r>
              <a:rPr lang="en-IN" sz="4800" b="1" dirty="0"/>
              <a:t>Dataset Overview</a:t>
            </a:r>
          </a:p>
          <a:p>
            <a:endParaRPr lang="en-IN" sz="4800" b="1" dirty="0"/>
          </a:p>
          <a:p>
            <a:endParaRPr lang="en-IN" dirty="0"/>
          </a:p>
        </p:txBody>
      </p:sp>
      <p:sp>
        <p:nvSpPr>
          <p:cNvPr id="4" name="TextBox 3">
            <a:extLst>
              <a:ext uri="{FF2B5EF4-FFF2-40B4-BE49-F238E27FC236}">
                <a16:creationId xmlns:a16="http://schemas.microsoft.com/office/drawing/2014/main" id="{FABE19E0-9689-1CB3-7544-856BD853F08A}"/>
              </a:ext>
            </a:extLst>
          </p:cNvPr>
          <p:cNvSpPr txBox="1"/>
          <p:nvPr/>
        </p:nvSpPr>
        <p:spPr>
          <a:xfrm>
            <a:off x="825910" y="1868129"/>
            <a:ext cx="7570838" cy="4801314"/>
          </a:xfrm>
          <a:prstGeom prst="rect">
            <a:avLst/>
          </a:prstGeom>
          <a:noFill/>
        </p:spPr>
        <p:txBody>
          <a:bodyPr wrap="square" rtlCol="0">
            <a:spAutoFit/>
          </a:bodyPr>
          <a:lstStyle/>
          <a:p>
            <a:pPr marL="342900" indent="-342900">
              <a:buFont typeface="+mj-lt"/>
              <a:buAutoNum type="arabicPeriod"/>
            </a:pPr>
            <a:r>
              <a:rPr lang="en-US" b="1" dirty="0"/>
              <a:t>Crime Trends Over Time:</a:t>
            </a:r>
            <a:endParaRPr lang="en-US" dirty="0"/>
          </a:p>
          <a:p>
            <a:pPr>
              <a:buFont typeface="Arial" panose="020B0604020202020204" pitchFamily="34" charset="0"/>
              <a:buChar char="•"/>
            </a:pPr>
            <a:r>
              <a:rPr lang="en-US" dirty="0"/>
              <a:t>The dataset provides crime statistics across different months and years, helping to identify whether crime rates are increasing or decreasing for specific categories.</a:t>
            </a:r>
          </a:p>
          <a:p>
            <a:pPr>
              <a:buFont typeface="Arial" panose="020B0604020202020204" pitchFamily="34" charset="0"/>
              <a:buChar char="•"/>
            </a:pPr>
            <a:r>
              <a:rPr lang="en-US" dirty="0"/>
              <a:t>Comparing the </a:t>
            </a:r>
            <a:r>
              <a:rPr lang="en-US" b="1" dirty="0"/>
              <a:t>current month's</a:t>
            </a:r>
            <a:r>
              <a:rPr lang="en-US" dirty="0"/>
              <a:t> crime numbers with the </a:t>
            </a:r>
            <a:r>
              <a:rPr lang="en-US" b="1" dirty="0"/>
              <a:t>previous month</a:t>
            </a:r>
            <a:r>
              <a:rPr lang="en-US" dirty="0"/>
              <a:t> and </a:t>
            </a:r>
            <a:r>
              <a:rPr lang="en-US" b="1" dirty="0"/>
              <a:t>same month last year</a:t>
            </a:r>
            <a:r>
              <a:rPr lang="en-US" dirty="0"/>
              <a:t> can reveal patterns or seasonal variations in crime rates</a:t>
            </a:r>
          </a:p>
          <a:p>
            <a:r>
              <a:rPr lang="en-US" b="1" dirty="0"/>
              <a:t>2. Major vs. Minor Crime Categories:</a:t>
            </a:r>
            <a:endParaRPr lang="en-US" dirty="0"/>
          </a:p>
          <a:p>
            <a:pPr>
              <a:buFont typeface="Arial" panose="020B0604020202020204" pitchFamily="34" charset="0"/>
              <a:buChar char="•"/>
            </a:pPr>
            <a:r>
              <a:rPr lang="en-US" dirty="0"/>
              <a:t>The dataset classifies crimes into </a:t>
            </a:r>
            <a:r>
              <a:rPr lang="en-US" b="1" dirty="0"/>
              <a:t>major</a:t>
            </a:r>
            <a:r>
              <a:rPr lang="en-US" dirty="0"/>
              <a:t> and </a:t>
            </a:r>
            <a:r>
              <a:rPr lang="en-US" b="1" dirty="0"/>
              <a:t>minor</a:t>
            </a:r>
            <a:r>
              <a:rPr lang="en-US" dirty="0"/>
              <a:t> heads, allowing authorities to understand the severity and nature of offenses.</a:t>
            </a:r>
          </a:p>
          <a:p>
            <a:pPr>
              <a:buFont typeface="Arial" panose="020B0604020202020204" pitchFamily="34" charset="0"/>
              <a:buChar char="•"/>
            </a:pPr>
            <a:r>
              <a:rPr lang="en-US" dirty="0"/>
              <a:t>Some crimes (e.g., </a:t>
            </a:r>
            <a:r>
              <a:rPr lang="en-US" b="1" dirty="0"/>
              <a:t>murder</a:t>
            </a:r>
            <a:r>
              <a:rPr lang="en-US" dirty="0"/>
              <a:t>) are further divided based on motives such as property disputes, personal vendetta, or dowry-related cases.</a:t>
            </a:r>
          </a:p>
          <a:p>
            <a:pPr>
              <a:buNone/>
            </a:pPr>
            <a:r>
              <a:rPr lang="en-US" b="1" dirty="0"/>
              <a:t>3. Data Gaps &amp; Limitations:</a:t>
            </a:r>
            <a:endParaRPr lang="en-US" dirty="0"/>
          </a:p>
          <a:p>
            <a:pPr>
              <a:buFont typeface="Arial" panose="020B0604020202020204" pitchFamily="34" charset="0"/>
              <a:buChar char="•"/>
            </a:pPr>
            <a:r>
              <a:rPr lang="en-US" dirty="0"/>
              <a:t>The </a:t>
            </a:r>
            <a:r>
              <a:rPr lang="en-US" b="1" dirty="0"/>
              <a:t>"MINOR HEAD"</a:t>
            </a:r>
            <a:r>
              <a:rPr lang="en-US" dirty="0"/>
              <a:t> column has </a:t>
            </a:r>
            <a:r>
              <a:rPr lang="en-US" b="1" dirty="0"/>
              <a:t>missing values</a:t>
            </a:r>
            <a:r>
              <a:rPr lang="en-US" dirty="0"/>
              <a:t> (some rows do not have specific crime subcategories).</a:t>
            </a:r>
          </a:p>
          <a:p>
            <a:pPr>
              <a:buFont typeface="Arial" panose="020B0604020202020204" pitchFamily="34" charset="0"/>
              <a:buChar char="•"/>
            </a:pPr>
            <a:r>
              <a:rPr lang="en-US" dirty="0"/>
              <a:t>The dataset does not include </a:t>
            </a:r>
            <a:r>
              <a:rPr lang="en-US" b="1" dirty="0"/>
              <a:t>location-based information</a:t>
            </a:r>
            <a:r>
              <a:rPr lang="en-US" dirty="0"/>
              <a:t>, which limits a more detailed crime pattern analysis.</a:t>
            </a:r>
          </a:p>
          <a:p>
            <a:endParaRPr lang="en-IN" dirty="0"/>
          </a:p>
        </p:txBody>
      </p:sp>
      <p:cxnSp>
        <p:nvCxnSpPr>
          <p:cNvPr id="6" name="Straight Connector 5">
            <a:extLst>
              <a:ext uri="{FF2B5EF4-FFF2-40B4-BE49-F238E27FC236}">
                <a16:creationId xmlns:a16="http://schemas.microsoft.com/office/drawing/2014/main" id="{49117598-AE82-DE5C-63EB-35D67CF2321A}"/>
              </a:ext>
            </a:extLst>
          </p:cNvPr>
          <p:cNvCxnSpPr/>
          <p:nvPr/>
        </p:nvCxnSpPr>
        <p:spPr>
          <a:xfrm>
            <a:off x="363794" y="1376516"/>
            <a:ext cx="783630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803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ndrogyne" panose="05080000000003050000" pitchFamily="82" charset="0"/>
              </a:rPr>
              <a:t>Population of crime trends over time</a:t>
            </a:r>
            <a:endParaRPr dirty="0">
              <a:latin typeface="Androgyne" panose="05080000000003050000" pitchFamily="82" charset="0"/>
            </a:endParaRPr>
          </a:p>
        </p:txBody>
      </p:sp>
      <p:sp>
        <p:nvSpPr>
          <p:cNvPr id="4" name="TextBox 3"/>
          <p:cNvSpPr txBox="1"/>
          <p:nvPr/>
        </p:nvSpPr>
        <p:spPr>
          <a:xfrm>
            <a:off x="806244" y="5473213"/>
            <a:ext cx="7423355" cy="1200329"/>
          </a:xfrm>
          <a:prstGeom prst="rect">
            <a:avLst/>
          </a:prstGeom>
          <a:noFill/>
        </p:spPr>
        <p:txBody>
          <a:bodyPr wrap="square">
            <a:spAutoFit/>
          </a:bodyPr>
          <a:lstStyle/>
          <a:p>
            <a:pPr>
              <a:buNone/>
            </a:pPr>
            <a:r>
              <a:rPr lang="en-US" i="0" dirty="0">
                <a:effectLst/>
                <a:latin typeface="system-ui"/>
              </a:rPr>
              <a:t>comparing crime trends for the current and previous months and </a:t>
            </a:r>
            <a:r>
              <a:rPr lang="en-US" i="0" dirty="0">
                <a:effectLst/>
                <a:latin typeface="var(--jp-content-font-family)"/>
              </a:rPr>
              <a:t>crime counts fluctuate over time.</a:t>
            </a:r>
            <a:br>
              <a:rPr lang="en-US" dirty="0">
                <a:effectLst/>
                <a:latin typeface="inherit"/>
              </a:rPr>
            </a:br>
            <a:r>
              <a:rPr lang="en-US" i="0" dirty="0">
                <a:effectLst/>
                <a:latin typeface="system-ui"/>
              </a:rPr>
              <a:t> </a:t>
            </a:r>
          </a:p>
          <a:p>
            <a:pPr marL="285750" indent="-285750">
              <a:buFont typeface="Arial" panose="020B0604020202020204" pitchFamily="34" charset="0"/>
              <a:buChar char="•"/>
            </a:pPr>
            <a:endParaRPr dirty="0">
              <a:latin typeface="Androgyne" panose="05080000000003050000" pitchFamily="82" charset="0"/>
            </a:endParaRPr>
          </a:p>
        </p:txBody>
      </p:sp>
      <p:pic>
        <p:nvPicPr>
          <p:cNvPr id="1026" name="Picture 2">
            <a:extLst>
              <a:ext uri="{FF2B5EF4-FFF2-40B4-BE49-F238E27FC236}">
                <a16:creationId xmlns:a16="http://schemas.microsoft.com/office/drawing/2014/main" id="{12FED8D2-80C0-3B99-22AE-C57486726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828800"/>
            <a:ext cx="8181975" cy="3441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Androgyne" panose="05080000000003050000" pitchFamily="82" charset="0"/>
              </a:rPr>
              <a:t>Distribution of </a:t>
            </a:r>
            <a:r>
              <a:rPr lang="en-US" sz="4000" dirty="0">
                <a:latin typeface="Androgyne" panose="05080000000003050000" pitchFamily="82" charset="0"/>
              </a:rPr>
              <a:t>population over previous and corresponding month</a:t>
            </a:r>
            <a:endParaRPr sz="4000" dirty="0">
              <a:latin typeface="Androgyne" panose="05080000000003050000" pitchFamily="82" charset="0"/>
            </a:endParaRPr>
          </a:p>
        </p:txBody>
      </p:sp>
      <p:sp>
        <p:nvSpPr>
          <p:cNvPr id="4" name="TextBox 3"/>
          <p:cNvSpPr txBox="1"/>
          <p:nvPr/>
        </p:nvSpPr>
        <p:spPr>
          <a:xfrm>
            <a:off x="653846" y="5723691"/>
            <a:ext cx="7910052" cy="646331"/>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system-ui"/>
              </a:rPr>
              <a:t>To visualize relationships between crime counts in different months.</a:t>
            </a:r>
          </a:p>
          <a:p>
            <a:pPr marL="285750" indent="-285750">
              <a:buFont typeface="Arial" panose="020B0604020202020204" pitchFamily="34" charset="0"/>
              <a:buChar char="•"/>
            </a:pPr>
            <a:endParaRPr dirty="0">
              <a:latin typeface="Androgyne" panose="05080000000003050000" pitchFamily="82" charset="0"/>
            </a:endParaRPr>
          </a:p>
        </p:txBody>
      </p:sp>
      <p:pic>
        <p:nvPicPr>
          <p:cNvPr id="2050" name="Picture 2">
            <a:extLst>
              <a:ext uri="{FF2B5EF4-FFF2-40B4-BE49-F238E27FC236}">
                <a16:creationId xmlns:a16="http://schemas.microsoft.com/office/drawing/2014/main" id="{24D6036D-5109-5A67-1891-CC1EE061E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858" y="1682633"/>
            <a:ext cx="6858000" cy="40410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p:txBody>
          <a:bodyPr>
            <a:normAutofit/>
          </a:bodyPr>
          <a:lstStyle/>
          <a:p>
            <a:r>
              <a:rPr lang="en-US" dirty="0">
                <a:latin typeface="Androgyne" panose="05080000000003050000" pitchFamily="82" charset="0"/>
              </a:rPr>
              <a:t>Top 5 crime categories to cause deaths</a:t>
            </a:r>
            <a:endParaRPr dirty="0">
              <a:latin typeface="Androgyne" panose="05080000000003050000" pitchFamily="82" charset="0"/>
            </a:endParaRPr>
          </a:p>
        </p:txBody>
      </p:sp>
      <p:pic>
        <p:nvPicPr>
          <p:cNvPr id="3074" name="Picture 2">
            <a:extLst>
              <a:ext uri="{FF2B5EF4-FFF2-40B4-BE49-F238E27FC236}">
                <a16:creationId xmlns:a16="http://schemas.microsoft.com/office/drawing/2014/main" id="{F7451C4F-BCB4-BE97-84E4-D443539D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942" y="1524000"/>
            <a:ext cx="7543800" cy="38708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F3AAEF-92C2-BF74-2AFF-F759A2D85A91}"/>
              </a:ext>
            </a:extLst>
          </p:cNvPr>
          <p:cNvSpPr txBox="1"/>
          <p:nvPr/>
        </p:nvSpPr>
        <p:spPr>
          <a:xfrm>
            <a:off x="822959" y="5533369"/>
            <a:ext cx="7367311" cy="369332"/>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var(--jp-content-font-family)"/>
              </a:rPr>
              <a:t>Karnataka has the more crime category compared to other crime types</a:t>
            </a:r>
          </a:p>
        </p:txBody>
      </p:sp>
    </p:spTree>
    <p:extLst>
      <p:ext uri="{BB962C8B-B14F-4D97-AF65-F5344CB8AC3E}">
        <p14:creationId xmlns:p14="http://schemas.microsoft.com/office/powerpoint/2010/main" val="323748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p:txBody>
          <a:bodyPr>
            <a:normAutofit/>
          </a:bodyPr>
          <a:lstStyle/>
          <a:p>
            <a:r>
              <a:rPr lang="en-US" dirty="0">
                <a:latin typeface="Androgyne" panose="05080000000003050000" pitchFamily="82" charset="0"/>
              </a:rPr>
              <a:t>M</a:t>
            </a:r>
            <a:r>
              <a:rPr lang="en-IN" dirty="0" err="1">
                <a:latin typeface="Androgyne" panose="05080000000003050000" pitchFamily="82" charset="0"/>
              </a:rPr>
              <a:t>onth</a:t>
            </a:r>
            <a:r>
              <a:rPr lang="en-IN" dirty="0">
                <a:latin typeface="Androgyne" panose="05080000000003050000" pitchFamily="82" charset="0"/>
              </a:rPr>
              <a:t>-to-Month Comparison of Crime Cases</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005961"/>
            <a:ext cx="787563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This line plot shows te</a:t>
            </a:r>
            <a:r>
              <a:rPr lang="en-US" altLang="en-US" dirty="0">
                <a:latin typeface="Androgyne" panose="05080000000003050000" pitchFamily="82" charset="0"/>
              </a:rPr>
              <a:t>lls the comparison of current and previous month.</a:t>
            </a:r>
          </a:p>
          <a:p>
            <a:pPr defTabSz="914400"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ndrogyne" panose="05080000000003050000" pitchFamily="82" charset="0"/>
              </a:rPr>
              <a:t> </a:t>
            </a:r>
            <a:r>
              <a:rPr lang="en-US" i="0" dirty="0">
                <a:effectLst/>
                <a:latin typeface="system-ui"/>
              </a:rPr>
              <a:t>Crime cases comparison we observe previous month has higher cases compared to current month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122" name="Picture 2">
            <a:extLst>
              <a:ext uri="{FF2B5EF4-FFF2-40B4-BE49-F238E27FC236}">
                <a16:creationId xmlns:a16="http://schemas.microsoft.com/office/drawing/2014/main" id="{C255E425-A25C-D7BF-2E26-5DE44F471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617294"/>
            <a:ext cx="7339782" cy="350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3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US" dirty="0">
                <a:latin typeface="Androgyne" panose="05080000000003050000" pitchFamily="82" charset="0"/>
              </a:rPr>
              <a:t>Heatmap of Crime data Correlation</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217179"/>
            <a:ext cx="7546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This heatmap shows the correlation between years and months in terms of average </a:t>
            </a:r>
            <a:r>
              <a:rPr lang="en-US" altLang="en-US" dirty="0">
                <a:latin typeface="Androgyne" panose="05080000000003050000" pitchFamily="82" charset="0"/>
              </a:rPr>
              <a:t>population.</a:t>
            </a:r>
          </a:p>
          <a:p>
            <a:pPr algn="just" defTabSz="914400"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ndrogyne" panose="05080000000003050000" pitchFamily="82" charset="0"/>
              </a:rPr>
              <a:t> </a:t>
            </a:r>
            <a:r>
              <a:rPr lang="en-US" i="0" dirty="0">
                <a:effectLst/>
                <a:latin typeface="system-ui"/>
              </a:rPr>
              <a:t>show the correlation between different numerical crime data points.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098" name="Picture 2">
            <a:extLst>
              <a:ext uri="{FF2B5EF4-FFF2-40B4-BE49-F238E27FC236}">
                <a16:creationId xmlns:a16="http://schemas.microsoft.com/office/drawing/2014/main" id="{28592319-F44C-6B9D-8029-90192B74D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386" y="1641987"/>
            <a:ext cx="7527925" cy="355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734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150</TotalTime>
  <Words>590</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Androgyne</vt:lpstr>
      <vt:lpstr>Arial</vt:lpstr>
      <vt:lpstr>Calibri</vt:lpstr>
      <vt:lpstr>Calibri Light</vt:lpstr>
      <vt:lpstr>inherit</vt:lpstr>
      <vt:lpstr>system-ui</vt:lpstr>
      <vt:lpstr>var(--jp-cell-prompt-font-family)</vt:lpstr>
      <vt:lpstr>var(--jp-content-font-family)</vt:lpstr>
      <vt:lpstr>Retrospect</vt:lpstr>
      <vt:lpstr>  Population for the month of October Analysis (2023)  Source: https://www.data.gov.in/ Dataset: Population for the month of October 2023 </vt:lpstr>
      <vt:lpstr>Introduction</vt:lpstr>
      <vt:lpstr>Initial Analysis of the Dataset</vt:lpstr>
      <vt:lpstr>PowerPoint Presentation</vt:lpstr>
      <vt:lpstr>Population of crime trends over time</vt:lpstr>
      <vt:lpstr>Distribution of population over previous and corresponding month</vt:lpstr>
      <vt:lpstr>Top 5 crime categories to cause deaths</vt:lpstr>
      <vt:lpstr>Month-to-Month Comparison of Crime Cases</vt:lpstr>
      <vt:lpstr>Heatmap of Crime data Correlation</vt:lpstr>
      <vt:lpstr>Top 10 Crimes Cases and its types</vt:lpstr>
      <vt:lpstr>Crime Categories Distribution</vt:lpstr>
      <vt:lpstr>Crime Frequency Distribution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modi laxmi hansitha</cp:lastModifiedBy>
  <cp:revision>19</cp:revision>
  <dcterms:created xsi:type="dcterms:W3CDTF">2013-01-27T09:14:16Z</dcterms:created>
  <dcterms:modified xsi:type="dcterms:W3CDTF">2025-03-22T19:11:20Z</dcterms:modified>
  <cp:category/>
</cp:coreProperties>
</file>