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layfair Displ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B3E59C0-903C-4482-AC4A-B2C9D86FC355}">
  <a:tblStyle styleId="{BB3E59C0-903C-4482-AC4A-B2C9D86FC35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Lato-regular.fntdata"/><Relationship Id="rId23" Type="http://schemas.openxmlformats.org/officeDocument/2006/relationships/font" Target="fonts/PlayfairDispl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44704568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44704568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c171ac28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c171ac28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c171ac28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c171ac28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c171ac28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c171ac28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c171ac28c_6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c171ac28c_6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c171ac2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c171ac2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c171ac28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c171ac2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c171ac28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fc171ac28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c171ac28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c171ac28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c171ac28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c171ac28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c171ac28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c171ac28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c1682b4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c1682b4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4470456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4470456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researchgate.net/publication/340968740_Real_Time_Mold_Quality_Inspection_in_Foundries_using_Image_Processing_Techniques" TargetMode="External"/><Relationship Id="rId4" Type="http://schemas.openxmlformats.org/officeDocument/2006/relationships/hyperlink" Target="https://www.researchgate.net/publication/339105848_Inspecting_Method_for_Defective_Casting_Products_with_Convolutional_Neural_Network_CNN" TargetMode="External"/><Relationship Id="rId5" Type="http://schemas.openxmlformats.org/officeDocument/2006/relationships/hyperlink" Target="https://www.researchgate.net/publication/245282260_Analysis_of_Edge-Detection_Techniques_for_Crack_Identification_in_Bridges" TargetMode="External"/><Relationship Id="rId6" Type="http://schemas.openxmlformats.org/officeDocument/2006/relationships/hyperlink" Target="https://www.researchgate.net/publication/322512435_Automatic_localization_of_casting_defects_with_convolutional_neural_networks" TargetMode="External"/><Relationship Id="rId7" Type="http://schemas.openxmlformats.org/officeDocument/2006/relationships/hyperlink" Target="https://www.researchgate.net/publication/327384743_Using_Artificial_Neural_Networks_for_Detecting_Damage_on_Tobacco_Leaves_Caused_by_Blue_Mold" TargetMode="External"/><Relationship Id="rId8" Type="http://schemas.openxmlformats.org/officeDocument/2006/relationships/hyperlink" Target="https://www.researchgate.net/publication/322787719_Road_Damage_Detection_Using_Deep_Neural_Networks_with_Images_Captured_Through_a_Smartphon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3"/>
          <p:cNvPicPr preferRelativeResize="0"/>
          <p:nvPr/>
        </p:nvPicPr>
        <p:blipFill>
          <a:blip r:embed="rId3">
            <a:alphaModFix/>
          </a:blip>
          <a:stretch>
            <a:fillRect/>
          </a:stretch>
        </p:blipFill>
        <p:spPr>
          <a:xfrm>
            <a:off x="217875" y="466750"/>
            <a:ext cx="2900374" cy="1279900"/>
          </a:xfrm>
          <a:prstGeom prst="rect">
            <a:avLst/>
          </a:prstGeom>
          <a:noFill/>
          <a:ln>
            <a:noFill/>
          </a:ln>
        </p:spPr>
      </p:pic>
      <p:sp>
        <p:nvSpPr>
          <p:cNvPr id="69" name="Google Shape;69;p13"/>
          <p:cNvSpPr txBox="1"/>
          <p:nvPr/>
        </p:nvSpPr>
        <p:spPr>
          <a:xfrm>
            <a:off x="3475200" y="414000"/>
            <a:ext cx="5668800" cy="13854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3900">
                <a:solidFill>
                  <a:schemeClr val="dk1"/>
                </a:solidFill>
                <a:latin typeface="Times New Roman"/>
                <a:ea typeface="Times New Roman"/>
                <a:cs typeface="Times New Roman"/>
                <a:sym typeface="Times New Roman"/>
              </a:rPr>
              <a:t>Image processing for mold damage detection</a:t>
            </a:r>
            <a:endParaRPr sz="3900"/>
          </a:p>
        </p:txBody>
      </p:sp>
      <p:sp>
        <p:nvSpPr>
          <p:cNvPr id="70" name="Google Shape;70;p13"/>
          <p:cNvSpPr txBox="1"/>
          <p:nvPr/>
        </p:nvSpPr>
        <p:spPr>
          <a:xfrm>
            <a:off x="0" y="1982400"/>
            <a:ext cx="9144000" cy="928500"/>
          </a:xfrm>
          <a:prstGeom prst="rect">
            <a:avLst/>
          </a:prstGeom>
          <a:noFill/>
          <a:ln>
            <a:noFill/>
          </a:ln>
        </p:spPr>
        <p:txBody>
          <a:bodyPr anchorCtr="0" anchor="t" bIns="91425" lIns="91425" spcFirstLastPara="1" rIns="91425" wrap="square" tIns="91425">
            <a:spAutoFit/>
          </a:bodyPr>
          <a:lstStyle/>
          <a:p>
            <a:pPr indent="0" lvl="0" marL="0" rtl="0" algn="ctr">
              <a:spcBef>
                <a:spcPts val="1000"/>
              </a:spcBef>
              <a:spcAft>
                <a:spcPts val="0"/>
              </a:spcAft>
              <a:buNone/>
            </a:pPr>
            <a:r>
              <a:rPr b="1" lang="en" sz="2000" u="sng">
                <a:solidFill>
                  <a:schemeClr val="accent6"/>
                </a:solidFill>
                <a:latin typeface="Lato"/>
                <a:ea typeface="Lato"/>
                <a:cs typeface="Lato"/>
                <a:sym typeface="Lato"/>
              </a:rPr>
              <a:t>ME 781 Course Project:</a:t>
            </a:r>
            <a:r>
              <a:rPr lang="en" sz="2000">
                <a:solidFill>
                  <a:schemeClr val="accent6"/>
                </a:solidFill>
                <a:latin typeface="Lato"/>
                <a:ea typeface="Lato"/>
                <a:cs typeface="Lato"/>
                <a:sym typeface="Lato"/>
              </a:rPr>
              <a:t> </a:t>
            </a:r>
            <a:r>
              <a:rPr lang="en" sz="2000">
                <a:solidFill>
                  <a:schemeClr val="accent6"/>
                </a:solidFill>
                <a:latin typeface="Lato"/>
                <a:ea typeface="Lato"/>
                <a:cs typeface="Lato"/>
                <a:sym typeface="Lato"/>
              </a:rPr>
              <a:t>Demonstration Presentation</a:t>
            </a:r>
            <a:endParaRPr sz="2000">
              <a:solidFill>
                <a:schemeClr val="accent6"/>
              </a:solidFill>
              <a:latin typeface="Lato"/>
              <a:ea typeface="Lato"/>
              <a:cs typeface="Lato"/>
              <a:sym typeface="Lato"/>
            </a:endParaRPr>
          </a:p>
          <a:p>
            <a:pPr indent="0" lvl="0" marL="0" rtl="0" algn="ctr">
              <a:spcBef>
                <a:spcPts val="1000"/>
              </a:spcBef>
              <a:spcAft>
                <a:spcPts val="0"/>
              </a:spcAft>
              <a:buNone/>
            </a:pPr>
            <a:r>
              <a:rPr b="1" lang="en" sz="2000" u="sng">
                <a:solidFill>
                  <a:schemeClr val="accent6"/>
                </a:solidFill>
                <a:latin typeface="Lato"/>
                <a:ea typeface="Lato"/>
                <a:cs typeface="Lato"/>
                <a:sym typeface="Lato"/>
              </a:rPr>
              <a:t>Guide:</a:t>
            </a:r>
            <a:r>
              <a:rPr lang="en" sz="2000">
                <a:solidFill>
                  <a:schemeClr val="accent6"/>
                </a:solidFill>
                <a:latin typeface="Lato"/>
                <a:ea typeface="Lato"/>
                <a:cs typeface="Lato"/>
                <a:sym typeface="Lato"/>
              </a:rPr>
              <a:t> Prof. Asim Tewari</a:t>
            </a:r>
            <a:endParaRPr/>
          </a:p>
        </p:txBody>
      </p:sp>
      <p:sp>
        <p:nvSpPr>
          <p:cNvPr id="71" name="Google Shape;71;p13"/>
          <p:cNvSpPr txBox="1"/>
          <p:nvPr/>
        </p:nvSpPr>
        <p:spPr>
          <a:xfrm>
            <a:off x="0" y="3093900"/>
            <a:ext cx="9144000" cy="1816200"/>
          </a:xfrm>
          <a:prstGeom prst="rect">
            <a:avLst/>
          </a:prstGeom>
          <a:noFill/>
          <a:ln>
            <a:noFill/>
          </a:ln>
        </p:spPr>
        <p:txBody>
          <a:bodyPr anchorCtr="0" anchor="t" bIns="91425" lIns="3829050" spcFirstLastPara="1" rIns="91425" wrap="square" tIns="91425">
            <a:spAutoFit/>
          </a:bodyPr>
          <a:lstStyle/>
          <a:p>
            <a:pPr indent="0" lvl="0" marL="0" rtl="0" algn="l">
              <a:spcBef>
                <a:spcPts val="0"/>
              </a:spcBef>
              <a:spcAft>
                <a:spcPts val="0"/>
              </a:spcAft>
              <a:buNone/>
            </a:pPr>
            <a:r>
              <a:rPr lang="en" sz="1700">
                <a:latin typeface="Lato"/>
                <a:ea typeface="Lato"/>
                <a:cs typeface="Lato"/>
                <a:sym typeface="Lato"/>
              </a:rPr>
              <a:t>        </a:t>
            </a:r>
            <a:r>
              <a:rPr lang="en" sz="1700" u="sng">
                <a:latin typeface="Lato"/>
                <a:ea typeface="Lato"/>
                <a:cs typeface="Lato"/>
                <a:sym typeface="Lato"/>
              </a:rPr>
              <a:t>GROUP-13</a:t>
            </a:r>
            <a:endParaRPr sz="1700" u="sng">
              <a:latin typeface="Lato"/>
              <a:ea typeface="Lato"/>
              <a:cs typeface="Lato"/>
              <a:sym typeface="Lato"/>
            </a:endParaRPr>
          </a:p>
          <a:p>
            <a:pPr indent="0" lvl="0" marL="0" rtl="0" algn="l">
              <a:spcBef>
                <a:spcPts val="0"/>
              </a:spcBef>
              <a:spcAft>
                <a:spcPts val="0"/>
              </a:spcAft>
              <a:buNone/>
            </a:pPr>
            <a:r>
              <a:t/>
            </a:r>
            <a:endParaRPr sz="1700" u="sng">
              <a:latin typeface="Lato"/>
              <a:ea typeface="Lato"/>
              <a:cs typeface="Lato"/>
              <a:sym typeface="Lato"/>
            </a:endParaRPr>
          </a:p>
          <a:p>
            <a:pPr indent="0" lvl="0" marL="0" rtl="0" algn="l">
              <a:spcBef>
                <a:spcPts val="0"/>
              </a:spcBef>
              <a:spcAft>
                <a:spcPts val="0"/>
              </a:spcAft>
              <a:buNone/>
            </a:pPr>
            <a:r>
              <a:rPr b="1" lang="en" sz="1800">
                <a:solidFill>
                  <a:schemeClr val="dk1"/>
                </a:solidFill>
                <a:latin typeface="Lato"/>
                <a:ea typeface="Lato"/>
                <a:cs typeface="Lato"/>
                <a:sym typeface="Lato"/>
              </a:rPr>
              <a:t>B</a:t>
            </a:r>
            <a:r>
              <a:rPr lang="en">
                <a:latin typeface="Lato"/>
                <a:ea typeface="Lato"/>
                <a:cs typeface="Lato"/>
                <a:sym typeface="Lato"/>
              </a:rPr>
              <a:t> rijal kumar prajapati </a:t>
            </a:r>
            <a:r>
              <a:rPr lang="en" sz="1200">
                <a:latin typeface="Lato"/>
                <a:ea typeface="Lato"/>
                <a:cs typeface="Lato"/>
                <a:sym typeface="Lato"/>
              </a:rPr>
              <a:t>(203180010)</a:t>
            </a:r>
            <a:endParaRPr sz="1200">
              <a:latin typeface="Lato"/>
              <a:ea typeface="Lato"/>
              <a:cs typeface="Lato"/>
              <a:sym typeface="Lato"/>
            </a:endParaRPr>
          </a:p>
          <a:p>
            <a:pPr indent="0" lvl="0" marL="0" rtl="0" algn="l">
              <a:spcBef>
                <a:spcPts val="0"/>
              </a:spcBef>
              <a:spcAft>
                <a:spcPts val="0"/>
              </a:spcAft>
              <a:buNone/>
            </a:pPr>
            <a:r>
              <a:rPr b="1" lang="en" sz="1800">
                <a:solidFill>
                  <a:schemeClr val="dk1"/>
                </a:solidFill>
                <a:latin typeface="Lato"/>
                <a:ea typeface="Lato"/>
                <a:cs typeface="Lato"/>
                <a:sym typeface="Lato"/>
              </a:rPr>
              <a:t>0</a:t>
            </a:r>
            <a:r>
              <a:rPr lang="en">
                <a:latin typeface="Lato"/>
                <a:ea typeface="Lato"/>
                <a:cs typeface="Lato"/>
                <a:sym typeface="Lato"/>
              </a:rPr>
              <a:t> mprasad vibhute </a:t>
            </a:r>
            <a:r>
              <a:rPr lang="en" sz="1200">
                <a:latin typeface="Lato"/>
                <a:ea typeface="Lato"/>
                <a:cs typeface="Lato"/>
                <a:sym typeface="Lato"/>
              </a:rPr>
              <a:t>(19D100012)</a:t>
            </a:r>
            <a:endParaRPr sz="1200">
              <a:latin typeface="Lato"/>
              <a:ea typeface="Lato"/>
              <a:cs typeface="Lato"/>
              <a:sym typeface="Lato"/>
            </a:endParaRPr>
          </a:p>
          <a:p>
            <a:pPr indent="0" lvl="0" marL="0" rtl="0" algn="l">
              <a:spcBef>
                <a:spcPts val="0"/>
              </a:spcBef>
              <a:spcAft>
                <a:spcPts val="0"/>
              </a:spcAft>
              <a:buNone/>
            </a:pPr>
            <a:r>
              <a:rPr b="1" lang="en" sz="1800">
                <a:solidFill>
                  <a:schemeClr val="dk1"/>
                </a:solidFill>
                <a:latin typeface="Lato"/>
                <a:ea typeface="Lato"/>
                <a:cs typeface="Lato"/>
                <a:sym typeface="Lato"/>
              </a:rPr>
              <a:t>S</a:t>
            </a:r>
            <a:r>
              <a:rPr lang="en">
                <a:latin typeface="Lato"/>
                <a:ea typeface="Lato"/>
                <a:cs typeface="Lato"/>
                <a:sym typeface="Lato"/>
              </a:rPr>
              <a:t> umit bhong </a:t>
            </a:r>
            <a:r>
              <a:rPr lang="en" sz="1200">
                <a:latin typeface="Lato"/>
                <a:ea typeface="Lato"/>
                <a:cs typeface="Lato"/>
                <a:sym typeface="Lato"/>
              </a:rPr>
              <a:t>(190100121)</a:t>
            </a:r>
            <a:endParaRPr sz="1200">
              <a:latin typeface="Lato"/>
              <a:ea typeface="Lato"/>
              <a:cs typeface="Lato"/>
              <a:sym typeface="Lato"/>
            </a:endParaRPr>
          </a:p>
          <a:p>
            <a:pPr indent="0" lvl="0" marL="0" rtl="0" algn="l">
              <a:spcBef>
                <a:spcPts val="0"/>
              </a:spcBef>
              <a:spcAft>
                <a:spcPts val="0"/>
              </a:spcAft>
              <a:buNone/>
            </a:pPr>
            <a:r>
              <a:rPr b="1" lang="en" sz="1800">
                <a:solidFill>
                  <a:srgbClr val="FFFFFF"/>
                </a:solidFill>
                <a:latin typeface="Lato"/>
                <a:ea typeface="Lato"/>
                <a:cs typeface="Lato"/>
                <a:sym typeface="Lato"/>
              </a:rPr>
              <a:t>S</a:t>
            </a:r>
            <a:r>
              <a:rPr lang="en" sz="1800">
                <a:latin typeface="Lato"/>
                <a:ea typeface="Lato"/>
                <a:cs typeface="Lato"/>
                <a:sym typeface="Lato"/>
              </a:rPr>
              <a:t> </a:t>
            </a:r>
            <a:r>
              <a:rPr lang="en">
                <a:latin typeface="Lato"/>
                <a:ea typeface="Lato"/>
                <a:cs typeface="Lato"/>
                <a:sym typeface="Lato"/>
              </a:rPr>
              <a:t>amyak ajmera </a:t>
            </a:r>
            <a:r>
              <a:rPr lang="en" sz="1200">
                <a:latin typeface="Lato"/>
                <a:ea typeface="Lato"/>
                <a:cs typeface="Lato"/>
                <a:sym typeface="Lato"/>
              </a:rPr>
              <a:t>(19B080023)</a:t>
            </a:r>
            <a:endParaRPr sz="12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lang="en" sz="3380">
                <a:latin typeface="Calibri"/>
                <a:ea typeface="Calibri"/>
                <a:cs typeface="Calibri"/>
                <a:sym typeface="Calibri"/>
              </a:rPr>
              <a:t>Unit Test report</a:t>
            </a:r>
            <a:endParaRPr sz="4280"/>
          </a:p>
        </p:txBody>
      </p:sp>
      <p:sp>
        <p:nvSpPr>
          <p:cNvPr id="126" name="Google Shape;126;p22"/>
          <p:cNvSpPr txBox="1"/>
          <p:nvPr>
            <p:ph idx="1" type="body"/>
          </p:nvPr>
        </p:nvSpPr>
        <p:spPr>
          <a:xfrm>
            <a:off x="311700" y="1371600"/>
            <a:ext cx="8520600" cy="3455700"/>
          </a:xfrm>
          <a:prstGeom prst="rect">
            <a:avLst/>
          </a:prstGeom>
        </p:spPr>
        <p:txBody>
          <a:bodyPr anchorCtr="0" anchor="t" bIns="91425" lIns="91425" spcFirstLastPara="1" rIns="91425" wrap="square" tIns="91425">
            <a:normAutofit fontScale="55000" lnSpcReduction="10000"/>
          </a:bodyPr>
          <a:lstStyle/>
          <a:p>
            <a:pPr indent="-335121" lvl="0" marL="457200" rtl="0" algn="just">
              <a:spcBef>
                <a:spcPts val="0"/>
              </a:spcBef>
              <a:spcAft>
                <a:spcPts val="0"/>
              </a:spcAft>
              <a:buClr>
                <a:schemeClr val="dk2"/>
              </a:buClr>
              <a:buSzPct val="100000"/>
              <a:buChar char="●"/>
            </a:pPr>
            <a:r>
              <a:rPr lang="en" sz="3050">
                <a:solidFill>
                  <a:schemeClr val="dk2"/>
                </a:solidFill>
                <a:latin typeface="Calibri"/>
                <a:ea typeface="Calibri"/>
                <a:cs typeface="Calibri"/>
                <a:sym typeface="Calibri"/>
              </a:rPr>
              <a:t>Our model expects images of products at every checkpoint of manufacturing using high quality cameras making 360</a:t>
            </a:r>
            <a:r>
              <a:rPr baseline="30000" lang="en" sz="3050">
                <a:solidFill>
                  <a:schemeClr val="dk2"/>
                </a:solidFill>
                <a:latin typeface="Calibri"/>
                <a:ea typeface="Calibri"/>
                <a:cs typeface="Calibri"/>
                <a:sym typeface="Calibri"/>
              </a:rPr>
              <a:t>o</a:t>
            </a:r>
            <a:r>
              <a:rPr lang="en" sz="3050">
                <a:solidFill>
                  <a:schemeClr val="dk2"/>
                </a:solidFill>
                <a:latin typeface="Calibri"/>
                <a:ea typeface="Calibri"/>
                <a:cs typeface="Calibri"/>
                <a:sym typeface="Calibri"/>
              </a:rPr>
              <a:t> in order to provide a continuous set of images to our server</a:t>
            </a:r>
            <a:endParaRPr sz="3050">
              <a:solidFill>
                <a:schemeClr val="dk2"/>
              </a:solidFill>
              <a:latin typeface="Calibri"/>
              <a:ea typeface="Calibri"/>
              <a:cs typeface="Calibri"/>
              <a:sym typeface="Calibri"/>
            </a:endParaRPr>
          </a:p>
          <a:p>
            <a:pPr indent="-335121" lvl="0" marL="457200" rtl="0" algn="just">
              <a:spcBef>
                <a:spcPts val="0"/>
              </a:spcBef>
              <a:spcAft>
                <a:spcPts val="0"/>
              </a:spcAft>
              <a:buClr>
                <a:schemeClr val="dk2"/>
              </a:buClr>
              <a:buSzPct val="100000"/>
              <a:buFont typeface="Calibri"/>
              <a:buChar char="●"/>
            </a:pPr>
            <a:r>
              <a:rPr lang="en" sz="3050">
                <a:solidFill>
                  <a:schemeClr val="dk2"/>
                </a:solidFill>
                <a:latin typeface="Calibri"/>
                <a:ea typeface="Calibri"/>
                <a:cs typeface="Calibri"/>
                <a:sym typeface="Calibri"/>
              </a:rPr>
              <a:t>After uploading an image to the server the image will be pre processed and centralized as per our model and the parameters of image are also feature normalised</a:t>
            </a:r>
            <a:endParaRPr sz="3050">
              <a:solidFill>
                <a:schemeClr val="dk2"/>
              </a:solidFill>
              <a:latin typeface="Calibri"/>
              <a:ea typeface="Calibri"/>
              <a:cs typeface="Calibri"/>
              <a:sym typeface="Calibri"/>
            </a:endParaRPr>
          </a:p>
          <a:p>
            <a:pPr indent="-335121" lvl="0" marL="457200" rtl="0" algn="just">
              <a:spcBef>
                <a:spcPts val="0"/>
              </a:spcBef>
              <a:spcAft>
                <a:spcPts val="0"/>
              </a:spcAft>
              <a:buClr>
                <a:schemeClr val="dk2"/>
              </a:buClr>
              <a:buSzPct val="100000"/>
              <a:buFont typeface="Calibri"/>
              <a:buChar char="●"/>
            </a:pPr>
            <a:r>
              <a:rPr lang="en" sz="3050">
                <a:solidFill>
                  <a:schemeClr val="dk2"/>
                </a:solidFill>
                <a:latin typeface="Calibri"/>
                <a:ea typeface="Calibri"/>
                <a:cs typeface="Calibri"/>
                <a:sym typeface="Calibri"/>
              </a:rPr>
              <a:t>We perform data pre-processing with a good enough time on our end so that no discrepancies can come in the time of prediction which then successfully passes all testing parameters required in the code testing part</a:t>
            </a:r>
            <a:endParaRPr sz="3050">
              <a:solidFill>
                <a:schemeClr val="dk2"/>
              </a:solidFill>
              <a:latin typeface="Calibri"/>
              <a:ea typeface="Calibri"/>
              <a:cs typeface="Calibri"/>
              <a:sym typeface="Calibri"/>
            </a:endParaRPr>
          </a:p>
          <a:p>
            <a:pPr indent="-335121" lvl="0" marL="457200" rtl="0" algn="just">
              <a:spcBef>
                <a:spcPts val="0"/>
              </a:spcBef>
              <a:spcAft>
                <a:spcPts val="0"/>
              </a:spcAft>
              <a:buClr>
                <a:schemeClr val="dk2"/>
              </a:buClr>
              <a:buSzPct val="100000"/>
              <a:buFont typeface="Calibri"/>
              <a:buChar char="●"/>
            </a:pPr>
            <a:r>
              <a:rPr lang="en" sz="3050">
                <a:solidFill>
                  <a:schemeClr val="dk2"/>
                </a:solidFill>
                <a:latin typeface="Calibri"/>
                <a:ea typeface="Calibri"/>
                <a:cs typeface="Calibri"/>
                <a:sym typeface="Calibri"/>
              </a:rPr>
              <a:t>After performing above tasks, an image is sent to our first model ( defect detection) which will check if the defect exists or not</a:t>
            </a:r>
            <a:endParaRPr sz="3050">
              <a:solidFill>
                <a:schemeClr val="dk2"/>
              </a:solidFill>
              <a:latin typeface="Calibri"/>
              <a:ea typeface="Calibri"/>
              <a:cs typeface="Calibri"/>
              <a:sym typeface="Calibri"/>
            </a:endParaRPr>
          </a:p>
          <a:p>
            <a:pPr indent="-335121" lvl="0" marL="457200" rtl="0" algn="just">
              <a:spcBef>
                <a:spcPts val="0"/>
              </a:spcBef>
              <a:spcAft>
                <a:spcPts val="0"/>
              </a:spcAft>
              <a:buClr>
                <a:schemeClr val="dk2"/>
              </a:buClr>
              <a:buSzPct val="100000"/>
              <a:buFont typeface="Calibri"/>
              <a:buChar char="●"/>
            </a:pPr>
            <a:r>
              <a:rPr lang="en" sz="3050">
                <a:solidFill>
                  <a:schemeClr val="dk2"/>
                </a:solidFill>
                <a:latin typeface="Calibri"/>
                <a:ea typeface="Calibri"/>
                <a:cs typeface="Calibri"/>
                <a:sym typeface="Calibri"/>
              </a:rPr>
              <a:t>Next we will go for openCV for estimating dimensions and if the defect dimension is avoidable we will send it to further manufacturing and if not then discard</a:t>
            </a:r>
            <a:endParaRPr sz="3050">
              <a:solidFill>
                <a:schemeClr val="dk2"/>
              </a:solidFill>
              <a:latin typeface="Calibri"/>
              <a:ea typeface="Calibri"/>
              <a:cs typeface="Calibri"/>
              <a:sym typeface="Calibri"/>
            </a:endParaRPr>
          </a:p>
          <a:p>
            <a:pPr indent="0" lvl="0" marL="457200" rtl="0" algn="l">
              <a:spcBef>
                <a:spcPts val="0"/>
              </a:spcBef>
              <a:spcAft>
                <a:spcPts val="0"/>
              </a:spcAft>
              <a:buNone/>
            </a:pPr>
            <a:r>
              <a:t/>
            </a:r>
            <a:endParaRPr sz="1200">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Model training and testing report</a:t>
            </a:r>
            <a:endParaRPr/>
          </a:p>
        </p:txBody>
      </p:sp>
      <p:sp>
        <p:nvSpPr>
          <p:cNvPr id="132" name="Google Shape;132;p23"/>
          <p:cNvSpPr txBox="1"/>
          <p:nvPr>
            <p:ph idx="1" type="body"/>
          </p:nvPr>
        </p:nvSpPr>
        <p:spPr>
          <a:xfrm>
            <a:off x="258125" y="1417800"/>
            <a:ext cx="4424700" cy="315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u="sng">
                <a:solidFill>
                  <a:schemeClr val="dk2"/>
                </a:solidFill>
              </a:rPr>
              <a:t>Defect Detection :</a:t>
            </a:r>
            <a:r>
              <a:rPr b="1" lang="en" sz="1400">
                <a:solidFill>
                  <a:schemeClr val="dk2"/>
                </a:solidFill>
              </a:rPr>
              <a:t> </a:t>
            </a:r>
            <a:r>
              <a:rPr lang="en" sz="1400"/>
              <a:t>Predicted the presence of defects with an accuracy of 92.33% on the training dataset and an accuracy of 87.34% on the test dataset</a:t>
            </a:r>
            <a:endParaRPr sz="1400"/>
          </a:p>
          <a:p>
            <a:pPr indent="0" lvl="0" marL="0" rtl="0" algn="l">
              <a:spcBef>
                <a:spcPts val="1200"/>
              </a:spcBef>
              <a:spcAft>
                <a:spcPts val="1200"/>
              </a:spcAft>
              <a:buNone/>
            </a:pPr>
            <a:r>
              <a:t/>
            </a:r>
            <a:endParaRPr sz="1400"/>
          </a:p>
        </p:txBody>
      </p:sp>
      <p:sp>
        <p:nvSpPr>
          <p:cNvPr id="133" name="Google Shape;133;p23"/>
          <p:cNvSpPr txBox="1"/>
          <p:nvPr/>
        </p:nvSpPr>
        <p:spPr>
          <a:xfrm>
            <a:off x="4714875" y="1435900"/>
            <a:ext cx="4350600" cy="3047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Lato"/>
              <a:buChar char="●"/>
            </a:pPr>
            <a:r>
              <a:rPr b="1" lang="en" sz="1800" u="sng">
                <a:solidFill>
                  <a:schemeClr val="dk2"/>
                </a:solidFill>
                <a:latin typeface="Lato"/>
                <a:ea typeface="Lato"/>
                <a:cs typeface="Lato"/>
                <a:sym typeface="Lato"/>
              </a:rPr>
              <a:t>Defect Classification :</a:t>
            </a:r>
            <a:endParaRPr b="1" sz="1800" u="sng">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34" name="Google Shape;134;p23"/>
          <p:cNvPicPr preferRelativeResize="0"/>
          <p:nvPr/>
        </p:nvPicPr>
        <p:blipFill>
          <a:blip r:embed="rId3">
            <a:alphaModFix/>
          </a:blip>
          <a:stretch>
            <a:fillRect/>
          </a:stretch>
        </p:blipFill>
        <p:spPr>
          <a:xfrm>
            <a:off x="5906675" y="1909750"/>
            <a:ext cx="1800225" cy="1412100"/>
          </a:xfrm>
          <a:prstGeom prst="rect">
            <a:avLst/>
          </a:prstGeom>
          <a:noFill/>
          <a:ln>
            <a:noFill/>
          </a:ln>
        </p:spPr>
      </p:pic>
      <p:pic>
        <p:nvPicPr>
          <p:cNvPr id="135" name="Google Shape;135;p23"/>
          <p:cNvPicPr preferRelativeResize="0"/>
          <p:nvPr/>
        </p:nvPicPr>
        <p:blipFill>
          <a:blip r:embed="rId4">
            <a:alphaModFix/>
          </a:blip>
          <a:stretch>
            <a:fillRect/>
          </a:stretch>
        </p:blipFill>
        <p:spPr>
          <a:xfrm>
            <a:off x="5906675" y="3321850"/>
            <a:ext cx="1800225" cy="1600200"/>
          </a:xfrm>
          <a:prstGeom prst="rect">
            <a:avLst/>
          </a:prstGeom>
          <a:noFill/>
          <a:ln>
            <a:noFill/>
          </a:ln>
        </p:spPr>
      </p:pic>
      <p:pic>
        <p:nvPicPr>
          <p:cNvPr id="136" name="Google Shape;136;p23"/>
          <p:cNvPicPr preferRelativeResize="0"/>
          <p:nvPr/>
        </p:nvPicPr>
        <p:blipFill>
          <a:blip r:embed="rId5">
            <a:alphaModFix/>
          </a:blip>
          <a:stretch>
            <a:fillRect/>
          </a:stretch>
        </p:blipFill>
        <p:spPr>
          <a:xfrm>
            <a:off x="467900" y="2844675"/>
            <a:ext cx="1800225" cy="1724025"/>
          </a:xfrm>
          <a:prstGeom prst="rect">
            <a:avLst/>
          </a:prstGeom>
          <a:noFill/>
          <a:ln>
            <a:noFill/>
          </a:ln>
        </p:spPr>
      </p:pic>
      <p:pic>
        <p:nvPicPr>
          <p:cNvPr id="137" name="Google Shape;137;p23"/>
          <p:cNvPicPr preferRelativeResize="0"/>
          <p:nvPr/>
        </p:nvPicPr>
        <p:blipFill>
          <a:blip r:embed="rId6">
            <a:alphaModFix/>
          </a:blip>
          <a:stretch>
            <a:fillRect/>
          </a:stretch>
        </p:blipFill>
        <p:spPr>
          <a:xfrm>
            <a:off x="2268125" y="2830399"/>
            <a:ext cx="1800225" cy="175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idx="1" type="body"/>
          </p:nvPr>
        </p:nvSpPr>
        <p:spPr>
          <a:xfrm>
            <a:off x="311700" y="1243025"/>
            <a:ext cx="4210200" cy="3325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u="sng">
                <a:solidFill>
                  <a:schemeClr val="dk2"/>
                </a:solidFill>
              </a:rPr>
              <a:t>Bounding Box Detection :</a:t>
            </a:r>
            <a:r>
              <a:rPr b="1" lang="en">
                <a:solidFill>
                  <a:schemeClr val="dk2"/>
                </a:solidFill>
              </a:rPr>
              <a:t> </a:t>
            </a:r>
            <a:r>
              <a:rPr lang="en" sz="1400"/>
              <a:t>Overall test accuracy of the model was 99%.</a:t>
            </a:r>
            <a:endParaRPr sz="1400"/>
          </a:p>
        </p:txBody>
      </p:sp>
      <p:pic>
        <p:nvPicPr>
          <p:cNvPr id="143" name="Google Shape;143;p24"/>
          <p:cNvPicPr preferRelativeResize="0"/>
          <p:nvPr/>
        </p:nvPicPr>
        <p:blipFill>
          <a:blip r:embed="rId3">
            <a:alphaModFix/>
          </a:blip>
          <a:stretch>
            <a:fillRect/>
          </a:stretch>
        </p:blipFill>
        <p:spPr>
          <a:xfrm>
            <a:off x="1459600" y="2316950"/>
            <a:ext cx="1800225" cy="1685925"/>
          </a:xfrm>
          <a:prstGeom prst="rect">
            <a:avLst/>
          </a:prstGeom>
          <a:noFill/>
          <a:ln>
            <a:noFill/>
          </a:ln>
        </p:spPr>
      </p:pic>
      <p:sp>
        <p:nvSpPr>
          <p:cNvPr id="144" name="Google Shape;144;p24"/>
          <p:cNvSpPr txBox="1"/>
          <p:nvPr/>
        </p:nvSpPr>
        <p:spPr>
          <a:xfrm>
            <a:off x="4736300" y="1350175"/>
            <a:ext cx="4339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Lato"/>
              <a:buChar char="●"/>
            </a:pPr>
            <a:r>
              <a:rPr b="1" lang="en" sz="1800" u="sng">
                <a:solidFill>
                  <a:schemeClr val="dk2"/>
                </a:solidFill>
                <a:latin typeface="Lato"/>
                <a:ea typeface="Lato"/>
                <a:cs typeface="Lato"/>
                <a:sym typeface="Lato"/>
              </a:rPr>
              <a:t>OpenCV Methods :</a:t>
            </a:r>
            <a:endParaRPr b="1" sz="1800" u="sng">
              <a:solidFill>
                <a:schemeClr val="dk2"/>
              </a:solidFill>
              <a:latin typeface="Lato"/>
              <a:ea typeface="Lato"/>
              <a:cs typeface="Lato"/>
              <a:sym typeface="Lato"/>
            </a:endParaRPr>
          </a:p>
        </p:txBody>
      </p:sp>
      <p:pic>
        <p:nvPicPr>
          <p:cNvPr id="145" name="Google Shape;145;p24"/>
          <p:cNvPicPr preferRelativeResize="0"/>
          <p:nvPr/>
        </p:nvPicPr>
        <p:blipFill>
          <a:blip r:embed="rId4">
            <a:alphaModFix/>
          </a:blip>
          <a:stretch>
            <a:fillRect/>
          </a:stretch>
        </p:blipFill>
        <p:spPr>
          <a:xfrm>
            <a:off x="5456625" y="3677550"/>
            <a:ext cx="1371600" cy="1066800"/>
          </a:xfrm>
          <a:prstGeom prst="rect">
            <a:avLst/>
          </a:prstGeom>
          <a:noFill/>
          <a:ln>
            <a:noFill/>
          </a:ln>
        </p:spPr>
      </p:pic>
      <p:pic>
        <p:nvPicPr>
          <p:cNvPr id="146" name="Google Shape;146;p24"/>
          <p:cNvPicPr preferRelativeResize="0"/>
          <p:nvPr/>
        </p:nvPicPr>
        <p:blipFill>
          <a:blip r:embed="rId5">
            <a:alphaModFix/>
          </a:blip>
          <a:stretch>
            <a:fillRect/>
          </a:stretch>
        </p:blipFill>
        <p:spPr>
          <a:xfrm>
            <a:off x="6828225" y="3677550"/>
            <a:ext cx="1371600" cy="1066800"/>
          </a:xfrm>
          <a:prstGeom prst="rect">
            <a:avLst/>
          </a:prstGeom>
          <a:noFill/>
          <a:ln>
            <a:noFill/>
          </a:ln>
        </p:spPr>
      </p:pic>
      <p:pic>
        <p:nvPicPr>
          <p:cNvPr id="147" name="Google Shape;147;p24"/>
          <p:cNvPicPr preferRelativeResize="0"/>
          <p:nvPr/>
        </p:nvPicPr>
        <p:blipFill>
          <a:blip r:embed="rId6">
            <a:alphaModFix/>
          </a:blip>
          <a:stretch>
            <a:fillRect/>
          </a:stretch>
        </p:blipFill>
        <p:spPr>
          <a:xfrm>
            <a:off x="7265200" y="1910675"/>
            <a:ext cx="1320394" cy="1228700"/>
          </a:xfrm>
          <a:prstGeom prst="rect">
            <a:avLst/>
          </a:prstGeom>
          <a:noFill/>
          <a:ln>
            <a:noFill/>
          </a:ln>
        </p:spPr>
      </p:pic>
      <p:pic>
        <p:nvPicPr>
          <p:cNvPr id="148" name="Google Shape;148;p24"/>
          <p:cNvPicPr preferRelativeResize="0"/>
          <p:nvPr/>
        </p:nvPicPr>
        <p:blipFill>
          <a:blip r:embed="rId7">
            <a:alphaModFix/>
          </a:blip>
          <a:stretch>
            <a:fillRect/>
          </a:stretch>
        </p:blipFill>
        <p:spPr>
          <a:xfrm>
            <a:off x="5973725" y="1910675"/>
            <a:ext cx="1291480" cy="1228700"/>
          </a:xfrm>
          <a:prstGeom prst="rect">
            <a:avLst/>
          </a:prstGeom>
          <a:noFill/>
          <a:ln>
            <a:noFill/>
          </a:ln>
        </p:spPr>
      </p:pic>
      <p:pic>
        <p:nvPicPr>
          <p:cNvPr id="149" name="Google Shape;149;p24"/>
          <p:cNvPicPr preferRelativeResize="0"/>
          <p:nvPr/>
        </p:nvPicPr>
        <p:blipFill>
          <a:blip r:embed="rId8">
            <a:alphaModFix/>
          </a:blip>
          <a:stretch>
            <a:fillRect/>
          </a:stretch>
        </p:blipFill>
        <p:spPr>
          <a:xfrm>
            <a:off x="4826700" y="1910675"/>
            <a:ext cx="1147025" cy="1228700"/>
          </a:xfrm>
          <a:prstGeom prst="rect">
            <a:avLst/>
          </a:prstGeom>
          <a:noFill/>
          <a:ln>
            <a:noFill/>
          </a:ln>
        </p:spPr>
      </p:pic>
      <p:sp>
        <p:nvSpPr>
          <p:cNvPr id="150" name="Google Shape;150;p24"/>
          <p:cNvSpPr txBox="1"/>
          <p:nvPr/>
        </p:nvSpPr>
        <p:spPr>
          <a:xfrm>
            <a:off x="4736300" y="3139375"/>
            <a:ext cx="12915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latin typeface="Calibri"/>
                <a:ea typeface="Calibri"/>
                <a:cs typeface="Calibri"/>
                <a:sym typeface="Calibri"/>
              </a:rPr>
              <a:t>Defective  </a:t>
            </a:r>
            <a:endParaRPr/>
          </a:p>
        </p:txBody>
      </p:sp>
      <p:sp>
        <p:nvSpPr>
          <p:cNvPr id="151" name="Google Shape;151;p24"/>
          <p:cNvSpPr txBox="1"/>
          <p:nvPr/>
        </p:nvSpPr>
        <p:spPr>
          <a:xfrm>
            <a:off x="5973725" y="3139375"/>
            <a:ext cx="13203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latin typeface="Calibri"/>
                <a:ea typeface="Calibri"/>
                <a:cs typeface="Calibri"/>
                <a:sym typeface="Calibri"/>
              </a:rPr>
              <a:t>non-defective</a:t>
            </a:r>
            <a:endParaRPr/>
          </a:p>
        </p:txBody>
      </p:sp>
      <p:sp>
        <p:nvSpPr>
          <p:cNvPr id="152" name="Google Shape;152;p24"/>
          <p:cNvSpPr txBox="1"/>
          <p:nvPr/>
        </p:nvSpPr>
        <p:spPr>
          <a:xfrm>
            <a:off x="7265200" y="3139375"/>
            <a:ext cx="13203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latin typeface="Calibri"/>
                <a:ea typeface="Calibri"/>
                <a:cs typeface="Calibri"/>
                <a:sym typeface="Calibri"/>
              </a:rPr>
              <a:t>Output</a:t>
            </a:r>
            <a:endParaRPr/>
          </a:p>
        </p:txBody>
      </p:sp>
      <p:sp>
        <p:nvSpPr>
          <p:cNvPr id="153" name="Google Shape;153;p2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Model training and testing report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1192700" y="393750"/>
            <a:ext cx="74046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 Objective and Introduction</a:t>
            </a:r>
            <a:endParaRPr b="1"/>
          </a:p>
        </p:txBody>
      </p:sp>
      <p:graphicFrame>
        <p:nvGraphicFramePr>
          <p:cNvPr id="77" name="Google Shape;77;p14"/>
          <p:cNvGraphicFramePr/>
          <p:nvPr/>
        </p:nvGraphicFramePr>
        <p:xfrm>
          <a:off x="0" y="1373450"/>
          <a:ext cx="3000000" cy="3000000"/>
        </p:xfrm>
        <a:graphic>
          <a:graphicData uri="http://schemas.openxmlformats.org/drawingml/2006/table">
            <a:tbl>
              <a:tblPr>
                <a:noFill/>
                <a:tableStyleId>{BB3E59C0-903C-4482-AC4A-B2C9D86FC355}</a:tableStyleId>
              </a:tblPr>
              <a:tblGrid>
                <a:gridCol w="2193850"/>
                <a:gridCol w="6950150"/>
              </a:tblGrid>
              <a:tr h="1132650">
                <a:tc>
                  <a:txBody>
                    <a:bodyPr/>
                    <a:lstStyle/>
                    <a:p>
                      <a:pPr indent="0" lvl="0" marL="0" rtl="0" algn="ctr">
                        <a:spcBef>
                          <a:spcPts val="0"/>
                        </a:spcBef>
                        <a:spcAft>
                          <a:spcPts val="0"/>
                        </a:spcAft>
                        <a:buNone/>
                      </a:pPr>
                      <a:r>
                        <a:rPr b="1" lang="en" sz="3100">
                          <a:solidFill>
                            <a:schemeClr val="dk2"/>
                          </a:solidFill>
                        </a:rPr>
                        <a:t>What ?</a:t>
                      </a:r>
                      <a:endParaRPr b="1" sz="3100">
                        <a:solidFill>
                          <a:schemeClr val="dk2"/>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700">
                          <a:solidFill>
                            <a:schemeClr val="dk2"/>
                          </a:solidFill>
                          <a:latin typeface="Calibri"/>
                          <a:ea typeface="Calibri"/>
                          <a:cs typeface="Calibri"/>
                          <a:sym typeface="Calibri"/>
                        </a:rPr>
                        <a:t>A robust tool for early, fast, accurate and automated detection of </a:t>
                      </a:r>
                      <a:r>
                        <a:rPr b="1" lang="en" sz="1700">
                          <a:solidFill>
                            <a:schemeClr val="dk2"/>
                          </a:solidFill>
                          <a:latin typeface="Calibri"/>
                          <a:ea typeface="Calibri"/>
                          <a:cs typeface="Calibri"/>
                          <a:sym typeface="Calibri"/>
                        </a:rPr>
                        <a:t>defects present in mold</a:t>
                      </a:r>
                      <a:r>
                        <a:rPr lang="en" sz="1700">
                          <a:solidFill>
                            <a:schemeClr val="dk2"/>
                          </a:solidFill>
                          <a:latin typeface="Calibri"/>
                          <a:ea typeface="Calibri"/>
                          <a:cs typeface="Calibri"/>
                          <a:sym typeface="Calibri"/>
                        </a:rPr>
                        <a:t> using two computer vision based techniques, Deep Learning and OpenCV</a:t>
                      </a:r>
                      <a:endParaRPr sz="1900">
                        <a:solidFill>
                          <a:schemeClr val="dk2"/>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132650">
                <a:tc>
                  <a:txBody>
                    <a:bodyPr/>
                    <a:lstStyle/>
                    <a:p>
                      <a:pPr indent="0" lvl="0" marL="0" rtl="0" algn="ctr">
                        <a:spcBef>
                          <a:spcPts val="0"/>
                        </a:spcBef>
                        <a:spcAft>
                          <a:spcPts val="0"/>
                        </a:spcAft>
                        <a:buNone/>
                      </a:pPr>
                      <a:r>
                        <a:rPr b="1" lang="en" sz="3100">
                          <a:solidFill>
                            <a:schemeClr val="dk2"/>
                          </a:solidFill>
                        </a:rPr>
                        <a:t>Who ?</a:t>
                      </a:r>
                      <a:endParaRPr b="1" sz="3100">
                        <a:solidFill>
                          <a:schemeClr val="dk2"/>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700">
                          <a:solidFill>
                            <a:schemeClr val="dk2"/>
                          </a:solidFill>
                          <a:latin typeface="Calibri"/>
                          <a:ea typeface="Calibri"/>
                          <a:cs typeface="Calibri"/>
                          <a:sym typeface="Calibri"/>
                        </a:rPr>
                        <a:t>A startup in the field of AI-Manufacturing aiming to redefine the </a:t>
                      </a:r>
                      <a:r>
                        <a:rPr b="1" lang="en" sz="1700">
                          <a:solidFill>
                            <a:schemeClr val="dk2"/>
                          </a:solidFill>
                          <a:latin typeface="Calibri"/>
                          <a:ea typeface="Calibri"/>
                          <a:cs typeface="Calibri"/>
                          <a:sym typeface="Calibri"/>
                        </a:rPr>
                        <a:t>manufacturing sector</a:t>
                      </a:r>
                      <a:r>
                        <a:rPr lang="en" sz="1700">
                          <a:solidFill>
                            <a:schemeClr val="dk2"/>
                          </a:solidFill>
                          <a:latin typeface="Calibri"/>
                          <a:ea typeface="Calibri"/>
                          <a:cs typeface="Calibri"/>
                          <a:sym typeface="Calibri"/>
                        </a:rPr>
                        <a:t> </a:t>
                      </a:r>
                      <a:r>
                        <a:rPr b="1" lang="en" sz="1700">
                          <a:solidFill>
                            <a:schemeClr val="dk2"/>
                          </a:solidFill>
                          <a:latin typeface="Calibri"/>
                          <a:ea typeface="Calibri"/>
                          <a:cs typeface="Calibri"/>
                          <a:sym typeface="Calibri"/>
                        </a:rPr>
                        <a:t>in India</a:t>
                      </a:r>
                      <a:r>
                        <a:rPr lang="en" sz="1700">
                          <a:solidFill>
                            <a:schemeClr val="dk2"/>
                          </a:solidFill>
                          <a:latin typeface="Calibri"/>
                          <a:ea typeface="Calibri"/>
                          <a:cs typeface="Calibri"/>
                          <a:sym typeface="Calibri"/>
                        </a:rPr>
                        <a:t> and become a strong pillar in providing reliable and accurate </a:t>
                      </a:r>
                      <a:r>
                        <a:rPr b="1" lang="en" sz="1700">
                          <a:solidFill>
                            <a:schemeClr val="dk2"/>
                          </a:solidFill>
                          <a:latin typeface="Calibri"/>
                          <a:ea typeface="Calibri"/>
                          <a:cs typeface="Calibri"/>
                          <a:sym typeface="Calibri"/>
                        </a:rPr>
                        <a:t>damage detection services.</a:t>
                      </a:r>
                      <a:endParaRPr sz="1900">
                        <a:solidFill>
                          <a:schemeClr val="dk2"/>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132650">
                <a:tc>
                  <a:txBody>
                    <a:bodyPr/>
                    <a:lstStyle/>
                    <a:p>
                      <a:pPr indent="0" lvl="0" marL="0" rtl="0" algn="ctr">
                        <a:spcBef>
                          <a:spcPts val="0"/>
                        </a:spcBef>
                        <a:spcAft>
                          <a:spcPts val="0"/>
                        </a:spcAft>
                        <a:buNone/>
                      </a:pPr>
                      <a:r>
                        <a:rPr b="1" lang="en" sz="3100">
                          <a:solidFill>
                            <a:schemeClr val="dk2"/>
                          </a:solidFill>
                        </a:rPr>
                        <a:t>Why ?</a:t>
                      </a:r>
                      <a:endParaRPr b="1" sz="3100">
                        <a:solidFill>
                          <a:schemeClr val="dk2"/>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700">
                          <a:solidFill>
                            <a:schemeClr val="dk2"/>
                          </a:solidFill>
                          <a:latin typeface="Calibri"/>
                          <a:ea typeface="Calibri"/>
                          <a:cs typeface="Calibri"/>
                          <a:sym typeface="Calibri"/>
                        </a:rPr>
                        <a:t>A much </a:t>
                      </a:r>
                      <a:r>
                        <a:rPr b="1" lang="en" sz="1700">
                          <a:solidFill>
                            <a:schemeClr val="dk2"/>
                          </a:solidFill>
                          <a:latin typeface="Calibri"/>
                          <a:ea typeface="Calibri"/>
                          <a:cs typeface="Calibri"/>
                          <a:sym typeface="Calibri"/>
                        </a:rPr>
                        <a:t>more productive</a:t>
                      </a:r>
                      <a:r>
                        <a:rPr lang="en" sz="1700">
                          <a:solidFill>
                            <a:schemeClr val="dk2"/>
                          </a:solidFill>
                          <a:latin typeface="Calibri"/>
                          <a:ea typeface="Calibri"/>
                          <a:cs typeface="Calibri"/>
                          <a:sym typeface="Calibri"/>
                        </a:rPr>
                        <a:t> and </a:t>
                      </a:r>
                      <a:r>
                        <a:rPr b="1" lang="en" sz="1700">
                          <a:solidFill>
                            <a:schemeClr val="dk2"/>
                          </a:solidFill>
                          <a:latin typeface="Calibri"/>
                          <a:ea typeface="Calibri"/>
                          <a:cs typeface="Calibri"/>
                          <a:sym typeface="Calibri"/>
                        </a:rPr>
                        <a:t>fully automatic</a:t>
                      </a:r>
                      <a:r>
                        <a:rPr lang="en" sz="1700">
                          <a:solidFill>
                            <a:schemeClr val="dk2"/>
                          </a:solidFill>
                          <a:latin typeface="Calibri"/>
                          <a:ea typeface="Calibri"/>
                          <a:cs typeface="Calibri"/>
                          <a:sym typeface="Calibri"/>
                        </a:rPr>
                        <a:t> . So it also </a:t>
                      </a:r>
                      <a:r>
                        <a:rPr b="1" lang="en" sz="1700">
                          <a:solidFill>
                            <a:schemeClr val="dk2"/>
                          </a:solidFill>
                          <a:latin typeface="Calibri"/>
                          <a:ea typeface="Calibri"/>
                          <a:cs typeface="Calibri"/>
                          <a:sym typeface="Calibri"/>
                        </a:rPr>
                        <a:t>reduces the  amount of labour</a:t>
                      </a:r>
                      <a:r>
                        <a:rPr lang="en" sz="1700">
                          <a:solidFill>
                            <a:schemeClr val="dk2"/>
                          </a:solidFill>
                          <a:latin typeface="Calibri"/>
                          <a:ea typeface="Calibri"/>
                          <a:cs typeface="Calibri"/>
                          <a:sym typeface="Calibri"/>
                        </a:rPr>
                        <a:t> required  for the quality checking process of the mold.It will increase the efficiency in manufacturing with more profit.</a:t>
                      </a:r>
                      <a:endParaRPr sz="1700">
                        <a:solidFill>
                          <a:schemeClr val="dk2"/>
                        </a:solidFill>
                        <a:latin typeface="Calibri"/>
                        <a:ea typeface="Calibri"/>
                        <a:cs typeface="Calibri"/>
                        <a:sym typeface="Calibri"/>
                      </a:endParaRPr>
                    </a:p>
                    <a:p>
                      <a:pPr indent="0" lvl="0" marL="0" rtl="0" algn="just">
                        <a:lnSpc>
                          <a:spcPct val="115000"/>
                        </a:lnSpc>
                        <a:spcBef>
                          <a:spcPts val="0"/>
                        </a:spcBef>
                        <a:spcAft>
                          <a:spcPts val="0"/>
                        </a:spcAft>
                        <a:buNone/>
                      </a:pPr>
                      <a:r>
                        <a:t/>
                      </a:r>
                      <a:endParaRPr sz="1700">
                        <a:solidFill>
                          <a:schemeClr val="dk2"/>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111625"/>
            <a:ext cx="8520600" cy="64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280"/>
              <a:t>Problem Definition</a:t>
            </a:r>
            <a:endParaRPr sz="3280"/>
          </a:p>
        </p:txBody>
      </p:sp>
      <p:graphicFrame>
        <p:nvGraphicFramePr>
          <p:cNvPr id="83" name="Google Shape;83;p15"/>
          <p:cNvGraphicFramePr/>
          <p:nvPr/>
        </p:nvGraphicFramePr>
        <p:xfrm>
          <a:off x="0" y="863800"/>
          <a:ext cx="3000000" cy="3000000"/>
        </p:xfrm>
        <a:graphic>
          <a:graphicData uri="http://schemas.openxmlformats.org/drawingml/2006/table">
            <a:tbl>
              <a:tblPr>
                <a:noFill/>
                <a:tableStyleId>{BB3E59C0-903C-4482-AC4A-B2C9D86FC355}</a:tableStyleId>
              </a:tblPr>
              <a:tblGrid>
                <a:gridCol w="2092000"/>
                <a:gridCol w="7052000"/>
              </a:tblGrid>
              <a:tr h="733825">
                <a:tc>
                  <a:txBody>
                    <a:bodyPr/>
                    <a:lstStyle/>
                    <a:p>
                      <a:pPr indent="0" lvl="0" marL="0" rtl="0" algn="ctr">
                        <a:lnSpc>
                          <a:spcPct val="115000"/>
                        </a:lnSpc>
                        <a:spcBef>
                          <a:spcPts val="0"/>
                        </a:spcBef>
                        <a:spcAft>
                          <a:spcPts val="0"/>
                        </a:spcAft>
                        <a:buNone/>
                      </a:pPr>
                      <a:r>
                        <a:rPr b="1" lang="en" sz="1500">
                          <a:latin typeface="Calibri"/>
                          <a:ea typeface="Calibri"/>
                          <a:cs typeface="Calibri"/>
                          <a:sym typeface="Calibri"/>
                        </a:rPr>
                        <a:t>Customer requirement </a:t>
                      </a:r>
                      <a:endParaRPr b="1" sz="15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a:latin typeface="Calibri"/>
                          <a:ea typeface="Calibri"/>
                          <a:cs typeface="Calibri"/>
                          <a:sym typeface="Calibri"/>
                        </a:rPr>
                        <a:t>Fast, accurate, robust, and reliable defect detection solutions to the manufacturing industry at an affordable price range.</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09575">
                <a:tc>
                  <a:txBody>
                    <a:bodyPr/>
                    <a:lstStyle/>
                    <a:p>
                      <a:pPr indent="0" lvl="0" marL="0" rtl="0" algn="ctr">
                        <a:lnSpc>
                          <a:spcPct val="115000"/>
                        </a:lnSpc>
                        <a:spcBef>
                          <a:spcPts val="0"/>
                        </a:spcBef>
                        <a:spcAft>
                          <a:spcPts val="0"/>
                        </a:spcAft>
                        <a:buNone/>
                      </a:pPr>
                      <a:r>
                        <a:rPr b="1" lang="en" sz="1500">
                          <a:latin typeface="Calibri"/>
                          <a:ea typeface="Calibri"/>
                          <a:cs typeface="Calibri"/>
                          <a:sym typeface="Calibri"/>
                        </a:rPr>
                        <a:t>Market survey</a:t>
                      </a:r>
                      <a:endParaRPr b="1" sz="15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just">
                        <a:spcBef>
                          <a:spcPts val="0"/>
                        </a:spcBef>
                        <a:spcAft>
                          <a:spcPts val="0"/>
                        </a:spcAft>
                        <a:buNone/>
                      </a:pPr>
                      <a:r>
                        <a:rPr lang="en">
                          <a:latin typeface="Calibri"/>
                          <a:ea typeface="Calibri"/>
                          <a:cs typeface="Calibri"/>
                          <a:sym typeface="Calibri"/>
                        </a:rPr>
                        <a:t>Viking Analytics and iioote (detecting mold), The U.S. Centers for Manufacturing Control and Prevention(mold quality inspection) , Siemens(AI solution in manufacturing)</a:t>
                      </a:r>
                      <a:endParaRPr>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41575">
                <a:tc>
                  <a:txBody>
                    <a:bodyPr/>
                    <a:lstStyle/>
                    <a:p>
                      <a:pPr indent="0" lvl="0" marL="0" rtl="0" algn="ctr">
                        <a:lnSpc>
                          <a:spcPct val="115000"/>
                        </a:lnSpc>
                        <a:spcBef>
                          <a:spcPts val="0"/>
                        </a:spcBef>
                        <a:spcAft>
                          <a:spcPts val="0"/>
                        </a:spcAft>
                        <a:buNone/>
                      </a:pPr>
                      <a:r>
                        <a:rPr b="1" lang="en" sz="1500">
                          <a:latin typeface="Calibri"/>
                          <a:ea typeface="Calibri"/>
                          <a:cs typeface="Calibri"/>
                          <a:sym typeface="Calibri"/>
                        </a:rPr>
                        <a:t>Key differentiator</a:t>
                      </a:r>
                      <a:endParaRPr b="1" sz="15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a:latin typeface="Calibri"/>
                          <a:ea typeface="Calibri"/>
                          <a:cs typeface="Calibri"/>
                          <a:sym typeface="Calibri"/>
                        </a:rPr>
                        <a:t>3 to 4 manufacturing problem solutions</a:t>
                      </a:r>
                      <a:r>
                        <a:rPr lang="en">
                          <a:latin typeface="Calibri"/>
                          <a:ea typeface="Calibri"/>
                          <a:cs typeface="Calibri"/>
                          <a:sym typeface="Calibri"/>
                        </a:rPr>
                        <a:t> which include defect detection, defect classification, bounding box detection and estimating defect size.</a:t>
                      </a:r>
                      <a:endParaRPr>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33825">
                <a:tc>
                  <a:txBody>
                    <a:bodyPr/>
                    <a:lstStyle/>
                    <a:p>
                      <a:pPr indent="0" lvl="0" marL="0" rtl="0" algn="ctr">
                        <a:lnSpc>
                          <a:spcPct val="115000"/>
                        </a:lnSpc>
                        <a:spcBef>
                          <a:spcPts val="0"/>
                        </a:spcBef>
                        <a:spcAft>
                          <a:spcPts val="0"/>
                        </a:spcAft>
                        <a:buNone/>
                      </a:pPr>
                      <a:r>
                        <a:rPr b="1" lang="en" sz="1500">
                          <a:latin typeface="Calibri"/>
                          <a:ea typeface="Calibri"/>
                          <a:cs typeface="Calibri"/>
                          <a:sym typeface="Calibri"/>
                        </a:rPr>
                        <a:t>Unique selling point (USP) </a:t>
                      </a:r>
                      <a:endParaRPr b="1" sz="15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a:latin typeface="Calibri"/>
                          <a:ea typeface="Calibri"/>
                          <a:cs typeface="Calibri"/>
                          <a:sym typeface="Calibri"/>
                        </a:rPr>
                        <a:t>High accuracy (&gt;90%), sensitivity and specificity as compared to conventional methods and other and other available solutions.</a:t>
                      </a:r>
                      <a:endParaRPr>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41575">
                <a:tc>
                  <a:txBody>
                    <a:bodyPr/>
                    <a:lstStyle/>
                    <a:p>
                      <a:pPr indent="0" lvl="0" marL="0" rtl="0" algn="ctr">
                        <a:lnSpc>
                          <a:spcPct val="115000"/>
                        </a:lnSpc>
                        <a:spcBef>
                          <a:spcPts val="0"/>
                        </a:spcBef>
                        <a:spcAft>
                          <a:spcPts val="0"/>
                        </a:spcAft>
                        <a:buNone/>
                      </a:pPr>
                      <a:r>
                        <a:rPr b="1" lang="en" sz="1500">
                          <a:latin typeface="Calibri"/>
                          <a:ea typeface="Calibri"/>
                          <a:cs typeface="Calibri"/>
                          <a:sym typeface="Calibri"/>
                        </a:rPr>
                        <a:t>Protection of USP</a:t>
                      </a:r>
                      <a:endParaRPr b="1" sz="15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a:latin typeface="Calibri"/>
                          <a:ea typeface="Calibri"/>
                          <a:cs typeface="Calibri"/>
                          <a:sym typeface="Calibri"/>
                        </a:rPr>
                        <a:t>Code encryption and secure and reliable cloud and continuous updation of data for the model Patenting and copyrighting of our startup solutions</a:t>
                      </a:r>
                      <a:endParaRPr>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41575">
                <a:tc>
                  <a:txBody>
                    <a:bodyPr/>
                    <a:lstStyle/>
                    <a:p>
                      <a:pPr indent="0" lvl="0" marL="0" rtl="0" algn="ctr">
                        <a:lnSpc>
                          <a:spcPct val="115000"/>
                        </a:lnSpc>
                        <a:spcBef>
                          <a:spcPts val="0"/>
                        </a:spcBef>
                        <a:spcAft>
                          <a:spcPts val="0"/>
                        </a:spcAft>
                        <a:buNone/>
                      </a:pPr>
                      <a:r>
                        <a:rPr b="1" lang="en" sz="1500">
                          <a:latin typeface="Calibri"/>
                          <a:ea typeface="Calibri"/>
                          <a:cs typeface="Calibri"/>
                          <a:sym typeface="Calibri"/>
                        </a:rPr>
                        <a:t>Barrier to entry</a:t>
                      </a:r>
                      <a:endParaRPr b="1" sz="15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a:latin typeface="Calibri"/>
                          <a:ea typeface="Calibri"/>
                          <a:cs typeface="Calibri"/>
                          <a:sym typeface="Calibri"/>
                        </a:rPr>
                        <a:t>Patents and copyright issues from other startups/companies working in the field.Due to automation, there is an increase in unemployment of workers which are engaged in the quality checking process.</a:t>
                      </a:r>
                      <a:endParaRPr>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211200"/>
            <a:ext cx="8520600" cy="64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280"/>
              <a:t>Technology landscape assessment</a:t>
            </a:r>
            <a:endParaRPr sz="3280"/>
          </a:p>
        </p:txBody>
      </p:sp>
      <p:graphicFrame>
        <p:nvGraphicFramePr>
          <p:cNvPr id="89" name="Google Shape;89;p16"/>
          <p:cNvGraphicFramePr/>
          <p:nvPr/>
        </p:nvGraphicFramePr>
        <p:xfrm>
          <a:off x="80775" y="1137775"/>
          <a:ext cx="3000000" cy="3000000"/>
        </p:xfrm>
        <a:graphic>
          <a:graphicData uri="http://schemas.openxmlformats.org/drawingml/2006/table">
            <a:tbl>
              <a:tblPr>
                <a:noFill/>
                <a:tableStyleId>{BB3E59C0-903C-4482-AC4A-B2C9D86FC355}</a:tableStyleId>
              </a:tblPr>
              <a:tblGrid>
                <a:gridCol w="2444250"/>
                <a:gridCol w="6550650"/>
              </a:tblGrid>
              <a:tr h="2408600">
                <a:tc>
                  <a:txBody>
                    <a:bodyPr/>
                    <a:lstStyle/>
                    <a:p>
                      <a:pPr indent="0" lvl="0" marL="0" rtl="0" algn="ctr">
                        <a:spcBef>
                          <a:spcPts val="0"/>
                        </a:spcBef>
                        <a:spcAft>
                          <a:spcPts val="0"/>
                        </a:spcAft>
                        <a:buNone/>
                      </a:pPr>
                      <a:r>
                        <a:rPr b="1" lang="en" sz="1700"/>
                        <a:t>Published literature </a:t>
                      </a:r>
                      <a:endParaRPr b="1" sz="17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u="sng">
                          <a:solidFill>
                            <a:srgbClr val="0000FF"/>
                          </a:solidFill>
                          <a:hlinkClick r:id="rId3">
                            <a:extLst>
                              <a:ext uri="{A12FA001-AC4F-418D-AE19-62706E023703}">
                                <ahyp:hlinkClr val="tx"/>
                              </a:ext>
                            </a:extLst>
                          </a:hlinkClick>
                        </a:rPr>
                        <a:t>http://researchgate.net/publication/340968740_Real_Time_Mold_Quality_Inspection_in_Foundries_using_Image_Processing_Techniques</a:t>
                      </a:r>
                      <a:endParaRPr sz="1200" u="sng">
                        <a:solidFill>
                          <a:srgbClr val="0000FF"/>
                        </a:solidFill>
                      </a:endParaRPr>
                    </a:p>
                    <a:p>
                      <a:pPr indent="0" lvl="0" marL="0" rtl="0" algn="ctr">
                        <a:spcBef>
                          <a:spcPts val="0"/>
                        </a:spcBef>
                        <a:spcAft>
                          <a:spcPts val="0"/>
                        </a:spcAft>
                        <a:buNone/>
                      </a:pPr>
                      <a:r>
                        <a:rPr lang="en" sz="1200" u="sng">
                          <a:solidFill>
                            <a:srgbClr val="0000FF"/>
                          </a:solidFill>
                          <a:hlinkClick r:id="rId4">
                            <a:extLst>
                              <a:ext uri="{A12FA001-AC4F-418D-AE19-62706E023703}">
                                <ahyp:hlinkClr val="tx"/>
                              </a:ext>
                            </a:extLst>
                          </a:hlinkClick>
                        </a:rPr>
                        <a:t>https://www.researchgate.net/publication/339105848_Inspecting_Method_for_Defective_Casting_Products_with_Convolutional_Neural_Network_CNN</a:t>
                      </a:r>
                      <a:endParaRPr sz="1200" u="sng">
                        <a:solidFill>
                          <a:srgbClr val="0000FF"/>
                        </a:solidFill>
                      </a:endParaRPr>
                    </a:p>
                    <a:p>
                      <a:pPr indent="0" lvl="0" marL="0" rtl="0" algn="ctr">
                        <a:spcBef>
                          <a:spcPts val="0"/>
                        </a:spcBef>
                        <a:spcAft>
                          <a:spcPts val="0"/>
                        </a:spcAft>
                        <a:buNone/>
                      </a:pPr>
                      <a:r>
                        <a:rPr lang="en" sz="1200" u="sng">
                          <a:solidFill>
                            <a:srgbClr val="0000FF"/>
                          </a:solidFill>
                          <a:hlinkClick r:id="rId5">
                            <a:extLst>
                              <a:ext uri="{A12FA001-AC4F-418D-AE19-62706E023703}">
                                <ahyp:hlinkClr val="tx"/>
                              </a:ext>
                            </a:extLst>
                          </a:hlinkClick>
                        </a:rPr>
                        <a:t>https://www.researchgate.net/publication/245282260_Analysis_of_Edge-Detection_Techniques_for_Crack_Identification_in_Bridges</a:t>
                      </a:r>
                      <a:endParaRPr sz="1200" u="sng">
                        <a:solidFill>
                          <a:srgbClr val="0000FF"/>
                        </a:solidFill>
                      </a:endParaRPr>
                    </a:p>
                    <a:p>
                      <a:pPr indent="0" lvl="0" marL="0" rtl="0" algn="ctr">
                        <a:spcBef>
                          <a:spcPts val="0"/>
                        </a:spcBef>
                        <a:spcAft>
                          <a:spcPts val="0"/>
                        </a:spcAft>
                        <a:buNone/>
                      </a:pPr>
                      <a:r>
                        <a:rPr lang="en" sz="1200" u="sng">
                          <a:solidFill>
                            <a:srgbClr val="0000FF"/>
                          </a:solidFill>
                          <a:hlinkClick r:id="rId6">
                            <a:extLst>
                              <a:ext uri="{A12FA001-AC4F-418D-AE19-62706E023703}">
                                <ahyp:hlinkClr val="tx"/>
                              </a:ext>
                            </a:extLst>
                          </a:hlinkClick>
                        </a:rPr>
                        <a:t>https://www.researchgate.net/publication/322512435_Automatic_localization_of_casting_defects_with_convolutional_neural_networks</a:t>
                      </a:r>
                      <a:endParaRPr sz="1200" u="sng">
                        <a:solidFill>
                          <a:srgbClr val="0000FF"/>
                        </a:solidFill>
                      </a:endParaRPr>
                    </a:p>
                    <a:p>
                      <a:pPr indent="0" lvl="0" marL="0" rtl="0" algn="ctr">
                        <a:spcBef>
                          <a:spcPts val="0"/>
                        </a:spcBef>
                        <a:spcAft>
                          <a:spcPts val="0"/>
                        </a:spcAft>
                        <a:buNone/>
                      </a:pPr>
                      <a:r>
                        <a:rPr lang="en" sz="1200" u="sng">
                          <a:solidFill>
                            <a:srgbClr val="0000FF"/>
                          </a:solidFill>
                          <a:hlinkClick r:id="rId7">
                            <a:extLst>
                              <a:ext uri="{A12FA001-AC4F-418D-AE19-62706E023703}">
                                <ahyp:hlinkClr val="tx"/>
                              </a:ext>
                            </a:extLst>
                          </a:hlinkClick>
                        </a:rPr>
                        <a:t>https://www.researchgate.net/publication/327384743_Using_Artificial_Neural_Networks_for_Detecting_Damage_on_Tobacco_Leaves_Caused_by_Blue_Mold</a:t>
                      </a:r>
                      <a:endParaRPr sz="1200" u="sng">
                        <a:solidFill>
                          <a:srgbClr val="0000FF"/>
                        </a:solidFill>
                      </a:endParaRPr>
                    </a:p>
                    <a:p>
                      <a:pPr indent="0" lvl="0" marL="0" rtl="0" algn="ctr">
                        <a:spcBef>
                          <a:spcPts val="0"/>
                        </a:spcBef>
                        <a:spcAft>
                          <a:spcPts val="0"/>
                        </a:spcAft>
                        <a:buNone/>
                      </a:pPr>
                      <a:r>
                        <a:rPr lang="en" sz="1200" u="sng">
                          <a:solidFill>
                            <a:srgbClr val="0000FF"/>
                          </a:solidFill>
                          <a:hlinkClick r:id="rId8">
                            <a:extLst>
                              <a:ext uri="{A12FA001-AC4F-418D-AE19-62706E023703}">
                                <ahyp:hlinkClr val="tx"/>
                              </a:ext>
                            </a:extLst>
                          </a:hlinkClick>
                        </a:rPr>
                        <a:t>https://www.researchgate.net/publication/322787719_Road_Damage_Detection_Using_Deep_Neural_Networks_with_Images_Captured_Through_a_Smartphone</a:t>
                      </a:r>
                      <a:endParaRPr sz="1200" u="sng">
                        <a:solidFill>
                          <a:srgbClr val="0000FF"/>
                        </a:solidFill>
                      </a:endParaRPr>
                    </a:p>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19375">
                <a:tc>
                  <a:txBody>
                    <a:bodyPr/>
                    <a:lstStyle/>
                    <a:p>
                      <a:pPr indent="0" lvl="0" marL="0" rtl="0" algn="ctr">
                        <a:spcBef>
                          <a:spcPts val="0"/>
                        </a:spcBef>
                        <a:spcAft>
                          <a:spcPts val="0"/>
                        </a:spcAft>
                        <a:buNone/>
                      </a:pPr>
                      <a:r>
                        <a:rPr b="1" lang="en" sz="1700"/>
                        <a:t>Open libraries</a:t>
                      </a:r>
                      <a:endParaRPr b="1" sz="17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Calibri"/>
                          <a:ea typeface="Calibri"/>
                          <a:cs typeface="Calibri"/>
                          <a:sym typeface="Calibri"/>
                        </a:rPr>
                        <a:t>Numpy, </a:t>
                      </a:r>
                      <a:r>
                        <a:rPr lang="en">
                          <a:latin typeface="Calibri"/>
                          <a:ea typeface="Calibri"/>
                          <a:cs typeface="Calibri"/>
                          <a:sym typeface="Calibri"/>
                        </a:rPr>
                        <a:t>O</a:t>
                      </a:r>
                      <a:r>
                        <a:rPr lang="en">
                          <a:latin typeface="Calibri"/>
                          <a:ea typeface="Calibri"/>
                          <a:cs typeface="Calibri"/>
                          <a:sym typeface="Calibri"/>
                        </a:rPr>
                        <a:t>penCV ( SIFT and SURF), Matplotlib, Keras, Imutils, Argparse, PIL(python Imaging Library) by ImageChops</a:t>
                      </a:r>
                      <a:endParaRPr sz="16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28025">
                <a:tc>
                  <a:txBody>
                    <a:bodyPr/>
                    <a:lstStyle/>
                    <a:p>
                      <a:pPr indent="0" lvl="0" marL="0" rtl="0" algn="ctr">
                        <a:spcBef>
                          <a:spcPts val="0"/>
                        </a:spcBef>
                        <a:spcAft>
                          <a:spcPts val="0"/>
                        </a:spcAft>
                        <a:buNone/>
                      </a:pPr>
                      <a:r>
                        <a:rPr b="1" lang="en" sz="1700"/>
                        <a:t>Proprietary libraries</a:t>
                      </a:r>
                      <a:endParaRPr b="1" sz="17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u="sng">
                          <a:solidFill>
                            <a:srgbClr val="0000FF"/>
                          </a:solidFill>
                        </a:rPr>
                        <a:t>https://www.kaggle.com/ravirajsinh45/real-life-industrial-dataset-of-casting-product</a:t>
                      </a:r>
                      <a:endParaRPr u="sng">
                        <a:solidFill>
                          <a:srgbClr val="0000FF"/>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380"/>
              <a:t>Project timeline</a:t>
            </a:r>
            <a:endParaRPr sz="3380"/>
          </a:p>
        </p:txBody>
      </p:sp>
      <p:pic>
        <p:nvPicPr>
          <p:cNvPr id="95" name="Google Shape;95;p17"/>
          <p:cNvPicPr preferRelativeResize="0"/>
          <p:nvPr/>
        </p:nvPicPr>
        <p:blipFill>
          <a:blip r:embed="rId3">
            <a:alphaModFix/>
          </a:blip>
          <a:stretch>
            <a:fillRect/>
          </a:stretch>
        </p:blipFill>
        <p:spPr>
          <a:xfrm>
            <a:off x="0" y="1212325"/>
            <a:ext cx="9143999" cy="2440300"/>
          </a:xfrm>
          <a:prstGeom prst="rect">
            <a:avLst/>
          </a:prstGeom>
          <a:noFill/>
          <a:ln>
            <a:noFill/>
          </a:ln>
        </p:spPr>
      </p:pic>
      <p:pic>
        <p:nvPicPr>
          <p:cNvPr id="96" name="Google Shape;96;p17"/>
          <p:cNvPicPr preferRelativeResize="0"/>
          <p:nvPr/>
        </p:nvPicPr>
        <p:blipFill>
          <a:blip r:embed="rId4">
            <a:alphaModFix/>
          </a:blip>
          <a:stretch>
            <a:fillRect/>
          </a:stretch>
        </p:blipFill>
        <p:spPr>
          <a:xfrm>
            <a:off x="0" y="3652625"/>
            <a:ext cx="9143999" cy="1444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graphicFrame>
        <p:nvGraphicFramePr>
          <p:cNvPr id="102" name="Google Shape;102;p18"/>
          <p:cNvGraphicFramePr/>
          <p:nvPr/>
        </p:nvGraphicFramePr>
        <p:xfrm>
          <a:off x="0" y="0"/>
          <a:ext cx="3000000" cy="3000000"/>
        </p:xfrm>
        <a:graphic>
          <a:graphicData uri="http://schemas.openxmlformats.org/drawingml/2006/table">
            <a:tbl>
              <a:tblPr>
                <a:noFill/>
                <a:tableStyleId>{BB3E59C0-903C-4482-AC4A-B2C9D86FC355}</a:tableStyleId>
              </a:tblPr>
              <a:tblGrid>
                <a:gridCol w="3927350"/>
                <a:gridCol w="866500"/>
                <a:gridCol w="898650"/>
                <a:gridCol w="877250"/>
                <a:gridCol w="791500"/>
                <a:gridCol w="855800"/>
                <a:gridCol w="926950"/>
              </a:tblGrid>
              <a:tr h="381000">
                <a:tc>
                  <a:txBody>
                    <a:bodyPr/>
                    <a:lstStyle/>
                    <a:p>
                      <a:pPr indent="0" lvl="0" marL="0" rtl="0" algn="l">
                        <a:spcBef>
                          <a:spcPts val="0"/>
                        </a:spcBef>
                        <a:spcAft>
                          <a:spcPts val="0"/>
                        </a:spcAft>
                        <a:buNone/>
                      </a:pPr>
                      <a:r>
                        <a:rPr b="1" lang="en" u="sng">
                          <a:solidFill>
                            <a:srgbClr val="1B212C"/>
                          </a:solidFill>
                          <a:latin typeface="Times New Roman"/>
                          <a:ea typeface="Times New Roman"/>
                          <a:cs typeface="Times New Roman"/>
                          <a:sym typeface="Times New Roman"/>
                        </a:rPr>
                        <a:t>Tasks Completed</a:t>
                      </a:r>
                      <a:endParaRPr b="1" u="sng">
                        <a:solidFill>
                          <a:srgbClr val="1B212C"/>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4FC3F6"/>
                    </a:solidFill>
                  </a:tcPr>
                </a:tc>
                <a:tc>
                  <a:txBody>
                    <a:bodyPr/>
                    <a:lstStyle/>
                    <a:p>
                      <a:pPr indent="0" lvl="0" marL="0" rtl="0" algn="l">
                        <a:spcBef>
                          <a:spcPts val="0"/>
                        </a:spcBef>
                        <a:spcAft>
                          <a:spcPts val="0"/>
                        </a:spcAft>
                        <a:buNone/>
                      </a:pPr>
                      <a:r>
                        <a:rPr b="1" lang="en" sz="1000">
                          <a:solidFill>
                            <a:srgbClr val="1B212C"/>
                          </a:solidFill>
                          <a:latin typeface="Times New Roman"/>
                          <a:ea typeface="Times New Roman"/>
                          <a:cs typeface="Times New Roman"/>
                          <a:sym typeface="Times New Roman"/>
                        </a:rPr>
                        <a:t>10/10-16/10</a:t>
                      </a:r>
                      <a:endParaRPr b="1" sz="1000">
                        <a:solidFill>
                          <a:srgbClr val="1B212C"/>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4FC3F6"/>
                    </a:solidFill>
                  </a:tcPr>
                </a:tc>
                <a:tc>
                  <a:txBody>
                    <a:bodyPr/>
                    <a:lstStyle/>
                    <a:p>
                      <a:pPr indent="0" lvl="0" marL="0" rtl="0" algn="l">
                        <a:spcBef>
                          <a:spcPts val="0"/>
                        </a:spcBef>
                        <a:spcAft>
                          <a:spcPts val="0"/>
                        </a:spcAft>
                        <a:buNone/>
                      </a:pPr>
                      <a:r>
                        <a:rPr b="1" lang="en" sz="1000">
                          <a:solidFill>
                            <a:srgbClr val="1B212C"/>
                          </a:solidFill>
                          <a:latin typeface="Times New Roman"/>
                          <a:ea typeface="Times New Roman"/>
                          <a:cs typeface="Times New Roman"/>
                          <a:sym typeface="Times New Roman"/>
                        </a:rPr>
                        <a:t>17/10-23/10</a:t>
                      </a:r>
                      <a:endParaRPr b="1" sz="1000">
                        <a:solidFill>
                          <a:srgbClr val="1B212C"/>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4FC3F6"/>
                    </a:solidFill>
                  </a:tcPr>
                </a:tc>
                <a:tc>
                  <a:txBody>
                    <a:bodyPr/>
                    <a:lstStyle/>
                    <a:p>
                      <a:pPr indent="0" lvl="0" marL="0" rtl="0" algn="l">
                        <a:spcBef>
                          <a:spcPts val="0"/>
                        </a:spcBef>
                        <a:spcAft>
                          <a:spcPts val="0"/>
                        </a:spcAft>
                        <a:buNone/>
                      </a:pPr>
                      <a:r>
                        <a:rPr b="1" lang="en" sz="1000">
                          <a:solidFill>
                            <a:srgbClr val="1B212C"/>
                          </a:solidFill>
                          <a:latin typeface="Times New Roman"/>
                          <a:ea typeface="Times New Roman"/>
                          <a:cs typeface="Times New Roman"/>
                          <a:sym typeface="Times New Roman"/>
                        </a:rPr>
                        <a:t>24/10-30/10</a:t>
                      </a:r>
                      <a:endParaRPr b="1" sz="1200">
                        <a:solidFill>
                          <a:srgbClr val="1B212C"/>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4FC3F6"/>
                    </a:solidFill>
                  </a:tcPr>
                </a:tc>
                <a:tc>
                  <a:txBody>
                    <a:bodyPr/>
                    <a:lstStyle/>
                    <a:p>
                      <a:pPr indent="0" lvl="0" marL="0" rtl="0" algn="l">
                        <a:spcBef>
                          <a:spcPts val="0"/>
                        </a:spcBef>
                        <a:spcAft>
                          <a:spcPts val="0"/>
                        </a:spcAft>
                        <a:buNone/>
                      </a:pPr>
                      <a:r>
                        <a:rPr b="1" lang="en" sz="1000">
                          <a:solidFill>
                            <a:srgbClr val="1B212C"/>
                          </a:solidFill>
                          <a:latin typeface="Times New Roman"/>
                          <a:ea typeface="Times New Roman"/>
                          <a:cs typeface="Times New Roman"/>
                          <a:sym typeface="Times New Roman"/>
                        </a:rPr>
                        <a:t>31/10-6/11</a:t>
                      </a:r>
                      <a:endParaRPr b="1" sz="1200">
                        <a:solidFill>
                          <a:srgbClr val="1B212C"/>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4FC3F6"/>
                    </a:solidFill>
                  </a:tcPr>
                </a:tc>
                <a:tc>
                  <a:txBody>
                    <a:bodyPr/>
                    <a:lstStyle/>
                    <a:p>
                      <a:pPr indent="0" lvl="0" marL="0" rtl="0" algn="l">
                        <a:spcBef>
                          <a:spcPts val="0"/>
                        </a:spcBef>
                        <a:spcAft>
                          <a:spcPts val="0"/>
                        </a:spcAft>
                        <a:buNone/>
                      </a:pPr>
                      <a:r>
                        <a:rPr b="1" lang="en" sz="1000">
                          <a:solidFill>
                            <a:srgbClr val="1B212C"/>
                          </a:solidFill>
                          <a:latin typeface="Times New Roman"/>
                          <a:ea typeface="Times New Roman"/>
                          <a:cs typeface="Times New Roman"/>
                          <a:sym typeface="Times New Roman"/>
                        </a:rPr>
                        <a:t>14/11-20/11</a:t>
                      </a:r>
                      <a:endParaRPr b="1" sz="1200">
                        <a:solidFill>
                          <a:srgbClr val="1B212C"/>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4FC3F6"/>
                    </a:solidFill>
                  </a:tcPr>
                </a:tc>
                <a:tc>
                  <a:txBody>
                    <a:bodyPr/>
                    <a:lstStyle/>
                    <a:p>
                      <a:pPr indent="0" lvl="0" marL="0" rtl="0" algn="l">
                        <a:spcBef>
                          <a:spcPts val="0"/>
                        </a:spcBef>
                        <a:spcAft>
                          <a:spcPts val="0"/>
                        </a:spcAft>
                        <a:buNone/>
                      </a:pPr>
                      <a:r>
                        <a:rPr b="1" lang="en" sz="1000">
                          <a:solidFill>
                            <a:srgbClr val="1B212C"/>
                          </a:solidFill>
                          <a:latin typeface="Times New Roman"/>
                          <a:ea typeface="Times New Roman"/>
                          <a:cs typeface="Times New Roman"/>
                          <a:sym typeface="Times New Roman"/>
                        </a:rPr>
                        <a:t>21/11-24/11</a:t>
                      </a:r>
                      <a:endParaRPr b="1" sz="1200">
                        <a:solidFill>
                          <a:srgbClr val="1B212C"/>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4FC3F6"/>
                    </a:solidFill>
                  </a:tcPr>
                </a:tc>
              </a:tr>
              <a:tr h="381000">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Technology Research</a:t>
                      </a:r>
                      <a:endParaRPr sz="1200">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888888"/>
                    </a:solidFill>
                  </a:tcPr>
                </a:tc>
                <a:tc gridSpan="2">
                  <a:txBody>
                    <a:bodyPr/>
                    <a:lstStyle/>
                    <a:p>
                      <a:pPr indent="0" lvl="0" marL="0" rtl="0" algn="ctr">
                        <a:spcBef>
                          <a:spcPts val="0"/>
                        </a:spcBef>
                        <a:spcAft>
                          <a:spcPts val="0"/>
                        </a:spcAft>
                        <a:buNone/>
                      </a:pPr>
                      <a:r>
                        <a:rPr lang="en" sz="1200">
                          <a:solidFill>
                            <a:srgbClr val="1B212C"/>
                          </a:solidFill>
                          <a:latin typeface="Times New Roman"/>
                          <a:ea typeface="Times New Roman"/>
                          <a:cs typeface="Times New Roman"/>
                          <a:sym typeface="Times New Roman"/>
                        </a:rPr>
                        <a:t>Brijalkumar Prajapati</a:t>
                      </a:r>
                      <a:endParaRPr sz="1200">
                        <a:solidFill>
                          <a:srgbClr val="1B212C"/>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15E22"/>
                    </a:solidFill>
                  </a:tcPr>
                </a:tc>
                <a:tc hMerge="1"/>
                <a:tc gridSpan="2">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c gridSpan="2">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r>
              <a:tr h="381000">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Data Gathering</a:t>
                      </a:r>
                      <a:endParaRPr sz="1200">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888888"/>
                    </a:solidFill>
                  </a:tcPr>
                </a:tc>
                <a:tc gridSpan="2">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Omprasad Vibhute</a:t>
                      </a:r>
                      <a:endParaRPr sz="12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00"/>
                    </a:solidFill>
                  </a:tcPr>
                </a:tc>
                <a:tc hMerge="1"/>
                <a:tc gridSpan="2">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c gridSpan="2">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r>
              <a:tr h="381000">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Data Transformation</a:t>
                      </a:r>
                      <a:endParaRPr sz="1200">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888888"/>
                    </a:solidFill>
                  </a:tcPr>
                </a:tc>
                <a:tc gridSpan="2">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Sumit Bhong</a:t>
                      </a:r>
                      <a:endParaRPr sz="12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00FF00"/>
                    </a:solidFill>
                  </a:tcPr>
                </a:tc>
                <a:tc hMerge="1"/>
                <a:tc gridSpan="2">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c gridSpan="2">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r>
              <a:tr h="381000">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Making bounding boxes manually</a:t>
                      </a:r>
                      <a:endParaRPr sz="1200">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888888"/>
                    </a:solidFill>
                  </a:tcPr>
                </a:tc>
                <a:tc gridSpan="2">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Samyak Ajmera</a:t>
                      </a:r>
                      <a:endParaRPr sz="12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0000"/>
                    </a:solidFill>
                  </a:tcPr>
                </a:tc>
                <a:tc hMerge="1"/>
                <a:tc gridSpan="2">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c gridSpan="2">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r>
              <a:tr h="381000">
                <a:tc rowSpan="2">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Training and  Evaluating model for defect detection and  classification</a:t>
                      </a:r>
                      <a:endParaRPr sz="1200">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888888"/>
                    </a:solidFill>
                  </a:tcPr>
                </a:tc>
                <a:tc gridSpan="2">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Sumit Bhong</a:t>
                      </a:r>
                      <a:endParaRPr sz="12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00FF00"/>
                    </a:solidFill>
                  </a:tcPr>
                </a:tc>
                <a:tc hMerge="1"/>
                <a:tc gridSpan="2">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r>
              <a:tr h="289050">
                <a:tc vMerge="1"/>
                <a:tc gridSpan="2">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lang="en" sz="1200">
                          <a:solidFill>
                            <a:srgbClr val="1B212C"/>
                          </a:solidFill>
                          <a:latin typeface="Times New Roman"/>
                          <a:ea typeface="Times New Roman"/>
                          <a:cs typeface="Times New Roman"/>
                          <a:sym typeface="Times New Roman"/>
                        </a:rPr>
                        <a:t>Brijalkumar Prajapati</a:t>
                      </a:r>
                      <a:endParaRPr sz="12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15E22"/>
                    </a:solidFill>
                  </a:tcPr>
                </a:tc>
                <a:tc hMerge="1"/>
                <a:tc gridSpan="2">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r>
              <a:tr h="381000">
                <a:tc rowSpan="2">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Training and  Evaluating model for defect bounding box detections</a:t>
                      </a:r>
                      <a:endParaRPr sz="1200">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888888"/>
                    </a:solidFill>
                  </a:tcPr>
                </a:tc>
                <a:tc gridSpan="2">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Omprasad Vibhute</a:t>
                      </a:r>
                      <a:endParaRPr sz="12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00"/>
                    </a:solidFill>
                  </a:tcPr>
                </a:tc>
                <a:tc hMerge="1"/>
                <a:tc gridSpan="2">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r>
              <a:tr h="307075">
                <a:tc vMerge="1"/>
                <a:tc gridSpan="2">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Samyak Ajmera</a:t>
                      </a:r>
                      <a:endParaRPr sz="12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0000"/>
                    </a:solidFill>
                  </a:tcPr>
                </a:tc>
                <a:tc hMerge="1"/>
                <a:tc gridSpan="2">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r>
              <a:tr h="381000">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Code documentation and Product brochure</a:t>
                      </a:r>
                      <a:endParaRPr sz="1200">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888888"/>
                    </a:solidFill>
                  </a:tcPr>
                </a:tc>
                <a:tc gridSpan="2">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c gridSpan="2">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lang="en" sz="1200">
                          <a:solidFill>
                            <a:srgbClr val="1B212C"/>
                          </a:solidFill>
                          <a:latin typeface="Times New Roman"/>
                          <a:ea typeface="Times New Roman"/>
                          <a:cs typeface="Times New Roman"/>
                          <a:sym typeface="Times New Roman"/>
                        </a:rPr>
                        <a:t>Brijalkumar Prajapati</a:t>
                      </a:r>
                      <a:endParaRPr sz="12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15E22"/>
                    </a:solidFill>
                  </a:tcPr>
                </a:tc>
                <a:tc hMerge="1"/>
              </a:tr>
              <a:tr h="381000">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Marketing Slides and Video</a:t>
                      </a:r>
                      <a:endParaRPr sz="1200">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888888"/>
                    </a:solidFill>
                  </a:tcPr>
                </a:tc>
                <a:tc gridSpan="2">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c gridSpan="2">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Omprasad Vibhute</a:t>
                      </a:r>
                      <a:endParaRPr sz="12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00"/>
                    </a:solidFill>
                  </a:tcPr>
                </a:tc>
                <a:tc hMerge="1"/>
              </a:tr>
              <a:tr h="364050">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Final Report and OpenCV </a:t>
                      </a:r>
                      <a:endParaRPr sz="1200">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888888"/>
                    </a:solidFill>
                  </a:tcPr>
                </a:tc>
                <a:tc gridSpan="2">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c gridSpan="2">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Samyak Ajmera</a:t>
                      </a:r>
                      <a:endParaRPr sz="12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0000"/>
                    </a:solidFill>
                  </a:tcPr>
                </a:tc>
                <a:tc hMerge="1"/>
              </a:tr>
              <a:tr h="353325">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Presentation Slides</a:t>
                      </a:r>
                      <a:endParaRPr sz="1200">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888888"/>
                    </a:solidFill>
                  </a:tcPr>
                </a:tc>
                <a:tc gridSpan="2">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c gridSpan="2">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Sumit Bhong</a:t>
                      </a:r>
                      <a:endParaRPr sz="12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00FF00"/>
                    </a:solidFill>
                  </a:tcPr>
                </a:tc>
                <a:tc hMerge="1"/>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280"/>
              <a:t>Conceptual Design</a:t>
            </a:r>
            <a:endParaRPr sz="3280"/>
          </a:p>
        </p:txBody>
      </p:sp>
      <p:sp>
        <p:nvSpPr>
          <p:cNvPr id="108" name="Google Shape;108;p19"/>
          <p:cNvSpPr txBox="1"/>
          <p:nvPr>
            <p:ph idx="1" type="body"/>
          </p:nvPr>
        </p:nvSpPr>
        <p:spPr>
          <a:xfrm>
            <a:off x="311700" y="1394850"/>
            <a:ext cx="8520600" cy="35559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Clr>
                <a:schemeClr val="dk2"/>
              </a:buClr>
              <a:buSzPts val="1700"/>
              <a:buChar char="●"/>
            </a:pPr>
            <a:r>
              <a:rPr lang="en" sz="1600">
                <a:solidFill>
                  <a:schemeClr val="dk2"/>
                </a:solidFill>
                <a:latin typeface="Calibri"/>
                <a:ea typeface="Calibri"/>
                <a:cs typeface="Calibri"/>
                <a:sym typeface="Calibri"/>
              </a:rPr>
              <a:t>For the detection of the presence of the defect we proposed an inspecting system supported by the deep learning algorithm (CNN). We implemented our model on 6633 training images containing both defected and sound images</a:t>
            </a:r>
            <a:endParaRPr sz="1600">
              <a:solidFill>
                <a:schemeClr val="dk2"/>
              </a:solidFill>
              <a:latin typeface="Calibri"/>
              <a:ea typeface="Calibri"/>
              <a:cs typeface="Calibri"/>
              <a:sym typeface="Calibri"/>
            </a:endParaRPr>
          </a:p>
          <a:p>
            <a:pPr indent="-330200" lvl="0" marL="457200" rtl="0" algn="just">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The dataset we used had three kinds of defects which included Blowholes , Metallic projections and both blowholes and Metallic projection</a:t>
            </a:r>
            <a:endParaRPr sz="1600">
              <a:solidFill>
                <a:schemeClr val="dk2"/>
              </a:solidFill>
              <a:latin typeface="Calibri"/>
              <a:ea typeface="Calibri"/>
              <a:cs typeface="Calibri"/>
              <a:sym typeface="Calibri"/>
            </a:endParaRPr>
          </a:p>
          <a:p>
            <a:pPr indent="-330200" lvl="0" marL="457200" rtl="0" algn="just">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For the classification of these defects again we used our Convolutional Neural Network algorithm with appropriate changes to detect the type of defect</a:t>
            </a:r>
            <a:endParaRPr sz="1600">
              <a:solidFill>
                <a:schemeClr val="dk2"/>
              </a:solidFill>
              <a:latin typeface="Calibri"/>
              <a:ea typeface="Calibri"/>
              <a:cs typeface="Calibri"/>
              <a:sym typeface="Calibri"/>
            </a:endParaRPr>
          </a:p>
          <a:p>
            <a:pPr indent="-330200" lvl="0" marL="457200" rtl="0" algn="just">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For localization of defect within the image, we annotated around 3000 images containing defective images and trained it using the YoloV3 model</a:t>
            </a:r>
            <a:endParaRPr sz="1600">
              <a:solidFill>
                <a:schemeClr val="dk2"/>
              </a:solidFill>
              <a:latin typeface="Calibri"/>
              <a:ea typeface="Calibri"/>
              <a:cs typeface="Calibri"/>
              <a:sym typeface="Calibri"/>
            </a:endParaRPr>
          </a:p>
          <a:p>
            <a:pPr indent="-330200" lvl="0" marL="457200" rtl="0" algn="just">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We then used OpenCV to find defects in casting products using 2 similar images with one non defective casting product and the other containing defect</a:t>
            </a:r>
            <a:endParaRPr sz="1600">
              <a:solidFill>
                <a:schemeClr val="dk2"/>
              </a:solidFill>
              <a:latin typeface="Calibri"/>
              <a:ea typeface="Calibri"/>
              <a:cs typeface="Calibri"/>
              <a:sym typeface="Calibri"/>
            </a:endParaRPr>
          </a:p>
          <a:p>
            <a:pPr indent="-330200" lvl="0" marL="457200" rtl="0" algn="just">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We have used ‘pixel per metric ratio’  to estimate defect size in casting products</a:t>
            </a:r>
            <a:endParaRPr sz="1600">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94100"/>
            <a:ext cx="8520600" cy="64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High Level Activity Object Diagram</a:t>
            </a:r>
            <a:endParaRPr/>
          </a:p>
        </p:txBody>
      </p:sp>
      <p:pic>
        <p:nvPicPr>
          <p:cNvPr id="114" name="Google Shape;114;p20"/>
          <p:cNvPicPr preferRelativeResize="0"/>
          <p:nvPr/>
        </p:nvPicPr>
        <p:blipFill>
          <a:blip r:embed="rId3">
            <a:alphaModFix/>
          </a:blip>
          <a:stretch>
            <a:fillRect/>
          </a:stretch>
        </p:blipFill>
        <p:spPr>
          <a:xfrm>
            <a:off x="0" y="816500"/>
            <a:ext cx="9144000" cy="4219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0" y="0"/>
            <a:ext cx="9144000" cy="90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User Interface</a:t>
            </a:r>
            <a:endParaRPr/>
          </a:p>
        </p:txBody>
      </p:sp>
      <p:pic>
        <p:nvPicPr>
          <p:cNvPr id="120" name="Google Shape;120;p21"/>
          <p:cNvPicPr preferRelativeResize="0"/>
          <p:nvPr/>
        </p:nvPicPr>
        <p:blipFill>
          <a:blip r:embed="rId3">
            <a:alphaModFix/>
          </a:blip>
          <a:stretch>
            <a:fillRect/>
          </a:stretch>
        </p:blipFill>
        <p:spPr>
          <a:xfrm>
            <a:off x="0" y="900125"/>
            <a:ext cx="9144000" cy="4243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