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0"/>
  </p:notesMasterIdLst>
  <p:handoutMasterIdLst>
    <p:handoutMasterId r:id="rId21"/>
  </p:handoutMasterIdLst>
  <p:sldIdLst>
    <p:sldId id="257" r:id="rId5"/>
    <p:sldId id="389" r:id="rId6"/>
    <p:sldId id="384" r:id="rId7"/>
    <p:sldId id="317" r:id="rId8"/>
    <p:sldId id="270" r:id="rId9"/>
    <p:sldId id="392" r:id="rId10"/>
    <p:sldId id="281" r:id="rId11"/>
    <p:sldId id="394" r:id="rId12"/>
    <p:sldId id="393" r:id="rId13"/>
    <p:sldId id="395" r:id="rId14"/>
    <p:sldId id="396" r:id="rId15"/>
    <p:sldId id="278" r:id="rId16"/>
    <p:sldId id="277" r:id="rId17"/>
    <p:sldId id="321" r:id="rId18"/>
    <p:sldId id="3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5" d="100"/>
          <a:sy n="85" d="100"/>
        </p:scale>
        <p:origin x="590" y="6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11/30/2022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242303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846144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196577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hyperlink" Target="https://docs.google.com/document/d/1YPIbdcnC1YD7wrTOA6h2JvEY1c7NEC-eC7NgOwqse6k/edit?usp=sharing" TargetMode="External"/><Relationship Id="rId4" Type="http://schemas.openxmlformats.org/officeDocument/2006/relationships/hyperlink" Target="https://docs.google.com/document/d/1ooHrogneyQ7K2KvLlHJkUSiafSTkieawO2I85gyQRZs/edit?usp=sharin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Loan Approval</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3038288"/>
          </a:xfrm>
        </p:spPr>
        <p:txBody>
          <a:bodyPr>
            <a:normAutofit fontScale="85000" lnSpcReduction="10000"/>
          </a:bodyPr>
          <a:lstStyle/>
          <a:p>
            <a:r>
              <a:rPr lang="en-US" b="1" dirty="0">
                <a:solidFill>
                  <a:schemeClr val="accent2">
                    <a:lumMod val="60000"/>
                    <a:lumOff val="40000"/>
                    <a:alpha val="60000"/>
                  </a:schemeClr>
                </a:solidFill>
              </a:rPr>
              <a:t>ME 781 Course Project</a:t>
            </a:r>
          </a:p>
          <a:p>
            <a:r>
              <a:rPr lang="en-US" b="1" dirty="0">
                <a:solidFill>
                  <a:schemeClr val="accent2">
                    <a:lumMod val="60000"/>
                    <a:lumOff val="40000"/>
                    <a:alpha val="60000"/>
                  </a:schemeClr>
                </a:solidFill>
              </a:rPr>
              <a:t>Prof.  Asim Tiwari</a:t>
            </a:r>
          </a:p>
          <a:p>
            <a:r>
              <a:rPr lang="en-US" dirty="0"/>
              <a:t>Project Team: Group 1</a:t>
            </a:r>
          </a:p>
          <a:p>
            <a:pPr lvl="1">
              <a:lnSpc>
                <a:spcPct val="120000"/>
              </a:lnSpc>
            </a:pPr>
            <a:r>
              <a:rPr lang="en-US" dirty="0"/>
              <a:t>Shiv Modi [19D100011]</a:t>
            </a:r>
          </a:p>
          <a:p>
            <a:pPr lvl="1">
              <a:lnSpc>
                <a:spcPct val="120000"/>
              </a:lnSpc>
            </a:pPr>
            <a:r>
              <a:rPr lang="en-US" dirty="0" err="1"/>
              <a:t>Jatin</a:t>
            </a:r>
            <a:r>
              <a:rPr lang="en-US" dirty="0"/>
              <a:t> Choudhary [19D170010]</a:t>
            </a:r>
          </a:p>
          <a:p>
            <a:pPr lvl="1">
              <a:lnSpc>
                <a:spcPct val="120000"/>
              </a:lnSpc>
            </a:pPr>
            <a:r>
              <a:rPr lang="en-US" dirty="0"/>
              <a:t>Abhijeet Singh [215120039]</a:t>
            </a:r>
          </a:p>
          <a:p>
            <a:pPr lvl="1">
              <a:lnSpc>
                <a:spcPct val="120000"/>
              </a:lnSpc>
            </a:pPr>
            <a:r>
              <a:rPr lang="en-US" dirty="0"/>
              <a:t>Pratik </a:t>
            </a:r>
            <a:r>
              <a:rPr lang="en-US" dirty="0" err="1"/>
              <a:t>Khokle</a:t>
            </a:r>
            <a:r>
              <a:rPr lang="en-US" dirty="0"/>
              <a:t> [19D110012]</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a:t>Project Outcomes</a:t>
            </a:r>
            <a:endParaRPr lang="en-US" sz="6400" kern="1200" dirty="0">
              <a:solidFill>
                <a:schemeClr val="tx1"/>
              </a:solidFill>
              <a:latin typeface="+mj-lt"/>
              <a:ea typeface="+mj-ea"/>
              <a:cs typeface="+mj-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Wednesday, November 30, 2022</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285778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Interface Screenshots</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STEP 1</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777147"/>
          </a:xfrm>
        </p:spPr>
        <p:txBody>
          <a:bodyPr>
            <a:normAutofit/>
          </a:bodyPr>
          <a:lstStyle/>
          <a:p>
            <a:r>
              <a:rPr lang="en-US" dirty="0"/>
              <a:t>Give the input of the required details as directed in the interface</a:t>
            </a:r>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Step 2</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777147"/>
          </a:xfrm>
        </p:spPr>
        <p:txBody>
          <a:bodyPr>
            <a:normAutofit/>
          </a:bodyPr>
          <a:lstStyle/>
          <a:p>
            <a:pPr lvl="0"/>
            <a:r>
              <a:rPr lang="en-US" dirty="0"/>
              <a:t>After filling the all the details, Interface looks like this</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dirty="0"/>
              <a:t>Step 3</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1"/>
            <a:ext cx="3508755" cy="777146"/>
          </a:xfrm>
        </p:spPr>
        <p:txBody>
          <a:bodyPr>
            <a:normAutofit/>
          </a:bodyPr>
          <a:lstStyle/>
          <a:p>
            <a:pPr lvl="0"/>
            <a:r>
              <a:rPr lang="en-US" dirty="0"/>
              <a:t>The output of the interface looks like this</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dirty="0"/>
              <a:t>Wednesday, November 30, 2022</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pic>
        <p:nvPicPr>
          <p:cNvPr id="3" name="Picture 2">
            <a:extLst>
              <a:ext uri="{FF2B5EF4-FFF2-40B4-BE49-F238E27FC236}">
                <a16:creationId xmlns:a16="http://schemas.microsoft.com/office/drawing/2014/main" id="{95B5D048-75D7-41F3-A61E-98C40131653F}"/>
              </a:ext>
            </a:extLst>
          </p:cNvPr>
          <p:cNvPicPr>
            <a:picLocks noChangeAspect="1"/>
          </p:cNvPicPr>
          <p:nvPr/>
        </p:nvPicPr>
        <p:blipFill rotWithShape="1">
          <a:blip r:embed="rId2"/>
          <a:srcRect t="3362" r="31107"/>
          <a:stretch/>
        </p:blipFill>
        <p:spPr>
          <a:xfrm>
            <a:off x="415354" y="3375027"/>
            <a:ext cx="3740914" cy="443610"/>
          </a:xfrm>
          <a:prstGeom prst="rect">
            <a:avLst/>
          </a:prstGeom>
        </p:spPr>
      </p:pic>
      <p:pic>
        <p:nvPicPr>
          <p:cNvPr id="5" name="Picture 4">
            <a:extLst>
              <a:ext uri="{FF2B5EF4-FFF2-40B4-BE49-F238E27FC236}">
                <a16:creationId xmlns:a16="http://schemas.microsoft.com/office/drawing/2014/main" id="{7E75DB9E-F998-AE35-727F-17940E29EF8C}"/>
              </a:ext>
            </a:extLst>
          </p:cNvPr>
          <p:cNvPicPr>
            <a:picLocks noChangeAspect="1"/>
          </p:cNvPicPr>
          <p:nvPr/>
        </p:nvPicPr>
        <p:blipFill rotWithShape="1">
          <a:blip r:embed="rId3"/>
          <a:srcRect r="15429" b="6718"/>
          <a:stretch/>
        </p:blipFill>
        <p:spPr>
          <a:xfrm>
            <a:off x="415354" y="3983917"/>
            <a:ext cx="3740914" cy="443610"/>
          </a:xfrm>
          <a:prstGeom prst="rect">
            <a:avLst/>
          </a:prstGeom>
        </p:spPr>
      </p:pic>
      <p:pic>
        <p:nvPicPr>
          <p:cNvPr id="17" name="Picture 16" descr="Graphical user interface, text, application, email">
            <a:extLst>
              <a:ext uri="{FF2B5EF4-FFF2-40B4-BE49-F238E27FC236}">
                <a16:creationId xmlns:a16="http://schemas.microsoft.com/office/drawing/2014/main" id="{906909F0-8A78-DF52-2990-4ACA90D7C31D}"/>
              </a:ext>
            </a:extLst>
          </p:cNvPr>
          <p:cNvPicPr>
            <a:picLocks noChangeAspect="1"/>
          </p:cNvPicPr>
          <p:nvPr/>
        </p:nvPicPr>
        <p:blipFill rotWithShape="1">
          <a:blip r:embed="rId4"/>
          <a:srcRect l="5120" r="3327" b="10992"/>
          <a:stretch/>
        </p:blipFill>
        <p:spPr>
          <a:xfrm>
            <a:off x="4341573" y="4427528"/>
            <a:ext cx="3774522" cy="2064158"/>
          </a:xfrm>
          <a:prstGeom prst="rect">
            <a:avLst/>
          </a:prstGeom>
        </p:spPr>
      </p:pic>
      <p:pic>
        <p:nvPicPr>
          <p:cNvPr id="19" name="Picture 18" descr="Graphical user interface, text, application, email&#10;&#10;Description automatically generated">
            <a:extLst>
              <a:ext uri="{FF2B5EF4-FFF2-40B4-BE49-F238E27FC236}">
                <a16:creationId xmlns:a16="http://schemas.microsoft.com/office/drawing/2014/main" id="{C17F8A5E-5CBE-7EB6-6A7F-E2D1F063CBD4}"/>
              </a:ext>
            </a:extLst>
          </p:cNvPr>
          <p:cNvPicPr>
            <a:picLocks noChangeAspect="1"/>
          </p:cNvPicPr>
          <p:nvPr/>
        </p:nvPicPr>
        <p:blipFill rotWithShape="1">
          <a:blip r:embed="rId5"/>
          <a:srcRect l="5391" t="18081" r="3611" b="25175"/>
          <a:stretch/>
        </p:blipFill>
        <p:spPr>
          <a:xfrm>
            <a:off x="4341573" y="2972598"/>
            <a:ext cx="3797463" cy="1332000"/>
          </a:xfrm>
          <a:prstGeom prst="rect">
            <a:avLst/>
          </a:prstGeom>
        </p:spPr>
      </p:pic>
      <p:pic>
        <p:nvPicPr>
          <p:cNvPr id="21" name="Picture 20" descr="Text&#10;&#10;Description automatically generated">
            <a:extLst>
              <a:ext uri="{FF2B5EF4-FFF2-40B4-BE49-F238E27FC236}">
                <a16:creationId xmlns:a16="http://schemas.microsoft.com/office/drawing/2014/main" id="{88EF2D93-458C-770F-5664-194F7419FFF6}"/>
              </a:ext>
            </a:extLst>
          </p:cNvPr>
          <p:cNvPicPr>
            <a:picLocks noChangeAspect="1"/>
          </p:cNvPicPr>
          <p:nvPr/>
        </p:nvPicPr>
        <p:blipFill rotWithShape="1">
          <a:blip r:embed="rId6"/>
          <a:srcRect l="5557" t="8294" r="40942" b="17742"/>
          <a:stretch/>
        </p:blipFill>
        <p:spPr>
          <a:xfrm>
            <a:off x="8239142" y="3029422"/>
            <a:ext cx="3466677" cy="2695845"/>
          </a:xfrm>
          <a:prstGeom prst="rect">
            <a:avLst/>
          </a:prstGeom>
        </p:spPr>
      </p:pic>
    </p:spTree>
    <p:extLst>
      <p:ext uri="{BB962C8B-B14F-4D97-AF65-F5344CB8AC3E}">
        <p14:creationId xmlns:p14="http://schemas.microsoft.com/office/powerpoint/2010/main" val="3442112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Accuracy</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3462423607"/>
              </p:ext>
            </p:extLst>
          </p:nvPr>
        </p:nvGraphicFramePr>
        <p:xfrm>
          <a:off x="549537" y="3245596"/>
          <a:ext cx="11090276" cy="2466720"/>
        </p:xfrm>
        <a:graphic>
          <a:graphicData uri="http://schemas.openxmlformats.org/drawingml/2006/table">
            <a:tbl>
              <a:tblPr firstRow="1" bandRow="1">
                <a:tableStyleId>{7DF18680-E054-41AD-8BC1-D1AEF772440D}</a:tableStyleId>
              </a:tblPr>
              <a:tblGrid>
                <a:gridCol w="2772569">
                  <a:extLst>
                    <a:ext uri="{9D8B030D-6E8A-4147-A177-3AD203B41FA5}">
                      <a16:colId xmlns:a16="http://schemas.microsoft.com/office/drawing/2014/main" val="562691606"/>
                    </a:ext>
                  </a:extLst>
                </a:gridCol>
                <a:gridCol w="2772569">
                  <a:extLst>
                    <a:ext uri="{9D8B030D-6E8A-4147-A177-3AD203B41FA5}">
                      <a16:colId xmlns:a16="http://schemas.microsoft.com/office/drawing/2014/main" val="3970149589"/>
                    </a:ext>
                  </a:extLst>
                </a:gridCol>
                <a:gridCol w="2772569">
                  <a:extLst>
                    <a:ext uri="{9D8B030D-6E8A-4147-A177-3AD203B41FA5}">
                      <a16:colId xmlns:a16="http://schemas.microsoft.com/office/drawing/2014/main" val="1552287268"/>
                    </a:ext>
                  </a:extLst>
                </a:gridCol>
                <a:gridCol w="2772569">
                  <a:extLst>
                    <a:ext uri="{9D8B030D-6E8A-4147-A177-3AD203B41FA5}">
                      <a16:colId xmlns:a16="http://schemas.microsoft.com/office/drawing/2014/main" val="3637583548"/>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Training Accuracy Score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Testing Accuracy Score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Cross-Validation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Logistic Regression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81.47%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78.86%</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80.95%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Decision Tree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69.11%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71.50%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Random Forest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100%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76.42%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77.85%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Gradient Boosting</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91.24%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94.30%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dirty="0"/>
              <a:t>Wednesday, November 30, 2022</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3" name="TextBox 2">
            <a:extLst>
              <a:ext uri="{FF2B5EF4-FFF2-40B4-BE49-F238E27FC236}">
                <a16:creationId xmlns:a16="http://schemas.microsoft.com/office/drawing/2014/main" id="{627E88C9-A3EE-8295-FF21-55E57FA71229}"/>
              </a:ext>
            </a:extLst>
          </p:cNvPr>
          <p:cNvSpPr txBox="1"/>
          <p:nvPr/>
        </p:nvSpPr>
        <p:spPr>
          <a:xfrm>
            <a:off x="549538" y="1963271"/>
            <a:ext cx="11090275" cy="1200329"/>
          </a:xfrm>
          <a:prstGeom prst="rect">
            <a:avLst/>
          </a:prstGeom>
          <a:noFill/>
        </p:spPr>
        <p:txBody>
          <a:bodyPr wrap="square" rtlCol="0">
            <a:spAutoFit/>
          </a:bodyPr>
          <a:lstStyle/>
          <a:p>
            <a:r>
              <a:rPr lang="en-US" dirty="0"/>
              <a:t>We used a Multi-Model approach, in order to get the best model. Considering Binary classification problem Logistic Regression was our first go to model as it is easy to implement and fast as well. Since we need to decide on whether to provide a loan or not , our next models were Decision Tree and Random Forest.  Also, our data was imbalanced and had missing values as well and so we thought to use Gradient Boosting. </a:t>
            </a:r>
            <a:endParaRPr lang="en-IN" dirty="0"/>
          </a:p>
        </p:txBody>
      </p:sp>
      <p:sp>
        <p:nvSpPr>
          <p:cNvPr id="4" name="TextBox 3">
            <a:extLst>
              <a:ext uri="{FF2B5EF4-FFF2-40B4-BE49-F238E27FC236}">
                <a16:creationId xmlns:a16="http://schemas.microsoft.com/office/drawing/2014/main" id="{14BF4225-D849-10AA-F199-2A0F23ED0673}"/>
              </a:ext>
            </a:extLst>
          </p:cNvPr>
          <p:cNvSpPr txBox="1"/>
          <p:nvPr/>
        </p:nvSpPr>
        <p:spPr>
          <a:xfrm>
            <a:off x="548213" y="5907741"/>
            <a:ext cx="11090275" cy="369332"/>
          </a:xfrm>
          <a:prstGeom prst="rect">
            <a:avLst/>
          </a:prstGeom>
          <a:noFill/>
        </p:spPr>
        <p:txBody>
          <a:bodyPr wrap="square" rtlCol="0">
            <a:spAutoFit/>
          </a:bodyPr>
          <a:lstStyle/>
          <a:p>
            <a:r>
              <a:rPr lang="en-US" dirty="0"/>
              <a:t>As we can see, the </a:t>
            </a:r>
            <a:r>
              <a:rPr lang="en-US" b="1" dirty="0"/>
              <a:t>Gradient Boosting</a:t>
            </a:r>
            <a:r>
              <a:rPr lang="en-US" dirty="0"/>
              <a:t> model has the highest accuracy and thus is the best model among the four.</a:t>
            </a:r>
            <a:endParaRPr lang="en-IN" dirty="0"/>
          </a:p>
        </p:txBody>
      </p:sp>
    </p:spTree>
    <p:extLst>
      <p:ext uri="{BB962C8B-B14F-4D97-AF65-F5344CB8AC3E}">
        <p14:creationId xmlns:p14="http://schemas.microsoft.com/office/powerpoint/2010/main" val="2496947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Covariance Matrix</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dirty="0"/>
              <a:t>Wednesday, November 30, 2022</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pic>
        <p:nvPicPr>
          <p:cNvPr id="9" name="Content Placeholder 8" descr="Chart, treemap chart&#10;&#10;Description automatically generated">
            <a:extLst>
              <a:ext uri="{FF2B5EF4-FFF2-40B4-BE49-F238E27FC236}">
                <a16:creationId xmlns:a16="http://schemas.microsoft.com/office/drawing/2014/main" id="{CC8950DC-3838-378D-6321-04734D57ADE5}"/>
              </a:ext>
            </a:extLst>
          </p:cNvPr>
          <p:cNvPicPr>
            <a:picLocks noGrp="1" noChangeAspect="1"/>
          </p:cNvPicPr>
          <p:nvPr>
            <p:ph idx="1"/>
          </p:nvPr>
        </p:nvPicPr>
        <p:blipFill>
          <a:blip r:embed="rId2"/>
          <a:stretch>
            <a:fillRect/>
          </a:stretch>
        </p:blipFill>
        <p:spPr>
          <a:xfrm>
            <a:off x="6080837" y="2079763"/>
            <a:ext cx="5560299" cy="4228961"/>
          </a:xfrm>
        </p:spPr>
      </p:pic>
      <p:pic>
        <p:nvPicPr>
          <p:cNvPr id="14" name="Picture 13">
            <a:extLst>
              <a:ext uri="{FF2B5EF4-FFF2-40B4-BE49-F238E27FC236}">
                <a16:creationId xmlns:a16="http://schemas.microsoft.com/office/drawing/2014/main" id="{C0256789-823F-40EF-50BF-E20A1A4F6A09}"/>
              </a:ext>
            </a:extLst>
          </p:cNvPr>
          <p:cNvPicPr>
            <a:picLocks noChangeAspect="1"/>
          </p:cNvPicPr>
          <p:nvPr/>
        </p:nvPicPr>
        <p:blipFill>
          <a:blip r:embed="rId3"/>
          <a:stretch>
            <a:fillRect/>
          </a:stretch>
        </p:blipFill>
        <p:spPr>
          <a:xfrm>
            <a:off x="141633" y="2919663"/>
            <a:ext cx="5905008" cy="3389061"/>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3698408" cy="1562959"/>
          </a:xfrm>
        </p:spPr>
        <p:txBody>
          <a:bodyPr/>
          <a:lstStyle/>
          <a:p>
            <a:r>
              <a:rPr lang="en-US" dirty="0"/>
              <a:t>Additional Links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845859" y="4508500"/>
            <a:ext cx="7575176" cy="1998712"/>
          </a:xfrm>
        </p:spPr>
        <p:txBody>
          <a:bodyPr>
            <a:normAutofit fontScale="92500" lnSpcReduction="10000"/>
          </a:bodyPr>
          <a:lstStyle/>
          <a:p>
            <a:r>
              <a:rPr lang="en-US" dirty="0"/>
              <a:t>Conceptual Design: </a:t>
            </a:r>
            <a:r>
              <a:rPr lang="en-US" dirty="0">
                <a:hlinkClick r:id="rId4"/>
              </a:rPr>
              <a:t>https://docs.google.com/document/d/1ooHrogneyQ7K2KvLlHJkUSiafSTkieawO2I85gyQRZs/edit?usp=sharing</a:t>
            </a:r>
            <a:endParaRPr lang="en-US" dirty="0"/>
          </a:p>
          <a:p>
            <a:r>
              <a:rPr lang="en-US" dirty="0"/>
              <a:t>User Manual: </a:t>
            </a:r>
            <a:r>
              <a:rPr lang="en-US" dirty="0">
                <a:hlinkClick r:id="rId5"/>
              </a:rPr>
              <a:t>https://docs.google.com/document/d/1YPIbdcnC1YD7wrTOA6h2JvEY1c7NEC-eC7NgOwqse6k/edit?usp=sharing</a:t>
            </a:r>
            <a:r>
              <a:rPr lang="en-US" dirty="0"/>
              <a:t>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Wednesday, November 30, 2022</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521561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dirty="0"/>
              <a:t>Wednesday, November 30, 2022</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 name="TextBox 1">
            <a:extLst>
              <a:ext uri="{FF2B5EF4-FFF2-40B4-BE49-F238E27FC236}">
                <a16:creationId xmlns:a16="http://schemas.microsoft.com/office/drawing/2014/main" id="{E05EAB6D-7139-5B38-78C0-10984062D105}"/>
              </a:ext>
            </a:extLst>
          </p:cNvPr>
          <p:cNvSpPr txBox="1"/>
          <p:nvPr/>
        </p:nvSpPr>
        <p:spPr>
          <a:xfrm>
            <a:off x="550863" y="3881717"/>
            <a:ext cx="2868706" cy="369332"/>
          </a:xfrm>
          <a:prstGeom prst="rect">
            <a:avLst/>
          </a:prstGeom>
          <a:noFill/>
        </p:spPr>
        <p:txBody>
          <a:bodyPr wrap="square" rtlCol="0">
            <a:spAutoFit/>
          </a:bodyPr>
          <a:lstStyle/>
          <a:p>
            <a:r>
              <a:rPr lang="en-US" dirty="0"/>
              <a:t>Have a nice day!</a:t>
            </a:r>
            <a:endParaRPr lang="en-IN" dirty="0"/>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Introduction</a:t>
            </a:r>
          </a:p>
          <a:p>
            <a:r>
              <a:rPr lang="en-US" dirty="0"/>
              <a:t>Project Objective</a:t>
            </a:r>
          </a:p>
          <a:p>
            <a:r>
              <a:rPr lang="en-US" dirty="0"/>
              <a:t>Problem Definition</a:t>
            </a:r>
          </a:p>
          <a:p>
            <a:r>
              <a:rPr lang="en-US" dirty="0"/>
              <a:t>Technology Landscape Assessment</a:t>
            </a:r>
          </a:p>
          <a:p>
            <a:r>
              <a:rPr lang="en-US" dirty="0"/>
              <a:t>Project Outcome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dirty="0"/>
              <a:t>Wednesday, November 30, 2022</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Wednesday, November 30, 2022</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365812" y="4508500"/>
            <a:ext cx="7118163" cy="1563688"/>
          </a:xfrm>
          <a:noFill/>
        </p:spPr>
        <p:txBody>
          <a:bodyPr>
            <a:normAutofit fontScale="85000" lnSpcReduction="10000"/>
          </a:bodyPr>
          <a:lstStyle/>
          <a:p>
            <a:pPr marL="0" indent="0">
              <a:buNone/>
            </a:pPr>
            <a:r>
              <a:rPr lang="en-IN" sz="1800" dirty="0">
                <a:effectLst/>
                <a:latin typeface="Arial" panose="020B0604020202020204" pitchFamily="34" charset="0"/>
                <a:ea typeface="Arial" panose="020B0604020202020204" pitchFamily="34" charset="0"/>
              </a:rPr>
              <a:t>There has been a growing demand for small loans from financial companies in recent years. This is because more and more people are finding themselves needing extra money to cover unexpected expenses or make ends meet. While banks and other traditional lenders have typically been the go-to source for loans, they are often unwilling to provide loans for smaller amounts. This is where financial companies specializing in small loans can come in handy.</a:t>
            </a:r>
          </a:p>
          <a:p>
            <a:pPr marL="0" indent="0">
              <a:buNone/>
            </a:pPr>
            <a:endParaRPr lang="en-US"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Project Objective</a:t>
            </a:r>
            <a:endParaRPr lang="en-US" sz="6400" kern="1200" dirty="0">
              <a:solidFill>
                <a:schemeClr val="tx1"/>
              </a:solidFill>
              <a:latin typeface="+mj-lt"/>
              <a:ea typeface="+mj-ea"/>
              <a:cs typeface="+mj-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Wednesday, November 30, 2022</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Objective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32965"/>
            <a:ext cx="10941155" cy="4679575"/>
          </a:xfrm>
        </p:spPr>
        <p:txBody>
          <a:bodyPr/>
          <a:lstStyle/>
          <a:p>
            <a:pPr>
              <a:lnSpc>
                <a:spcPct val="115000"/>
              </a:lnSpc>
              <a:spcBef>
                <a:spcPts val="1200"/>
              </a:spcBef>
              <a:spcAft>
                <a:spcPts val="1200"/>
              </a:spcAft>
            </a:pPr>
            <a:r>
              <a:rPr lang="en-IN" sz="1800" dirty="0">
                <a:effectLst/>
                <a:latin typeface="Arial" panose="020B0604020202020204" pitchFamily="34" charset="0"/>
                <a:ea typeface="Arial" panose="020B0604020202020204" pitchFamily="34" charset="0"/>
              </a:rPr>
              <a:t>The current manual loan approving process is time-consuming and requires skilled staff, which may be in short supply. A well-functioning loan approval process is critical for any financial institution. A lengthy or complicated process can dissuade potential borrowers from applying for a loan, resulting in lost business opportunities.</a:t>
            </a:r>
          </a:p>
          <a:p>
            <a:pPr>
              <a:lnSpc>
                <a:spcPct val="115000"/>
              </a:lnSpc>
              <a:spcBef>
                <a:spcPts val="1200"/>
              </a:spcBef>
              <a:spcAft>
                <a:spcPts val="1200"/>
              </a:spcAft>
            </a:pPr>
            <a:r>
              <a:rPr lang="en-IN" sz="1800" dirty="0">
                <a:effectLst/>
                <a:latin typeface="Arial" panose="020B0604020202020204" pitchFamily="34" charset="0"/>
                <a:ea typeface="Arial" panose="020B0604020202020204" pitchFamily="34" charset="0"/>
              </a:rPr>
              <a:t>The primary problems to be addressed are those related to the manual loan application process: skills shortages on the loan team, longer loan approval times, and increased potential operational and control risk. Other issues that may need to be considered include gender and marital status factors potentially influencing the approval decision, the number of dependents an applicant has, and their education and income levels.</a:t>
            </a:r>
          </a:p>
          <a:p>
            <a:r>
              <a:rPr lang="en-IN" sz="1800" dirty="0">
                <a:effectLst/>
                <a:latin typeface="Arial" panose="020B0604020202020204" pitchFamily="34" charset="0"/>
                <a:ea typeface="Arial" panose="020B0604020202020204" pitchFamily="34" charset="0"/>
              </a:rPr>
              <a:t>In order to address these problems, it is essential to streamline the loan application process so that it is quicker and easier for both applicants and loan officers. It is also essential to consider other factors influencing the approval decision. Division of the high-risk and lower-risk groups is one of the main factors to be considered.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Wednesday, November 30, 2022</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Problem Definition</a:t>
            </a:r>
            <a:endParaRPr lang="en-US" sz="6400" kern="1200" dirty="0">
              <a:solidFill>
                <a:schemeClr val="tx1"/>
              </a:solidFill>
              <a:latin typeface="+mj-lt"/>
              <a:ea typeface="+mj-ea"/>
              <a:cs typeface="+mj-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Wednesday, November 30, 2022</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975061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Problem Definition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What?</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a:bodyPr>
          <a:lstStyle/>
          <a:p>
            <a:pPr marL="0" indent="0">
              <a:buNone/>
            </a:pPr>
            <a:r>
              <a:rPr lang="en-IN" dirty="0">
                <a:latin typeface="Arial" panose="020B0604020202020204" pitchFamily="34" charset="0"/>
                <a:ea typeface="Arial" panose="020B0604020202020204" pitchFamily="34" charset="0"/>
              </a:rPr>
              <a:t>A</a:t>
            </a:r>
            <a:r>
              <a:rPr lang="en-IN" sz="1800" dirty="0">
                <a:effectLst/>
                <a:latin typeface="Arial" panose="020B0604020202020204" pitchFamily="34" charset="0"/>
                <a:ea typeface="Arial" panose="020B0604020202020204" pitchFamily="34" charset="0"/>
              </a:rPr>
              <a:t>n automated system that makes getting approved for a loan easy. The system checks your credit score and income to see if you qualify for a loan. If you do, you can get approved for a loan in as little as minutes.</a:t>
            </a:r>
          </a:p>
          <a:p>
            <a:pPr marL="0" lvl="0" indent="0">
              <a:buNone/>
            </a:pPr>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WHO?</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a:bodyPr>
          <a:lstStyle/>
          <a:p>
            <a:pPr marL="0" indent="0">
              <a:buNone/>
            </a:pPr>
            <a:r>
              <a:rPr lang="en-IN" sz="1800" dirty="0">
                <a:effectLst/>
                <a:latin typeface="Arial" panose="020B0604020202020204" pitchFamily="34" charset="0"/>
                <a:ea typeface="Arial" panose="020B0604020202020204" pitchFamily="34" charset="0"/>
              </a:rPr>
              <a:t>Several financial companies provide small loans to consumers in need. Some of these companies include Cashnet USA, Prosper, etc. Each of these companies has different loan terms and requirements.</a:t>
            </a:r>
            <a:endParaRPr lang="en-US" dirty="0"/>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dirty="0"/>
              <a:t>WHY?</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946536"/>
          </a:xfrm>
        </p:spPr>
        <p:txBody>
          <a:bodyPr>
            <a:normAutofit fontScale="92500" lnSpcReduction="10000"/>
          </a:bodyPr>
          <a:lstStyle/>
          <a:p>
            <a:pPr marL="0" lvl="0" indent="0">
              <a:buNone/>
            </a:pPr>
            <a:r>
              <a:rPr lang="en-IN" sz="1800" dirty="0">
                <a:effectLst/>
                <a:latin typeface="Arial" panose="020B0604020202020204" pitchFamily="34" charset="0"/>
                <a:ea typeface="Arial" panose="020B0604020202020204" pitchFamily="34" charset="0"/>
              </a:rPr>
              <a:t>If an automated system were implemented to streamline the loan application process, it would positively impact both applicants and loan officers. The process would be quicker and easier for both groups, and the potential for errors would be significantly reduced. This would ultimately lead to more successful loan approvals and a better overall experience for everyone involved. The risk of missing critical information or making errors would be significantly reduced.</a:t>
            </a:r>
            <a:endParaRPr lang="en-US" dirty="0"/>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dirty="0"/>
              <a:t>Wednesday, November 30, 2022</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142054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Technology Landscape Assessment</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Wednesday, November 30, 2022</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335095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Technology Landscape Assessment</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PUBLISHED LITERATURE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5" y="2432304"/>
            <a:ext cx="7302571" cy="3515555"/>
          </a:xfrm>
        </p:spPr>
        <p:txBody>
          <a:bodyPr>
            <a:normAutofit fontScale="85000" lnSpcReduction="20000"/>
          </a:bodyPr>
          <a:lstStyle/>
          <a:p>
            <a:pPr marL="0" indent="0">
              <a:buNone/>
            </a:pPr>
            <a:r>
              <a:rPr lang="en-IN" sz="1800" dirty="0">
                <a:effectLst/>
                <a:latin typeface="Arial" panose="020B0604020202020204" pitchFamily="34" charset="0"/>
                <a:ea typeface="Arial" panose="020B0604020202020204" pitchFamily="34" charset="0"/>
              </a:rPr>
              <a:t>Morduch, J., &amp; Schneider, R. (2017). </a:t>
            </a:r>
            <a:r>
              <a:rPr lang="en-IN" sz="1800" i="1" dirty="0">
                <a:effectLst/>
                <a:latin typeface="Arial" panose="020B0604020202020204" pitchFamily="34" charset="0"/>
                <a:ea typeface="Arial" panose="020B0604020202020204" pitchFamily="34" charset="0"/>
              </a:rPr>
              <a:t>The financial diaries: How American families cope in a world of uncertainty</a:t>
            </a:r>
            <a:r>
              <a:rPr lang="en-IN" sz="1800" dirty="0">
                <a:effectLst/>
                <a:latin typeface="Arial" panose="020B0604020202020204" pitchFamily="34" charset="0"/>
                <a:ea typeface="Arial" panose="020B0604020202020204" pitchFamily="34" charset="0"/>
              </a:rPr>
              <a:t>. Princeton University Press.</a:t>
            </a:r>
          </a:p>
          <a:p>
            <a:pPr marL="0" indent="0">
              <a:buNone/>
            </a:pPr>
            <a:r>
              <a:rPr lang="en-IN" sz="1800" dirty="0" err="1">
                <a:effectLst/>
                <a:latin typeface="Arial" panose="020B0604020202020204" pitchFamily="34" charset="0"/>
                <a:ea typeface="Arial" panose="020B0604020202020204" pitchFamily="34" charset="0"/>
              </a:rPr>
              <a:t>Dinh</a:t>
            </a:r>
            <a:r>
              <a:rPr lang="en-IN" sz="1800" dirty="0">
                <a:effectLst/>
                <a:latin typeface="Arial" panose="020B0604020202020204" pitchFamily="34" charset="0"/>
                <a:ea typeface="Arial" panose="020B0604020202020204" pitchFamily="34" charset="0"/>
              </a:rPr>
              <a:t>, T. H. T., &amp; </a:t>
            </a:r>
            <a:r>
              <a:rPr lang="en-IN" sz="1800" dirty="0" err="1">
                <a:effectLst/>
                <a:latin typeface="Arial" panose="020B0604020202020204" pitchFamily="34" charset="0"/>
                <a:ea typeface="Arial" panose="020B0604020202020204" pitchFamily="34" charset="0"/>
              </a:rPr>
              <a:t>Kleimeier</a:t>
            </a:r>
            <a:r>
              <a:rPr lang="en-IN" sz="1800" dirty="0">
                <a:effectLst/>
                <a:latin typeface="Arial" panose="020B0604020202020204" pitchFamily="34" charset="0"/>
                <a:ea typeface="Arial" panose="020B0604020202020204" pitchFamily="34" charset="0"/>
              </a:rPr>
              <a:t>, S. (2007). A credit scoring model for Vietnam’s retail banking market. </a:t>
            </a:r>
            <a:r>
              <a:rPr lang="en-IN" sz="1800" i="1" dirty="0">
                <a:effectLst/>
                <a:latin typeface="Arial" panose="020B0604020202020204" pitchFamily="34" charset="0"/>
                <a:ea typeface="Arial" panose="020B0604020202020204" pitchFamily="34" charset="0"/>
              </a:rPr>
              <a:t>International Review of Financial Analysis</a:t>
            </a:r>
            <a:r>
              <a:rPr lang="en-IN" sz="1800" dirty="0">
                <a:effectLst/>
                <a:latin typeface="Arial" panose="020B0604020202020204" pitchFamily="34" charset="0"/>
                <a:ea typeface="Arial" panose="020B0604020202020204" pitchFamily="34" charset="0"/>
              </a:rPr>
              <a:t>, </a:t>
            </a:r>
            <a:r>
              <a:rPr lang="en-IN" sz="1800" i="1" dirty="0">
                <a:effectLst/>
                <a:latin typeface="Arial" panose="020B0604020202020204" pitchFamily="34" charset="0"/>
                <a:ea typeface="Arial" panose="020B0604020202020204" pitchFamily="34" charset="0"/>
              </a:rPr>
              <a:t>16</a:t>
            </a:r>
            <a:r>
              <a:rPr lang="en-IN" sz="1800" dirty="0">
                <a:effectLst/>
                <a:latin typeface="Arial" panose="020B0604020202020204" pitchFamily="34" charset="0"/>
                <a:ea typeface="Arial" panose="020B0604020202020204" pitchFamily="34" charset="0"/>
              </a:rPr>
              <a:t>(5), 471–495.</a:t>
            </a:r>
          </a:p>
          <a:p>
            <a:pPr marL="0" indent="0">
              <a:buNone/>
            </a:pPr>
            <a:r>
              <a:rPr lang="en-IN" sz="1800" dirty="0">
                <a:effectLst/>
                <a:latin typeface="Arial" panose="020B0604020202020204" pitchFamily="34" charset="0"/>
                <a:ea typeface="Arial" panose="020B0604020202020204" pitchFamily="34" charset="0"/>
              </a:rPr>
              <a:t>Berry, L. L., &amp; Parasuraman, A. (1997). Listening to the customer–the concept of a service-quality information system. </a:t>
            </a:r>
            <a:r>
              <a:rPr lang="en-IN" sz="1800" i="1" dirty="0">
                <a:effectLst/>
                <a:latin typeface="Arial" panose="020B0604020202020204" pitchFamily="34" charset="0"/>
                <a:ea typeface="Arial" panose="020B0604020202020204" pitchFamily="34" charset="0"/>
              </a:rPr>
              <a:t>MIT Sloan Management Review</a:t>
            </a:r>
            <a:r>
              <a:rPr lang="en-IN" sz="1800" dirty="0">
                <a:effectLst/>
                <a:latin typeface="Arial" panose="020B0604020202020204" pitchFamily="34" charset="0"/>
                <a:ea typeface="Arial" panose="020B0604020202020204" pitchFamily="34" charset="0"/>
              </a:rPr>
              <a:t>, </a:t>
            </a:r>
            <a:r>
              <a:rPr lang="en-IN" sz="1800" i="1" dirty="0">
                <a:effectLst/>
                <a:latin typeface="Arial" panose="020B0604020202020204" pitchFamily="34" charset="0"/>
                <a:ea typeface="Arial" panose="020B0604020202020204" pitchFamily="34" charset="0"/>
              </a:rPr>
              <a:t>38</a:t>
            </a:r>
            <a:r>
              <a:rPr lang="en-IN" sz="1800" dirty="0">
                <a:effectLst/>
                <a:latin typeface="Arial" panose="020B0604020202020204" pitchFamily="34" charset="0"/>
                <a:ea typeface="Arial" panose="020B0604020202020204" pitchFamily="34" charset="0"/>
              </a:rPr>
              <a:t>(3), 65.</a:t>
            </a:r>
          </a:p>
          <a:p>
            <a:pPr marL="0" indent="0">
              <a:buNone/>
            </a:pPr>
            <a:r>
              <a:rPr lang="en-IN" sz="1800" dirty="0">
                <a:effectLst/>
                <a:latin typeface="Arial" panose="020B0604020202020204" pitchFamily="34" charset="0"/>
                <a:ea typeface="Arial" panose="020B0604020202020204" pitchFamily="34" charset="0"/>
              </a:rPr>
              <a:t>Farquhar, J., &amp; </a:t>
            </a:r>
            <a:r>
              <a:rPr lang="en-IN" sz="1800" dirty="0" err="1">
                <a:effectLst/>
                <a:latin typeface="Arial" panose="020B0604020202020204" pitchFamily="34" charset="0"/>
                <a:ea typeface="Arial" panose="020B0604020202020204" pitchFamily="34" charset="0"/>
              </a:rPr>
              <a:t>Meidan</a:t>
            </a:r>
            <a:r>
              <a:rPr lang="en-IN" sz="1800" dirty="0">
                <a:effectLst/>
                <a:latin typeface="Arial" panose="020B0604020202020204" pitchFamily="34" charset="0"/>
                <a:ea typeface="Arial" panose="020B0604020202020204" pitchFamily="34" charset="0"/>
              </a:rPr>
              <a:t>, A. (2017). </a:t>
            </a:r>
            <a:r>
              <a:rPr lang="en-IN" sz="1800" i="1" dirty="0">
                <a:effectLst/>
                <a:latin typeface="Arial" panose="020B0604020202020204" pitchFamily="34" charset="0"/>
                <a:ea typeface="Arial" panose="020B0604020202020204" pitchFamily="34" charset="0"/>
              </a:rPr>
              <a:t>Marketing financial services</a:t>
            </a:r>
            <a:r>
              <a:rPr lang="en-IN" sz="1800" dirty="0">
                <a:effectLst/>
                <a:latin typeface="Arial" panose="020B0604020202020204" pitchFamily="34" charset="0"/>
                <a:ea typeface="Arial" panose="020B0604020202020204" pitchFamily="34" charset="0"/>
              </a:rPr>
              <a:t>. Bloomsbury Publishing.</a:t>
            </a:r>
          </a:p>
          <a:p>
            <a:pPr marL="0" indent="0">
              <a:buNone/>
            </a:pPr>
            <a:r>
              <a:rPr lang="en-IN" sz="1800" dirty="0">
                <a:effectLst/>
                <a:latin typeface="Arial" panose="020B0604020202020204" pitchFamily="34" charset="0"/>
                <a:ea typeface="Arial" panose="020B0604020202020204" pitchFamily="34" charset="0"/>
              </a:rPr>
              <a:t>Freedman, S., &amp; </a:t>
            </a:r>
            <a:r>
              <a:rPr lang="en-IN" sz="1800" dirty="0" err="1">
                <a:effectLst/>
                <a:latin typeface="Arial" panose="020B0604020202020204" pitchFamily="34" charset="0"/>
                <a:ea typeface="Arial" panose="020B0604020202020204" pitchFamily="34" charset="0"/>
              </a:rPr>
              <a:t>Jin</a:t>
            </a:r>
            <a:r>
              <a:rPr lang="en-IN" sz="1800" dirty="0">
                <a:effectLst/>
                <a:latin typeface="Arial" panose="020B0604020202020204" pitchFamily="34" charset="0"/>
                <a:ea typeface="Arial" panose="020B0604020202020204" pitchFamily="34" charset="0"/>
              </a:rPr>
              <a:t>, G. Z. (2008). </a:t>
            </a:r>
            <a:r>
              <a:rPr lang="en-IN" sz="1800" i="1" dirty="0">
                <a:effectLst/>
                <a:latin typeface="Arial" panose="020B0604020202020204" pitchFamily="34" charset="0"/>
                <a:ea typeface="Arial" panose="020B0604020202020204" pitchFamily="34" charset="0"/>
              </a:rPr>
              <a:t>Do social networks solve information problems for peer-to-peer lending? Evidence from Prosper. com</a:t>
            </a:r>
            <a:r>
              <a:rPr lang="en-IN" sz="1800" dirty="0">
                <a:effectLst/>
                <a:latin typeface="Arial" panose="020B0604020202020204" pitchFamily="34" charset="0"/>
                <a:ea typeface="Arial" panose="020B0604020202020204" pitchFamily="34" charset="0"/>
              </a:rPr>
              <a:t>.</a:t>
            </a:r>
          </a:p>
          <a:p>
            <a:pPr marL="0" indent="0">
              <a:buNone/>
            </a:pPr>
            <a:r>
              <a:rPr lang="en-IN" sz="1800" dirty="0">
                <a:effectLst/>
                <a:latin typeface="Arial" panose="020B0604020202020204" pitchFamily="34" charset="0"/>
                <a:ea typeface="Arial" panose="020B0604020202020204" pitchFamily="34" charset="0"/>
              </a:rPr>
              <a:t>AREAS, B. (2018). Financial analysis. </a:t>
            </a:r>
            <a:r>
              <a:rPr lang="en-IN" sz="1800" i="1" dirty="0">
                <a:effectLst/>
                <a:latin typeface="Arial" panose="020B0604020202020204" pitchFamily="34" charset="0"/>
                <a:ea typeface="Arial" panose="020B0604020202020204" pitchFamily="34" charset="0"/>
              </a:rPr>
              <a:t>Growth</a:t>
            </a:r>
            <a:r>
              <a:rPr lang="en-IN" sz="1800" dirty="0">
                <a:effectLst/>
                <a:latin typeface="Arial" panose="020B0604020202020204" pitchFamily="34" charset="0"/>
                <a:ea typeface="Arial" panose="020B0604020202020204" pitchFamily="34" charset="0"/>
              </a:rPr>
              <a:t>, </a:t>
            </a:r>
            <a:r>
              <a:rPr lang="en-IN" sz="1800" i="1" dirty="0">
                <a:effectLst/>
                <a:latin typeface="Arial" panose="020B0604020202020204" pitchFamily="34" charset="0"/>
                <a:ea typeface="Arial" panose="020B0604020202020204" pitchFamily="34" charset="0"/>
              </a:rPr>
              <a:t>30</a:t>
            </a:r>
            <a:r>
              <a:rPr lang="en-IN" sz="1800" dirty="0">
                <a:effectLst/>
                <a:latin typeface="Arial" panose="020B0604020202020204" pitchFamily="34" charset="0"/>
                <a:ea typeface="Arial" panose="020B0604020202020204" pitchFamily="34" charset="0"/>
              </a:rPr>
              <a:t>, 10.</a:t>
            </a:r>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8084475" y="1731375"/>
            <a:ext cx="3563937" cy="535354"/>
          </a:xfrm>
        </p:spPr>
        <p:txBody>
          <a:bodyPr/>
          <a:lstStyle/>
          <a:p>
            <a:r>
              <a:rPr lang="en-US" dirty="0"/>
              <a:t>OPEN LIBRARIES</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8084475" y="2432303"/>
            <a:ext cx="3508755" cy="3515555"/>
          </a:xfrm>
        </p:spPr>
        <p:txBody>
          <a:bodyPr>
            <a:normAutofit/>
          </a:bodyPr>
          <a:lstStyle/>
          <a:p>
            <a:pPr marL="0" indent="0">
              <a:buNone/>
            </a:pPr>
            <a:r>
              <a:rPr lang="en-IN" sz="1800" dirty="0"/>
              <a:t>Pandas, </a:t>
            </a:r>
            <a:r>
              <a:rPr lang="en-IN" sz="1800" dirty="0" err="1"/>
              <a:t>Numpy</a:t>
            </a:r>
            <a:r>
              <a:rPr lang="en-IN" sz="1800" dirty="0"/>
              <a:t>, Matplotlib, Image (from </a:t>
            </a:r>
            <a:r>
              <a:rPr lang="en-IN" sz="1800" dirty="0" err="1"/>
              <a:t>Ipython</a:t>
            </a:r>
            <a:r>
              <a:rPr lang="en-IN" sz="1800" dirty="0"/>
              <a:t>), Seaborn, IO, </a:t>
            </a:r>
            <a:r>
              <a:rPr lang="en-IN" sz="1800" dirty="0" err="1"/>
              <a:t>Sklearn</a:t>
            </a:r>
            <a:r>
              <a:rPr lang="en-IN" sz="1800" dirty="0"/>
              <a:t>, Google </a:t>
            </a:r>
            <a:r>
              <a:rPr lang="en-IN" sz="1800" dirty="0" err="1"/>
              <a:t>Colab</a:t>
            </a:r>
            <a:r>
              <a:rPr lang="en-IN" sz="1800" dirty="0"/>
              <a:t>.</a:t>
            </a:r>
          </a:p>
          <a:p>
            <a:pPr marL="0" lvl="0" indent="0">
              <a:buNone/>
            </a:pPr>
            <a:endParaRPr lang="en-US" dirty="0"/>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2" y="6507212"/>
            <a:ext cx="2628900" cy="153888"/>
          </a:xfrm>
        </p:spPr>
        <p:txBody>
          <a:bodyPr/>
          <a:lstStyle/>
          <a:p>
            <a:r>
              <a:rPr lang="en-US" dirty="0"/>
              <a:t>Wednesday, November 30, 2022</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73364727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0fd4b013-b2cb-4b3a-b22f-145fa64c559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4E661AFE25A2C42B2A377C0EF4F121E" ma:contentTypeVersion="14" ma:contentTypeDescription="Create a new document." ma:contentTypeScope="" ma:versionID="6c19479d4dec0ad3b91746749a2724a2">
  <xsd:schema xmlns:xsd="http://www.w3.org/2001/XMLSchema" xmlns:xs="http://www.w3.org/2001/XMLSchema" xmlns:p="http://schemas.microsoft.com/office/2006/metadata/properties" xmlns:ns3="d98770e8-7699-4299-bd0a-2cf97d2e259c" xmlns:ns4="0fd4b013-b2cb-4b3a-b22f-145fa64c559d" targetNamespace="http://schemas.microsoft.com/office/2006/metadata/properties" ma:root="true" ma:fieldsID="36a934c74f051b8575ab3536059022b8" ns3:_="" ns4:_="">
    <xsd:import namespace="d98770e8-7699-4299-bd0a-2cf97d2e259c"/>
    <xsd:import namespace="0fd4b013-b2cb-4b3a-b22f-145fa64c559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8770e8-7699-4299-bd0a-2cf97d2e259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fd4b013-b2cb-4b3a-b22f-145fa64c559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purl.org/dc/elements/1.1/"/>
    <ds:schemaRef ds:uri="http://schemas.microsoft.com/office/2006/metadata/properties"/>
    <ds:schemaRef ds:uri="http://purl.org/dc/terms/"/>
    <ds:schemaRef ds:uri="d98770e8-7699-4299-bd0a-2cf97d2e259c"/>
    <ds:schemaRef ds:uri="http://purl.org/dc/dcmitype/"/>
    <ds:schemaRef ds:uri="0fd4b013-b2cb-4b3a-b22f-145fa64c559d"/>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C4E490C0-2792-4A83-8470-EB2C80CF17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8770e8-7699-4299-bd0a-2cf97d2e259c"/>
    <ds:schemaRef ds:uri="0fd4b013-b2cb-4b3a-b22f-145fa64c55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{EAD655C3-D906-4398-85FE-C792D3241C45}tf33713516_win32</Template>
  <TotalTime>270</TotalTime>
  <Words>1021</Words>
  <Application>Microsoft Office PowerPoint</Application>
  <PresentationFormat>Widescreen</PresentationFormat>
  <Paragraphs>112</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Walbaum Display</vt:lpstr>
      <vt:lpstr>3DFloatVTI</vt:lpstr>
      <vt:lpstr>Loan Approval</vt:lpstr>
      <vt:lpstr>Agenda</vt:lpstr>
      <vt:lpstr>Introduction</vt:lpstr>
      <vt:lpstr>Project Objective</vt:lpstr>
      <vt:lpstr>Objective </vt:lpstr>
      <vt:lpstr>Problem Definition</vt:lpstr>
      <vt:lpstr>Problem Definition </vt:lpstr>
      <vt:lpstr>Technology Landscape Assessment</vt:lpstr>
      <vt:lpstr>Technology Landscape Assessment</vt:lpstr>
      <vt:lpstr>Project Outcomes</vt:lpstr>
      <vt:lpstr>Interface Screenshots</vt:lpstr>
      <vt:lpstr>Accuracy</vt:lpstr>
      <vt:lpstr>Covariance Matrix</vt:lpstr>
      <vt:lpstr>Additional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Approval</dc:title>
  <dc:creator>Shiv Ashokbhai Modi</dc:creator>
  <cp:lastModifiedBy>Shiv Ashokbhai Modi</cp:lastModifiedBy>
  <cp:revision>2</cp:revision>
  <dcterms:created xsi:type="dcterms:W3CDTF">2022-11-30T05:06:29Z</dcterms:created>
  <dcterms:modified xsi:type="dcterms:W3CDTF">2022-11-30T12:34:10Z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0x01010014E661AFE25A2C42B2A377C0EF4F121E</vt:lpwstr>
  </property>
</Properties>
</file>