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ibey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w2ustGDClz24OfPqaGcCuFRAr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Ribey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HD-ShadowLong.png" id="17" name="Google Shape;17;p13"/>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13"/>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13"/>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3"/>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7" name="Shape 107"/>
        <p:cNvGrpSpPr/>
        <p:nvPr/>
      </p:nvGrpSpPr>
      <p:grpSpPr>
        <a:xfrm>
          <a:off x="0" y="0"/>
          <a:ext cx="0" cy="0"/>
          <a:chOff x="0" y="0"/>
          <a:chExt cx="0" cy="0"/>
        </a:xfrm>
      </p:grpSpPr>
      <p:pic>
        <p:nvPicPr>
          <p:cNvPr descr="HD-ShadowLong.png" id="108" name="Google Shape;108;p2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2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2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2"/>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4" name="Google Shape;114;p22"/>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8" name="Shape 118"/>
        <p:cNvGrpSpPr/>
        <p:nvPr/>
      </p:nvGrpSpPr>
      <p:grpSpPr>
        <a:xfrm>
          <a:off x="0" y="0"/>
          <a:ext cx="0" cy="0"/>
          <a:chOff x="0" y="0"/>
          <a:chExt cx="0" cy="0"/>
        </a:xfrm>
      </p:grpSpPr>
      <p:pic>
        <p:nvPicPr>
          <p:cNvPr descr="HD-ShadowLong.png" id="119" name="Google Shape;119;p2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2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2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3"/>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8" name="Shape 128"/>
        <p:cNvGrpSpPr/>
        <p:nvPr/>
      </p:nvGrpSpPr>
      <p:grpSpPr>
        <a:xfrm>
          <a:off x="0" y="0"/>
          <a:ext cx="0" cy="0"/>
          <a:chOff x="0" y="0"/>
          <a:chExt cx="0" cy="0"/>
        </a:xfrm>
      </p:grpSpPr>
      <p:pic>
        <p:nvPicPr>
          <p:cNvPr descr="HD-ShadowLong.png" id="129" name="Google Shape;129;p2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2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2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4"/>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24"/>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24"/>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40" name="Google Shape;140;p24"/>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1" name="Shape 141"/>
        <p:cNvGrpSpPr/>
        <p:nvPr/>
      </p:nvGrpSpPr>
      <p:grpSpPr>
        <a:xfrm>
          <a:off x="0" y="0"/>
          <a:ext cx="0" cy="0"/>
          <a:chOff x="0" y="0"/>
          <a:chExt cx="0" cy="0"/>
        </a:xfrm>
      </p:grpSpPr>
      <p:pic>
        <p:nvPicPr>
          <p:cNvPr descr="HD-ShadowLong.png" id="142" name="Google Shape;142;p2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2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2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5"/>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5"/>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5"/>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1" name="Shape 151"/>
        <p:cNvGrpSpPr/>
        <p:nvPr/>
      </p:nvGrpSpPr>
      <p:grpSpPr>
        <a:xfrm>
          <a:off x="0" y="0"/>
          <a:ext cx="0" cy="0"/>
          <a:chOff x="0" y="0"/>
          <a:chExt cx="0" cy="0"/>
        </a:xfrm>
      </p:grpSpPr>
      <p:pic>
        <p:nvPicPr>
          <p:cNvPr descr="HD-ShadowLong.png" id="152" name="Google Shape;152;p2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2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2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6"/>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6"/>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6"/>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26"/>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26"/>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26"/>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6" name="Shape 166"/>
        <p:cNvGrpSpPr/>
        <p:nvPr/>
      </p:nvGrpSpPr>
      <p:grpSpPr>
        <a:xfrm>
          <a:off x="0" y="0"/>
          <a:ext cx="0" cy="0"/>
          <a:chOff x="0" y="0"/>
          <a:chExt cx="0" cy="0"/>
        </a:xfrm>
      </p:grpSpPr>
      <p:pic>
        <p:nvPicPr>
          <p:cNvPr descr="HD-ShadowLong.png" id="167" name="Google Shape;167;p2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2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2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7"/>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27"/>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4" name="Google Shape;174;p27"/>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27"/>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27"/>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7" name="Google Shape;177;p27"/>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27"/>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27"/>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27"/>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pic>
        <p:nvPicPr>
          <p:cNvPr descr="HD-ShadowLong.png" id="185" name="Google Shape;185;p2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2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2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8"/>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4" name="Shape 194"/>
        <p:cNvGrpSpPr/>
        <p:nvPr/>
      </p:nvGrpSpPr>
      <p:grpSpPr>
        <a:xfrm>
          <a:off x="0" y="0"/>
          <a:ext cx="0" cy="0"/>
          <a:chOff x="0" y="0"/>
          <a:chExt cx="0" cy="0"/>
        </a:xfrm>
      </p:grpSpPr>
      <p:sp>
        <p:nvSpPr>
          <p:cNvPr id="195" name="Google Shape;195;p29"/>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9"/>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9"/>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29"/>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29"/>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29"/>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pic>
        <p:nvPicPr>
          <p:cNvPr descr="HD-ShadowLong.png" id="27" name="Google Shape;27;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4"/>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3" name="Google Shape;33;p14"/>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4" name="Google Shape;34;p14"/>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5" name="Google Shape;35;p14"/>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pic>
        <p:nvPicPr>
          <p:cNvPr descr="HD-ShadowLong.png" id="40" name="Google Shape;40;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1" name="Google Shape;41;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2" name="Google Shape;42;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pic>
        <p:nvPicPr>
          <p:cNvPr descr="HD-ShadowLong.png" id="50" name="Google Shape;50;p16"/>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51" name="Google Shape;51;p16"/>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52" name="Google Shape;52;p16"/>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6"/>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6"/>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6" name="Google Shape;56;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pic>
        <p:nvPicPr>
          <p:cNvPr descr="HD-ShadowLong.png" id="60" name="Google Shape;60;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1" name="Google Shape;61;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2" name="Google Shape;62;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17"/>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pic>
        <p:nvPicPr>
          <p:cNvPr descr="HD-ShadowLong.png" id="71" name="Google Shape;71;p1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1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1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pic>
        <p:nvPicPr>
          <p:cNvPr descr="HD-ShadowShort.png" id="80" name="Google Shape;80;p19"/>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1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pic>
        <p:nvPicPr>
          <p:cNvPr descr="HD-ShadowLong.png" id="86" name="Google Shape;86;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0"/>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20"/>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pic>
        <p:nvPicPr>
          <p:cNvPr descr="HD-ShadowLong.png" id="97" name="Google Shape;97;p21"/>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21"/>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21"/>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1"/>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1"/>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3" name="Google Shape;103;p21"/>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12"/>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1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jpg"/><Relationship Id="rId7" Type="http://schemas.openxmlformats.org/officeDocument/2006/relationships/image" Target="../media/image10.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9.jpg"/><Relationship Id="rId7" Type="http://schemas.openxmlformats.org/officeDocument/2006/relationships/image" Target="../media/image7.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4.jpg"/><Relationship Id="rId7" Type="http://schemas.openxmlformats.org/officeDocument/2006/relationships/image" Target="../media/image7.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7.jpg"/><Relationship Id="rId7" Type="http://schemas.openxmlformats.org/officeDocument/2006/relationships/image" Target="../media/image7.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06" name="Shape 206"/>
        <p:cNvGrpSpPr/>
        <p:nvPr/>
      </p:nvGrpSpPr>
      <p:grpSpPr>
        <a:xfrm>
          <a:off x="0" y="0"/>
          <a:ext cx="0" cy="0"/>
          <a:chOff x="0" y="0"/>
          <a:chExt cx="0" cy="0"/>
        </a:xfrm>
      </p:grpSpPr>
      <p:sp>
        <p:nvSpPr>
          <p:cNvPr id="207" name="Google Shape;207;p1"/>
          <p:cNvSpPr/>
          <p:nvPr/>
        </p:nvSpPr>
        <p:spPr>
          <a:xfrm>
            <a:off x="0" y="0"/>
            <a:ext cx="12192000" cy="6858000"/>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08" name="Google Shape;208;p1"/>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209" name="Google Shape;209;p1"/>
          <p:cNvSpPr/>
          <p:nvPr/>
        </p:nvSpPr>
        <p:spPr>
          <a:xfrm>
            <a:off x="8788808" y="0"/>
            <a:ext cx="3403192"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1"/>
          <p:cNvPicPr preferRelativeResize="0"/>
          <p:nvPr/>
        </p:nvPicPr>
        <p:blipFill rotWithShape="1">
          <a:blip r:embed="rId4">
            <a:alphaModFix/>
          </a:blip>
          <a:srcRect b="0" l="0" r="0" t="0"/>
          <a:stretch/>
        </p:blipFill>
        <p:spPr>
          <a:xfrm>
            <a:off x="0" y="4242852"/>
            <a:ext cx="9110541" cy="246557"/>
          </a:xfrm>
          <a:prstGeom prst="rect">
            <a:avLst/>
          </a:prstGeom>
          <a:noFill/>
          <a:ln>
            <a:noFill/>
          </a:ln>
        </p:spPr>
      </p:pic>
      <p:sp>
        <p:nvSpPr>
          <p:cNvPr id="211" name="Google Shape;211;p1"/>
          <p:cNvSpPr/>
          <p:nvPr/>
        </p:nvSpPr>
        <p:spPr>
          <a:xfrm>
            <a:off x="-1" y="2590078"/>
            <a:ext cx="9110542"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
          <p:cNvSpPr txBox="1"/>
          <p:nvPr>
            <p:ph type="ctrTitle"/>
          </p:nvPr>
        </p:nvSpPr>
        <p:spPr>
          <a:xfrm>
            <a:off x="840510" y="2733709"/>
            <a:ext cx="7657792" cy="137307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5400"/>
              <a:buFont typeface="Trebuchet MS"/>
              <a:buNone/>
            </a:pPr>
            <a:r>
              <a:rPr lang="en-US">
                <a:solidFill>
                  <a:srgbClr val="FFFFFF"/>
                </a:solidFill>
              </a:rPr>
              <a:t>Hostel Froodie </a:t>
            </a:r>
            <a:endParaRPr/>
          </a:p>
        </p:txBody>
      </p:sp>
      <p:sp>
        <p:nvSpPr>
          <p:cNvPr id="213" name="Google Shape;213;p1"/>
          <p:cNvSpPr txBox="1"/>
          <p:nvPr>
            <p:ph idx="1" type="subTitle"/>
          </p:nvPr>
        </p:nvSpPr>
        <p:spPr>
          <a:xfrm>
            <a:off x="1194149" y="4394039"/>
            <a:ext cx="7304152"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ME781 Project</a:t>
            </a:r>
            <a:endParaRPr>
              <a:solidFill>
                <a:schemeClr val="accent1"/>
              </a:solidFill>
            </a:endParaRPr>
          </a:p>
          <a:p>
            <a:pPr indent="0" lvl="0" marL="0" rtl="0" algn="r">
              <a:lnSpc>
                <a:spcPct val="90000"/>
              </a:lnSpc>
              <a:spcBef>
                <a:spcPts val="1000"/>
              </a:spcBef>
              <a:spcAft>
                <a:spcPts val="0"/>
              </a:spcAft>
              <a:buClr>
                <a:schemeClr val="lt1"/>
              </a:buClr>
              <a:buSzPts val="2000"/>
              <a:buNone/>
            </a:pPr>
            <a:r>
              <a:rPr lang="en-US"/>
              <a:t>Interim Report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RASIC Chart</a:t>
            </a:r>
            <a:endParaRPr/>
          </a:p>
        </p:txBody>
      </p:sp>
      <p:pic>
        <p:nvPicPr>
          <p:cNvPr id="314" name="Google Shape;314;p10"/>
          <p:cNvPicPr preferRelativeResize="0"/>
          <p:nvPr/>
        </p:nvPicPr>
        <p:blipFill rotWithShape="1">
          <a:blip r:embed="rId3">
            <a:alphaModFix/>
          </a:blip>
          <a:srcRect b="0" l="0" r="0" t="0"/>
          <a:stretch/>
        </p:blipFill>
        <p:spPr>
          <a:xfrm>
            <a:off x="30480" y="2435978"/>
            <a:ext cx="12120880" cy="418060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Team Members</a:t>
            </a:r>
            <a:endParaRPr/>
          </a:p>
        </p:txBody>
      </p:sp>
      <p:sp>
        <p:nvSpPr>
          <p:cNvPr id="321" name="Google Shape;321;p11"/>
          <p:cNvSpPr txBox="1"/>
          <p:nvPr/>
        </p:nvSpPr>
        <p:spPr>
          <a:xfrm>
            <a:off x="871534" y="2268603"/>
            <a:ext cx="8412338"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Patel Vijayantmonu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Prakriti Mehta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Vidyut Balaji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Shrey Gupta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Kratik Bhadoriya</a:t>
            </a:r>
            <a:endParaRPr sz="18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18" name="Shape 218"/>
        <p:cNvGrpSpPr/>
        <p:nvPr/>
      </p:nvGrpSpPr>
      <p:grpSpPr>
        <a:xfrm>
          <a:off x="0" y="0"/>
          <a:ext cx="0" cy="0"/>
          <a:chOff x="0" y="0"/>
          <a:chExt cx="0" cy="0"/>
        </a:xfrm>
      </p:grpSpPr>
      <p:pic>
        <p:nvPicPr>
          <p:cNvPr id="219" name="Google Shape;219;p2"/>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220" name="Google Shape;220;p2"/>
          <p:cNvPicPr preferRelativeResize="0"/>
          <p:nvPr/>
        </p:nvPicPr>
        <p:blipFill rotWithShape="1">
          <a:blip r:embed="rId4">
            <a:alphaModFix/>
          </a:blip>
          <a:srcRect b="0" l="0" r="0" t="0"/>
          <a:stretch/>
        </p:blipFill>
        <p:spPr>
          <a:xfrm>
            <a:off x="1" y="4242851"/>
            <a:ext cx="8968084" cy="275942"/>
          </a:xfrm>
          <a:prstGeom prst="rect">
            <a:avLst/>
          </a:prstGeom>
          <a:noFill/>
          <a:ln>
            <a:noFill/>
          </a:ln>
        </p:spPr>
      </p:pic>
      <p:pic>
        <p:nvPicPr>
          <p:cNvPr id="221" name="Google Shape;221;p2"/>
          <p:cNvPicPr preferRelativeResize="0"/>
          <p:nvPr/>
        </p:nvPicPr>
        <p:blipFill rotWithShape="1">
          <a:blip r:embed="rId5">
            <a:alphaModFix/>
          </a:blip>
          <a:srcRect b="0" l="0" r="0" t="0"/>
          <a:stretch/>
        </p:blipFill>
        <p:spPr>
          <a:xfrm>
            <a:off x="9111716" y="4243845"/>
            <a:ext cx="3077108" cy="276940"/>
          </a:xfrm>
          <a:prstGeom prst="rect">
            <a:avLst/>
          </a:prstGeom>
          <a:noFill/>
          <a:ln>
            <a:noFill/>
          </a:ln>
        </p:spPr>
      </p:pic>
      <p:sp>
        <p:nvSpPr>
          <p:cNvPr id="222" name="Google Shape;222;p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hree darts on bullseye" id="224" name="Google Shape;224;p2"/>
          <p:cNvPicPr preferRelativeResize="0"/>
          <p:nvPr/>
        </p:nvPicPr>
        <p:blipFill rotWithShape="1">
          <a:blip r:embed="rId6">
            <a:alphaModFix/>
          </a:blip>
          <a:srcRect b="-6" l="9092" r="-7" t="22996"/>
          <a:stretch/>
        </p:blipFill>
        <p:spPr>
          <a:xfrm>
            <a:off x="-3176" y="10"/>
            <a:ext cx="12192000" cy="6857991"/>
          </a:xfrm>
          <a:prstGeom prst="rect">
            <a:avLst/>
          </a:prstGeom>
          <a:noFill/>
          <a:ln>
            <a:noFill/>
          </a:ln>
        </p:spPr>
      </p:pic>
      <p:sp>
        <p:nvSpPr>
          <p:cNvPr id="225" name="Google Shape;225;p2"/>
          <p:cNvSpPr/>
          <p:nvPr/>
        </p:nvSpPr>
        <p:spPr>
          <a:xfrm>
            <a:off x="0" y="4249541"/>
            <a:ext cx="8968085" cy="1660332"/>
          </a:xfrm>
          <a:prstGeom prst="rect">
            <a:avLst/>
          </a:prstGeom>
          <a:solidFill>
            <a:srgbClr val="0C0C0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txBox="1"/>
          <p:nvPr>
            <p:ph type="title"/>
          </p:nvPr>
        </p:nvSpPr>
        <p:spPr>
          <a:xfrm>
            <a:off x="680322" y="4402667"/>
            <a:ext cx="8133478" cy="94024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800"/>
              <a:buFont typeface="Trebuchet MS"/>
              <a:buNone/>
            </a:pPr>
            <a:r>
              <a:rPr lang="en-US" sz="4800"/>
              <a:t>Objective</a:t>
            </a:r>
            <a:endParaRPr/>
          </a:p>
        </p:txBody>
      </p:sp>
      <p:sp>
        <p:nvSpPr>
          <p:cNvPr id="227" name="Google Shape;227;p2"/>
          <p:cNvSpPr/>
          <p:nvPr/>
        </p:nvSpPr>
        <p:spPr>
          <a:xfrm>
            <a:off x="9111715" y="4249541"/>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0" y="5902314"/>
            <a:ext cx="8968085" cy="275942"/>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29" name="Google Shape;229;p2"/>
          <p:cNvSpPr/>
          <p:nvPr/>
        </p:nvSpPr>
        <p:spPr>
          <a:xfrm>
            <a:off x="9111715" y="5902314"/>
            <a:ext cx="3080285" cy="275942"/>
          </a:xfrm>
          <a:prstGeom prst="rect">
            <a:avLst/>
          </a:prstGeom>
          <a:blipFill rotWithShape="1">
            <a:blip r:embed="rId8">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26"/>
                                        </p:tgtEl>
                                        <p:attrNameLst>
                                          <p:attrName>style.visibility</p:attrName>
                                        </p:attrNameLst>
                                      </p:cBhvr>
                                      <p:to>
                                        <p:strVal val="visible"/>
                                      </p:to>
                                    </p:set>
                                    <p:animEffect filter="fade" transition="in">
                                      <p:cBhvr>
                                        <p:cTn dur="7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Objective</a:t>
            </a:r>
            <a:endParaRPr/>
          </a:p>
        </p:txBody>
      </p:sp>
      <p:sp>
        <p:nvSpPr>
          <p:cNvPr id="236" name="Google Shape;236;p3"/>
          <p:cNvSpPr txBox="1"/>
          <p:nvPr/>
        </p:nvSpPr>
        <p:spPr>
          <a:xfrm>
            <a:off x="684756" y="2250510"/>
            <a:ext cx="27431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lt1"/>
              </a:solidFill>
              <a:latin typeface="Ribeye"/>
              <a:ea typeface="Ribeye"/>
              <a:cs typeface="Ribeye"/>
              <a:sym typeface="Ribeye"/>
            </a:endParaRPr>
          </a:p>
        </p:txBody>
      </p:sp>
      <p:sp>
        <p:nvSpPr>
          <p:cNvPr id="237" name="Google Shape;237;p3"/>
          <p:cNvSpPr txBox="1"/>
          <p:nvPr/>
        </p:nvSpPr>
        <p:spPr>
          <a:xfrm>
            <a:off x="529737" y="2327275"/>
            <a:ext cx="10388759"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Arial"/>
                <a:ea typeface="Arial"/>
                <a:cs typeface="Arial"/>
                <a:sym typeface="Arial"/>
              </a:rPr>
              <a:t>We are creating a software that would prepare mess friendly personalized meal plans for the hostel residents based upon their calorie requirements and their preferences. This meal plan would also get updated throughout the day based on the food items user intakes</a:t>
            </a:r>
            <a:endParaRPr/>
          </a:p>
          <a:p>
            <a:pPr indent="0" lvl="0" marL="0" marR="0" rtl="0" algn="l">
              <a:spcBef>
                <a:spcPts val="0"/>
              </a:spcBef>
              <a:spcAft>
                <a:spcPts val="0"/>
              </a:spcAft>
              <a:buNone/>
            </a:pPr>
            <a:r>
              <a:t/>
            </a:r>
            <a:endParaRPr sz="20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lt1"/>
                </a:solidFill>
                <a:latin typeface="Trebuchet MS"/>
                <a:ea typeface="Trebuchet MS"/>
                <a:cs typeface="Trebuchet MS"/>
                <a:sym typeface="Trebuchet MS"/>
              </a:rPr>
              <a:t>We further intend to add additional features like preparing meals and activity plans for a targeted bodyweight and fitness level.</a:t>
            </a:r>
            <a:endParaRPr/>
          </a:p>
          <a:p>
            <a:pPr indent="0" lvl="0" marL="0" marR="0" rtl="0" algn="l">
              <a:spcBef>
                <a:spcPts val="0"/>
              </a:spcBef>
              <a:spcAft>
                <a:spcPts val="0"/>
              </a:spcAft>
              <a:buNone/>
            </a:pPr>
            <a:r>
              <a:t/>
            </a:r>
            <a:endParaRPr sz="20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lt1"/>
                </a:solidFill>
                <a:latin typeface="Trebuchet MS"/>
                <a:ea typeface="Trebuchet MS"/>
                <a:cs typeface="Trebuchet MS"/>
                <a:sym typeface="Trebuchet MS"/>
              </a:rPr>
              <a:t>In future, we plan to improve the meal suggestions by analyzing how the user responds to the meal plan. We also intend to collect the data from the user to a central system and provide that data to the mess caterers, so that a closed system can be created, and food wastage is minimized.  </a:t>
            </a:r>
            <a:endParaRPr/>
          </a:p>
          <a:p>
            <a:pPr indent="0" lvl="0" marL="0" marR="0" rtl="0" algn="l">
              <a:spcBef>
                <a:spcPts val="0"/>
              </a:spcBef>
              <a:spcAft>
                <a:spcPts val="0"/>
              </a:spcAft>
              <a:buNone/>
            </a:pPr>
            <a:r>
              <a:t/>
            </a:r>
            <a:endParaRPr sz="20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41" name="Shape 241"/>
        <p:cNvGrpSpPr/>
        <p:nvPr/>
      </p:nvGrpSpPr>
      <p:grpSpPr>
        <a:xfrm>
          <a:off x="0" y="0"/>
          <a:ext cx="0" cy="0"/>
          <a:chOff x="0" y="0"/>
          <a:chExt cx="0" cy="0"/>
        </a:xfrm>
      </p:grpSpPr>
      <p:pic>
        <p:nvPicPr>
          <p:cNvPr id="242" name="Google Shape;242;p4"/>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243" name="Google Shape;243;p4"/>
          <p:cNvPicPr preferRelativeResize="0"/>
          <p:nvPr/>
        </p:nvPicPr>
        <p:blipFill rotWithShape="1">
          <a:blip r:embed="rId4">
            <a:alphaModFix/>
          </a:blip>
          <a:srcRect b="0" l="0" r="0" t="0"/>
          <a:stretch/>
        </p:blipFill>
        <p:spPr>
          <a:xfrm>
            <a:off x="1" y="4242851"/>
            <a:ext cx="8968084" cy="275942"/>
          </a:xfrm>
          <a:prstGeom prst="rect">
            <a:avLst/>
          </a:prstGeom>
          <a:noFill/>
          <a:ln>
            <a:noFill/>
          </a:ln>
        </p:spPr>
      </p:pic>
      <p:pic>
        <p:nvPicPr>
          <p:cNvPr id="244" name="Google Shape;244;p4"/>
          <p:cNvPicPr preferRelativeResize="0"/>
          <p:nvPr/>
        </p:nvPicPr>
        <p:blipFill rotWithShape="1">
          <a:blip r:embed="rId5">
            <a:alphaModFix/>
          </a:blip>
          <a:srcRect b="0" l="0" r="0" t="0"/>
          <a:stretch/>
        </p:blipFill>
        <p:spPr>
          <a:xfrm>
            <a:off x="9111716" y="4243845"/>
            <a:ext cx="3077108" cy="276940"/>
          </a:xfrm>
          <a:prstGeom prst="rect">
            <a:avLst/>
          </a:prstGeom>
          <a:noFill/>
          <a:ln>
            <a:noFill/>
          </a:ln>
        </p:spPr>
      </p:pic>
      <p:sp>
        <p:nvSpPr>
          <p:cNvPr id="245" name="Google Shape;245;p4"/>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ny question marks on black background" id="247" name="Google Shape;247;p4"/>
          <p:cNvPicPr preferRelativeResize="0"/>
          <p:nvPr/>
        </p:nvPicPr>
        <p:blipFill rotWithShape="1">
          <a:blip r:embed="rId6">
            <a:alphaModFix/>
          </a:blip>
          <a:srcRect b="-6" l="9092" r="-7" t="16018"/>
          <a:stretch/>
        </p:blipFill>
        <p:spPr>
          <a:xfrm>
            <a:off x="-3176" y="10"/>
            <a:ext cx="12192000" cy="6857991"/>
          </a:xfrm>
          <a:prstGeom prst="rect">
            <a:avLst/>
          </a:prstGeom>
          <a:noFill/>
          <a:ln>
            <a:noFill/>
          </a:ln>
        </p:spPr>
      </p:pic>
      <p:sp>
        <p:nvSpPr>
          <p:cNvPr id="248" name="Google Shape;248;p4"/>
          <p:cNvSpPr/>
          <p:nvPr/>
        </p:nvSpPr>
        <p:spPr>
          <a:xfrm>
            <a:off x="0" y="4249541"/>
            <a:ext cx="8968085" cy="1660332"/>
          </a:xfrm>
          <a:prstGeom prst="rect">
            <a:avLst/>
          </a:prstGeom>
          <a:solidFill>
            <a:srgbClr val="0C0C0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txBox="1"/>
          <p:nvPr>
            <p:ph type="title"/>
          </p:nvPr>
        </p:nvSpPr>
        <p:spPr>
          <a:xfrm>
            <a:off x="680322" y="4402667"/>
            <a:ext cx="8133478" cy="94024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800"/>
              <a:buFont typeface="Trebuchet MS"/>
              <a:buNone/>
            </a:pPr>
            <a:r>
              <a:rPr lang="en-US" sz="4800"/>
              <a:t>Problem Definition</a:t>
            </a:r>
            <a:endParaRPr/>
          </a:p>
        </p:txBody>
      </p:sp>
      <p:sp>
        <p:nvSpPr>
          <p:cNvPr id="250" name="Google Shape;250;p4"/>
          <p:cNvSpPr/>
          <p:nvPr/>
        </p:nvSpPr>
        <p:spPr>
          <a:xfrm>
            <a:off x="9111715" y="4249541"/>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0" y="5902314"/>
            <a:ext cx="8968085" cy="275942"/>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2" name="Google Shape;252;p4"/>
          <p:cNvSpPr/>
          <p:nvPr/>
        </p:nvSpPr>
        <p:spPr>
          <a:xfrm>
            <a:off x="9111715" y="5902314"/>
            <a:ext cx="3080285" cy="275942"/>
          </a:xfrm>
          <a:prstGeom prst="rect">
            <a:avLst/>
          </a:prstGeom>
          <a:blipFill rotWithShape="1">
            <a:blip r:embed="rId8">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49"/>
                                        </p:tgtEl>
                                        <p:attrNameLst>
                                          <p:attrName>style.visibility</p:attrName>
                                        </p:attrNameLst>
                                      </p:cBhvr>
                                      <p:to>
                                        <p:strVal val="visible"/>
                                      </p:to>
                                    </p:set>
                                    <p:animEffect filter="fade" transition="in">
                                      <p:cBhvr>
                                        <p:cTn dur="4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Problem Definition</a:t>
            </a:r>
            <a:endParaRPr/>
          </a:p>
        </p:txBody>
      </p:sp>
      <p:sp>
        <p:nvSpPr>
          <p:cNvPr id="258" name="Google Shape;258;p5"/>
          <p:cNvSpPr txBox="1"/>
          <p:nvPr/>
        </p:nvSpPr>
        <p:spPr>
          <a:xfrm>
            <a:off x="768264" y="2135688"/>
            <a:ext cx="10081362"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One of the most common problems hostel students face these days is following a meal plan and maintaining a balanced diet. This is a challenge that many students face and as a result of this, they often undergo drastic physical changes in a matter of months. Often, students are unable to comprehend the nutritional value of the food that is available in the mess and end up eating unhealthily. </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In lieu of this, we decided to make a smart meal planner that is flexible and caters to the individual as a college student. We take your weekly mess menu as well as your food logs and by running an AI it generates the best course of action for your day. </a:t>
            </a:r>
            <a:endParaRPr sz="1800">
              <a:solidFill>
                <a:schemeClr val="lt1"/>
              </a:solidFill>
              <a:latin typeface="Trebuchet MS"/>
              <a:ea typeface="Trebuchet MS"/>
              <a:cs typeface="Trebuchet MS"/>
              <a:sym typeface="Trebuchet MS"/>
            </a:endParaRPr>
          </a:p>
        </p:txBody>
      </p:sp>
      <p:sp>
        <p:nvSpPr>
          <p:cNvPr id="259" name="Google Shape;259;p5"/>
          <p:cNvSpPr txBox="1"/>
          <p:nvPr/>
        </p:nvSpPr>
        <p:spPr>
          <a:xfrm>
            <a:off x="768264" y="4891413"/>
            <a:ext cx="10164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The available solutions for generating meal plans are based on the fact that the user is free to decide the menu of the week. Our product is customized for the mess users, giving them the much-needed assistance in planning their meals from available options.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63" name="Shape 263"/>
        <p:cNvGrpSpPr/>
        <p:nvPr/>
      </p:nvGrpSpPr>
      <p:grpSpPr>
        <a:xfrm>
          <a:off x="0" y="0"/>
          <a:ext cx="0" cy="0"/>
          <a:chOff x="0" y="0"/>
          <a:chExt cx="0" cy="0"/>
        </a:xfrm>
      </p:grpSpPr>
      <p:pic>
        <p:nvPicPr>
          <p:cNvPr id="264" name="Google Shape;264;p6"/>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265" name="Google Shape;265;p6"/>
          <p:cNvPicPr preferRelativeResize="0"/>
          <p:nvPr/>
        </p:nvPicPr>
        <p:blipFill rotWithShape="1">
          <a:blip r:embed="rId4">
            <a:alphaModFix/>
          </a:blip>
          <a:srcRect b="0" l="0" r="0" t="0"/>
          <a:stretch/>
        </p:blipFill>
        <p:spPr>
          <a:xfrm>
            <a:off x="1" y="4242851"/>
            <a:ext cx="8968084" cy="275942"/>
          </a:xfrm>
          <a:prstGeom prst="rect">
            <a:avLst/>
          </a:prstGeom>
          <a:noFill/>
          <a:ln>
            <a:noFill/>
          </a:ln>
        </p:spPr>
      </p:pic>
      <p:pic>
        <p:nvPicPr>
          <p:cNvPr id="266" name="Google Shape;266;p6"/>
          <p:cNvPicPr preferRelativeResize="0"/>
          <p:nvPr/>
        </p:nvPicPr>
        <p:blipFill rotWithShape="1">
          <a:blip r:embed="rId5">
            <a:alphaModFix/>
          </a:blip>
          <a:srcRect b="0" l="0" r="0" t="0"/>
          <a:stretch/>
        </p:blipFill>
        <p:spPr>
          <a:xfrm>
            <a:off x="9111716" y="4243845"/>
            <a:ext cx="3077108" cy="276940"/>
          </a:xfrm>
          <a:prstGeom prst="rect">
            <a:avLst/>
          </a:prstGeom>
          <a:noFill/>
          <a:ln>
            <a:noFill/>
          </a:ln>
        </p:spPr>
      </p:pic>
      <p:sp>
        <p:nvSpPr>
          <p:cNvPr id="267" name="Google Shape;267;p6"/>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ircuit board background" id="269" name="Google Shape;269;p6"/>
          <p:cNvPicPr preferRelativeResize="0"/>
          <p:nvPr/>
        </p:nvPicPr>
        <p:blipFill rotWithShape="1">
          <a:blip r:embed="rId6">
            <a:alphaModFix/>
          </a:blip>
          <a:srcRect b="8926" l="0" r="9091" t="14175"/>
          <a:stretch/>
        </p:blipFill>
        <p:spPr>
          <a:xfrm>
            <a:off x="-3176" y="10"/>
            <a:ext cx="12192000" cy="6857991"/>
          </a:xfrm>
          <a:prstGeom prst="rect">
            <a:avLst/>
          </a:prstGeom>
          <a:noFill/>
          <a:ln>
            <a:noFill/>
          </a:ln>
        </p:spPr>
      </p:pic>
      <p:sp>
        <p:nvSpPr>
          <p:cNvPr id="270" name="Google Shape;270;p6"/>
          <p:cNvSpPr/>
          <p:nvPr/>
        </p:nvSpPr>
        <p:spPr>
          <a:xfrm>
            <a:off x="0" y="4249541"/>
            <a:ext cx="8968085" cy="1660332"/>
          </a:xfrm>
          <a:prstGeom prst="rect">
            <a:avLst/>
          </a:prstGeom>
          <a:solidFill>
            <a:srgbClr val="0C0C0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txBox="1"/>
          <p:nvPr>
            <p:ph type="title"/>
          </p:nvPr>
        </p:nvSpPr>
        <p:spPr>
          <a:xfrm>
            <a:off x="680322" y="4402667"/>
            <a:ext cx="8133478" cy="94024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100"/>
              <a:buFont typeface="Trebuchet MS"/>
              <a:buNone/>
            </a:pPr>
            <a:r>
              <a:rPr lang="en-US" sz="4100"/>
              <a:t>Technology Landscape Assessment</a:t>
            </a:r>
            <a:endParaRPr/>
          </a:p>
        </p:txBody>
      </p:sp>
      <p:sp>
        <p:nvSpPr>
          <p:cNvPr id="272" name="Google Shape;272;p6"/>
          <p:cNvSpPr/>
          <p:nvPr/>
        </p:nvSpPr>
        <p:spPr>
          <a:xfrm>
            <a:off x="9111715" y="4249541"/>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0" y="5902314"/>
            <a:ext cx="8968085" cy="275942"/>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74" name="Google Shape;274;p6"/>
          <p:cNvSpPr/>
          <p:nvPr/>
        </p:nvSpPr>
        <p:spPr>
          <a:xfrm>
            <a:off x="9111715" y="5902314"/>
            <a:ext cx="3080285" cy="275942"/>
          </a:xfrm>
          <a:prstGeom prst="rect">
            <a:avLst/>
          </a:prstGeom>
          <a:blipFill rotWithShape="1">
            <a:blip r:embed="rId8">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71"/>
                                        </p:tgtEl>
                                        <p:attrNameLst>
                                          <p:attrName>style.visibility</p:attrName>
                                        </p:attrNameLst>
                                      </p:cBhvr>
                                      <p:to>
                                        <p:strVal val="visible"/>
                                      </p:to>
                                    </p:set>
                                    <p:animEffect filter="fade" transition="in">
                                      <p:cBhvr>
                                        <p:cTn dur="4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7"/>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Technology Landscape Assessment</a:t>
            </a:r>
            <a:endParaRPr/>
          </a:p>
        </p:txBody>
      </p:sp>
      <p:sp>
        <p:nvSpPr>
          <p:cNvPr id="281" name="Google Shape;281;p7"/>
          <p:cNvSpPr txBox="1"/>
          <p:nvPr>
            <p:ph idx="1" type="body"/>
          </p:nvPr>
        </p:nvSpPr>
        <p:spPr>
          <a:xfrm>
            <a:off x="906350" y="2065476"/>
            <a:ext cx="4472327" cy="69313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Meal Planning AI Softwares</a:t>
            </a:r>
            <a:endParaRPr/>
          </a:p>
        </p:txBody>
      </p:sp>
      <p:sp>
        <p:nvSpPr>
          <p:cNvPr id="282" name="Google Shape;282;p7"/>
          <p:cNvSpPr txBox="1"/>
          <p:nvPr>
            <p:ph idx="2" type="body"/>
          </p:nvPr>
        </p:nvSpPr>
        <p:spPr>
          <a:xfrm>
            <a:off x="701199" y="2758611"/>
            <a:ext cx="4698355" cy="29061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lang="en-US" sz="1600"/>
              <a:t>Whisk’s Culinary Coach - </a:t>
            </a:r>
            <a:r>
              <a:rPr lang="en-US" sz="1400"/>
              <a:t>AI-powered nutrition platform that provides food recommendations based on flavour preferences and avoidances</a:t>
            </a:r>
            <a:endParaRPr/>
          </a:p>
          <a:p>
            <a:pPr indent="-228600" lvl="0" marL="228600" rtl="0" algn="l">
              <a:lnSpc>
                <a:spcPct val="90000"/>
              </a:lnSpc>
              <a:spcBef>
                <a:spcPts val="1000"/>
              </a:spcBef>
              <a:spcAft>
                <a:spcPts val="0"/>
              </a:spcAft>
              <a:buClr>
                <a:schemeClr val="lt1"/>
              </a:buClr>
              <a:buSzPts val="1600"/>
              <a:buChar char="•"/>
            </a:pPr>
            <a:r>
              <a:rPr lang="en-US" sz="1600"/>
              <a:t>Frélii</a:t>
            </a:r>
            <a:r>
              <a:rPr lang="en-US" sz="1400"/>
              <a:t> - a health tool that uses AI to build unique nutrition and health needs</a:t>
            </a:r>
            <a:endParaRPr/>
          </a:p>
          <a:p>
            <a:pPr indent="-228600" lvl="0" marL="228600" rtl="0" algn="l">
              <a:lnSpc>
                <a:spcPct val="90000"/>
              </a:lnSpc>
              <a:spcBef>
                <a:spcPts val="1000"/>
              </a:spcBef>
              <a:spcAft>
                <a:spcPts val="0"/>
              </a:spcAft>
              <a:buClr>
                <a:schemeClr val="lt1"/>
              </a:buClr>
              <a:buSzPts val="1600"/>
              <a:buChar char="•"/>
            </a:pPr>
            <a:r>
              <a:rPr lang="en-US" sz="1600"/>
              <a:t>Noom </a:t>
            </a:r>
            <a:r>
              <a:rPr lang="en-US" sz="1400"/>
              <a:t>– A software that takes the user's exercise and food logs</a:t>
            </a:r>
            <a:endParaRPr/>
          </a:p>
          <a:p>
            <a:pPr indent="-139700" lvl="0" marL="228600" rtl="0" algn="l">
              <a:lnSpc>
                <a:spcPct val="90000"/>
              </a:lnSpc>
              <a:spcBef>
                <a:spcPts val="1000"/>
              </a:spcBef>
              <a:spcAft>
                <a:spcPts val="0"/>
              </a:spcAft>
              <a:buClr>
                <a:schemeClr val="lt1"/>
              </a:buClr>
              <a:buSzPts val="1400"/>
              <a:buNone/>
            </a:pPr>
            <a:r>
              <a:t/>
            </a:r>
            <a:endParaRPr sz="1400"/>
          </a:p>
        </p:txBody>
      </p:sp>
      <p:sp>
        <p:nvSpPr>
          <p:cNvPr id="283" name="Google Shape;283;p7"/>
          <p:cNvSpPr txBox="1"/>
          <p:nvPr>
            <p:ph idx="3" type="body"/>
          </p:nvPr>
        </p:nvSpPr>
        <p:spPr>
          <a:xfrm>
            <a:off x="5820154" y="2065476"/>
            <a:ext cx="4474028" cy="69207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n-US"/>
              <a:t>Recipe AI Softwares</a:t>
            </a:r>
            <a:endParaRPr/>
          </a:p>
        </p:txBody>
      </p:sp>
      <p:sp>
        <p:nvSpPr>
          <p:cNvPr id="284" name="Google Shape;284;p7"/>
          <p:cNvSpPr txBox="1"/>
          <p:nvPr>
            <p:ph idx="4" type="body"/>
          </p:nvPr>
        </p:nvSpPr>
        <p:spPr>
          <a:xfrm>
            <a:off x="5594123" y="2758611"/>
            <a:ext cx="4700059" cy="29061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lang="en-US" sz="1600"/>
              <a:t>Spoonshot </a:t>
            </a:r>
            <a:r>
              <a:rPr lang="en-US" sz="1400"/>
              <a:t>- AI-based app that suggests recipes based on available ingredients</a:t>
            </a:r>
            <a:endParaRPr/>
          </a:p>
          <a:p>
            <a:pPr indent="-228600" lvl="0" marL="228600" rtl="0" algn="l">
              <a:lnSpc>
                <a:spcPct val="90000"/>
              </a:lnSpc>
              <a:spcBef>
                <a:spcPts val="1000"/>
              </a:spcBef>
              <a:spcAft>
                <a:spcPts val="0"/>
              </a:spcAft>
              <a:buClr>
                <a:schemeClr val="lt1"/>
              </a:buClr>
              <a:buSzPts val="1600"/>
              <a:buChar char="•"/>
            </a:pPr>
            <a:r>
              <a:rPr lang="en-US" sz="1600"/>
              <a:t>RecepiBook  - </a:t>
            </a:r>
            <a:r>
              <a:rPr lang="en-US" sz="1400"/>
              <a:t>uses AI to recommend food recipes based on user behavior and cravings</a:t>
            </a:r>
            <a:endParaRPr/>
          </a:p>
          <a:p>
            <a:pPr indent="-228600" lvl="0" marL="228600" rtl="0" algn="l">
              <a:lnSpc>
                <a:spcPct val="90000"/>
              </a:lnSpc>
              <a:spcBef>
                <a:spcPts val="1000"/>
              </a:spcBef>
              <a:spcAft>
                <a:spcPts val="0"/>
              </a:spcAft>
              <a:buClr>
                <a:schemeClr val="lt1"/>
              </a:buClr>
              <a:buSzPts val="1600"/>
              <a:buChar char="•"/>
            </a:pPr>
            <a:r>
              <a:rPr lang="en-US" sz="1600"/>
              <a:t>Gulpie – </a:t>
            </a:r>
            <a:r>
              <a:rPr lang="en-US" sz="1400"/>
              <a:t>uses AI to recommend Restaurants and places to eat, to suit the user's diet.</a:t>
            </a:r>
            <a:endParaRPr/>
          </a:p>
        </p:txBody>
      </p:sp>
      <p:pic>
        <p:nvPicPr>
          <p:cNvPr descr="Graphical user interface, text, application&#10;&#10;Description automatically generated" id="285" name="Google Shape;285;p7"/>
          <p:cNvPicPr preferRelativeResize="0"/>
          <p:nvPr/>
        </p:nvPicPr>
        <p:blipFill rotWithShape="1">
          <a:blip r:embed="rId3">
            <a:alphaModFix/>
          </a:blip>
          <a:srcRect b="0" l="0" r="0" t="0"/>
          <a:stretch/>
        </p:blipFill>
        <p:spPr>
          <a:xfrm>
            <a:off x="1095429" y="4605217"/>
            <a:ext cx="3918857" cy="1681393"/>
          </a:xfrm>
          <a:prstGeom prst="rect">
            <a:avLst/>
          </a:prstGeom>
          <a:noFill/>
          <a:ln>
            <a:noFill/>
          </a:ln>
        </p:spPr>
      </p:pic>
      <p:pic>
        <p:nvPicPr>
          <p:cNvPr descr="Diagram&#10;&#10;Description automatically generated" id="286" name="Google Shape;286;p7"/>
          <p:cNvPicPr preferRelativeResize="0"/>
          <p:nvPr/>
        </p:nvPicPr>
        <p:blipFill rotWithShape="1">
          <a:blip r:embed="rId4">
            <a:alphaModFix/>
          </a:blip>
          <a:srcRect b="0" l="0" r="0" t="0"/>
          <a:stretch/>
        </p:blipFill>
        <p:spPr>
          <a:xfrm>
            <a:off x="6005781" y="4605510"/>
            <a:ext cx="3668486" cy="16772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290" name="Shape 290"/>
        <p:cNvGrpSpPr/>
        <p:nvPr/>
      </p:nvGrpSpPr>
      <p:grpSpPr>
        <a:xfrm>
          <a:off x="0" y="0"/>
          <a:ext cx="0" cy="0"/>
          <a:chOff x="0" y="0"/>
          <a:chExt cx="0" cy="0"/>
        </a:xfrm>
      </p:grpSpPr>
      <p:pic>
        <p:nvPicPr>
          <p:cNvPr id="291" name="Google Shape;291;p8"/>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pic>
        <p:nvPicPr>
          <p:cNvPr id="292" name="Google Shape;292;p8"/>
          <p:cNvPicPr preferRelativeResize="0"/>
          <p:nvPr/>
        </p:nvPicPr>
        <p:blipFill rotWithShape="1">
          <a:blip r:embed="rId4">
            <a:alphaModFix/>
          </a:blip>
          <a:srcRect b="0" l="0" r="0" t="0"/>
          <a:stretch/>
        </p:blipFill>
        <p:spPr>
          <a:xfrm>
            <a:off x="1" y="4242851"/>
            <a:ext cx="8968084" cy="275942"/>
          </a:xfrm>
          <a:prstGeom prst="rect">
            <a:avLst/>
          </a:prstGeom>
          <a:noFill/>
          <a:ln>
            <a:noFill/>
          </a:ln>
        </p:spPr>
      </p:pic>
      <p:pic>
        <p:nvPicPr>
          <p:cNvPr id="293" name="Google Shape;293;p8"/>
          <p:cNvPicPr preferRelativeResize="0"/>
          <p:nvPr/>
        </p:nvPicPr>
        <p:blipFill rotWithShape="1">
          <a:blip r:embed="rId5">
            <a:alphaModFix/>
          </a:blip>
          <a:srcRect b="0" l="0" r="0" t="0"/>
          <a:stretch/>
        </p:blipFill>
        <p:spPr>
          <a:xfrm>
            <a:off x="9111716" y="4243845"/>
            <a:ext cx="3077108" cy="276940"/>
          </a:xfrm>
          <a:prstGeom prst="rect">
            <a:avLst/>
          </a:prstGeom>
          <a:noFill/>
          <a:ln>
            <a:noFill/>
          </a:ln>
        </p:spPr>
      </p:pic>
      <p:sp>
        <p:nvSpPr>
          <p:cNvPr id="294" name="Google Shape;294;p8"/>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Rolls of blueprints" id="296" name="Google Shape;296;p8"/>
          <p:cNvPicPr preferRelativeResize="0"/>
          <p:nvPr/>
        </p:nvPicPr>
        <p:blipFill rotWithShape="1">
          <a:blip r:embed="rId6">
            <a:alphaModFix/>
          </a:blip>
          <a:srcRect b="4240" l="9092" r="-7" t="19031"/>
          <a:stretch/>
        </p:blipFill>
        <p:spPr>
          <a:xfrm>
            <a:off x="-3176" y="10"/>
            <a:ext cx="12192000" cy="6857991"/>
          </a:xfrm>
          <a:prstGeom prst="rect">
            <a:avLst/>
          </a:prstGeom>
          <a:noFill/>
          <a:ln>
            <a:noFill/>
          </a:ln>
        </p:spPr>
      </p:pic>
      <p:sp>
        <p:nvSpPr>
          <p:cNvPr id="297" name="Google Shape;297;p8"/>
          <p:cNvSpPr/>
          <p:nvPr/>
        </p:nvSpPr>
        <p:spPr>
          <a:xfrm>
            <a:off x="0" y="4249541"/>
            <a:ext cx="8968085" cy="1660332"/>
          </a:xfrm>
          <a:prstGeom prst="rect">
            <a:avLst/>
          </a:prstGeom>
          <a:solidFill>
            <a:srgbClr val="0C0C0C">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txBox="1"/>
          <p:nvPr>
            <p:ph type="title"/>
          </p:nvPr>
        </p:nvSpPr>
        <p:spPr>
          <a:xfrm>
            <a:off x="680322" y="4402667"/>
            <a:ext cx="8133478" cy="94024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800"/>
              <a:buFont typeface="Trebuchet MS"/>
              <a:buNone/>
            </a:pPr>
            <a:r>
              <a:rPr lang="en-US" sz="4800"/>
              <a:t>Project Plan</a:t>
            </a:r>
            <a:endParaRPr/>
          </a:p>
        </p:txBody>
      </p:sp>
      <p:sp>
        <p:nvSpPr>
          <p:cNvPr id="299" name="Google Shape;299;p8"/>
          <p:cNvSpPr/>
          <p:nvPr/>
        </p:nvSpPr>
        <p:spPr>
          <a:xfrm>
            <a:off x="9111715" y="4249541"/>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0" y="5902314"/>
            <a:ext cx="8968085" cy="275942"/>
          </a:xfrm>
          <a:prstGeom prst="rect">
            <a:avLst/>
          </a:prstGeom>
          <a:blipFill rotWithShape="1">
            <a:blip r:embed="rId7">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01" name="Google Shape;301;p8"/>
          <p:cNvSpPr/>
          <p:nvPr/>
        </p:nvSpPr>
        <p:spPr>
          <a:xfrm>
            <a:off x="9111715" y="5902314"/>
            <a:ext cx="3080285" cy="275942"/>
          </a:xfrm>
          <a:prstGeom prst="rect">
            <a:avLst/>
          </a:prstGeom>
          <a:blipFill rotWithShape="1">
            <a:blip r:embed="rId8">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98"/>
                                        </p:tgtEl>
                                        <p:attrNameLst>
                                          <p:attrName>style.visibility</p:attrName>
                                        </p:attrNameLst>
                                      </p:cBhvr>
                                      <p:to>
                                        <p:strVal val="visible"/>
                                      </p:to>
                                    </p:set>
                                    <p:animEffect filter="fade" transition="in">
                                      <p:cBhvr>
                                        <p:cTn dur="7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Project Plan</a:t>
            </a:r>
            <a:endParaRPr/>
          </a:p>
        </p:txBody>
      </p:sp>
      <p:pic>
        <p:nvPicPr>
          <p:cNvPr id="307" name="Google Shape;307;p9"/>
          <p:cNvPicPr preferRelativeResize="0"/>
          <p:nvPr/>
        </p:nvPicPr>
        <p:blipFill rotWithShape="1">
          <a:blip r:embed="rId3">
            <a:alphaModFix/>
          </a:blip>
          <a:srcRect b="0" l="0" r="0" t="0"/>
          <a:stretch/>
        </p:blipFill>
        <p:spPr>
          <a:xfrm>
            <a:off x="1163946" y="2016776"/>
            <a:ext cx="9862159" cy="47563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2021-10-25T16:01:08Z</dcterms:created>
</cp:coreProperties>
</file>