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BEFF587-F4E3-4AE4-B564-EF334A9D946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38960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215F7CF5-503F-484C-8C59-308F23892CA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CB4B966E-D2A9-4916-BD68-CD33F291621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126144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2210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126144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2210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259EBC4F-D8BD-48D8-80FF-096BC4C83B2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5145949-1FBF-4BC9-9BA0-D4DD2245B46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389600"/>
            <a:ext cx="2807640" cy="3179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15118446-6B73-4095-9CB9-AB66E13176A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389600"/>
            <a:ext cx="280764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AA774205-83B7-43C9-8207-8A577834B37A}"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D26E295E-3328-43B3-9C7E-D534F33F0F3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F845C55A-1159-4A67-8B87-D0BE168BF4A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555480"/>
            <a:ext cx="2807640" cy="3502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9C29A554-361E-4234-8B34-68C196B982E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C310F55-0CB4-48D0-87EA-8F404D992B0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389600"/>
            <a:ext cx="2807640" cy="3179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47B3C684-AC0F-4840-A2EF-DC0D40B6DCE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62FDEEC2-5CCF-47D0-818F-9E2EA98C754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A9EA12A-6F12-4645-806F-83FD23420D7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38960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49CFA85A-C908-41AB-9487-A857E54B2FC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D76DEEEF-58FE-47BA-A210-B3A1DF6F558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126144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2210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126144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2210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6FED8167-9928-430A-92B4-8B81A9BA067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CF1D06F-8BF6-489B-9EEC-CA270511AF50}"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311760" y="1389600"/>
            <a:ext cx="2807640" cy="3179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F0CE545E-203A-4342-962B-C70952B6E5D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p:nvPr>
        </p:nvSpPr>
        <p:spPr>
          <a:xfrm>
            <a:off x="311760" y="1389600"/>
            <a:ext cx="280764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84D45C86-7162-4465-BD19-DAFE01900F0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ABF29E44-6722-4255-8FEA-348FDA5D47AD}"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0D93F627-A69B-462C-9A77-90657710060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389600"/>
            <a:ext cx="280764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56A0A94-0C11-4163-951A-179F277491C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555480"/>
            <a:ext cx="2807640" cy="3502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1CC122F6-DC1C-4C39-A5F8-3B4C37FA189D}"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AA0FD639-7003-428E-AD1D-DF71072C0D41}"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6"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4"/>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C315B3A5-C22E-4612-818A-A0B06B95CA1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0"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4"/>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40DA4D07-BB09-4E1C-9A13-3507C0B805A3}"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311760" y="138960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D2F00083-B9D2-42A5-9C24-31EC6EEAE9AA}"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5"/>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AA955AF5-59E3-4405-BF1E-762DA54FB29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311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126144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2210760" y="138960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5"/>
          <p:cNvSpPr>
            <a:spLocks noGrp="1"/>
          </p:cNvSpPr>
          <p:nvPr>
            <p:ph/>
          </p:nvPr>
        </p:nvSpPr>
        <p:spPr>
          <a:xfrm>
            <a:off x="311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6"/>
          <p:cNvSpPr>
            <a:spLocks noGrp="1"/>
          </p:cNvSpPr>
          <p:nvPr>
            <p:ph/>
          </p:nvPr>
        </p:nvSpPr>
        <p:spPr>
          <a:xfrm>
            <a:off x="126144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7"/>
          <p:cNvSpPr>
            <a:spLocks noGrp="1"/>
          </p:cNvSpPr>
          <p:nvPr>
            <p:ph/>
          </p:nvPr>
        </p:nvSpPr>
        <p:spPr>
          <a:xfrm>
            <a:off x="2210760" y="3050280"/>
            <a:ext cx="90396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459D7757-8B63-4CBA-9FF6-41683119E71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4DF6790-9362-4A3F-9B66-2287BCFDD31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187EBBD2-0195-4D2B-B035-AADE0E8D63C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555480"/>
            <a:ext cx="2807640" cy="3502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6471B93A-595F-48FA-8EFC-F89C7F4E1CA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175032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B77C523-4DE8-484F-92D9-CF78D352335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389600"/>
            <a:ext cx="1369800" cy="3179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1750320" y="305028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DE9F8E00-C87F-4825-B7F9-81DB4EAC90F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1750320" y="1389600"/>
            <a:ext cx="136980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3050280"/>
            <a:ext cx="2807640" cy="15163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D169D6F-0308-412A-85E4-C9201A83DBD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59196F24-3BD2-4BF2-AA6C-6FB8C40FC471}"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A53BDF9E-9C88-4EEE-9DF8-8B47C1C44DAC}"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555480"/>
            <a:ext cx="2807640" cy="755280"/>
          </a:xfrm>
          <a:prstGeom prst="rect">
            <a:avLst/>
          </a:prstGeom>
          <a:noFill/>
          <a:ln w="0">
            <a:noFill/>
          </a:ln>
        </p:spPr>
        <p:txBody>
          <a:bodyPr tIns="91440" bIns="91440" anchor="b">
            <a:normAutofit fontScale="78000"/>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9" name="PlaceHolder 2"/>
          <p:cNvSpPr>
            <a:spLocks noGrp="1"/>
          </p:cNvSpPr>
          <p:nvPr>
            <p:ph type="body"/>
          </p:nvPr>
        </p:nvSpPr>
        <p:spPr>
          <a:xfrm>
            <a:off x="311760" y="1389600"/>
            <a:ext cx="2807640" cy="3179160"/>
          </a:xfrm>
          <a:prstGeom prst="rect">
            <a:avLst/>
          </a:prstGeom>
          <a:noFill/>
          <a:ln w="0">
            <a:noFill/>
          </a:ln>
        </p:spPr>
        <p:txBody>
          <a:bodyPr tIns="91440" bIns="91440" anchor="t">
            <a:normAutofit fontScale="57000"/>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80"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99CE82CB-2193-4E19-BED1-D12FB64AF142}"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algn="ctr">
              <a:lnSpc>
                <a:spcPct val="100000"/>
              </a:lnSpc>
              <a:buNone/>
              <a:tabLst>
                <a:tab algn="l" pos="0"/>
              </a:tabLst>
            </a:pPr>
            <a:r>
              <a:rPr b="0" lang="en" sz="4000" spc="-1" strike="noStrike">
                <a:solidFill>
                  <a:srgbClr val="000000"/>
                </a:solidFill>
                <a:latin typeface="Caveat"/>
                <a:ea typeface="Caveat"/>
              </a:rPr>
              <a:t>STORYBOARD: PYTHON GAME</a:t>
            </a:r>
            <a:endParaRPr b="0" lang="en-US" sz="4000" spc="-1" strike="noStrike">
              <a:solidFill>
                <a:srgbClr val="000000"/>
              </a:solidFill>
              <a:latin typeface="Arial"/>
            </a:endParaRPr>
          </a:p>
        </p:txBody>
      </p:sp>
      <p:sp>
        <p:nvSpPr>
          <p:cNvPr id="118"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0000"/>
          </a:bodyPr>
          <a:p>
            <a:pPr>
              <a:lnSpc>
                <a:spcPct val="100000"/>
              </a:lnSpc>
              <a:buNone/>
              <a:tabLst>
                <a:tab algn="l" pos="0"/>
              </a:tabLst>
            </a:pPr>
            <a:r>
              <a:rPr b="0" lang="en" sz="2800" spc="-1" strike="noStrike">
                <a:solidFill>
                  <a:srgbClr val="000000"/>
                </a:solidFill>
                <a:latin typeface="Arial"/>
                <a:ea typeface="Arial"/>
              </a:rPr>
              <a:t>If Falls 1 </a:t>
            </a:r>
            <a:r>
              <a:rPr b="0" lang="en" sz="1300" spc="-1" strike="noStrike">
                <a:solidFill>
                  <a:srgbClr val="000000"/>
                </a:solidFill>
                <a:latin typeface="Arial"/>
                <a:ea typeface="Arial"/>
              </a:rPr>
              <a:t>Is water doable? Discuss with the team. Possibly brainstorm other ways to gamify if/else statements</a:t>
            </a:r>
            <a:endParaRPr b="0" lang="en-US" sz="1300" spc="-1" strike="noStrike">
              <a:solidFill>
                <a:srgbClr val="000000"/>
              </a:solidFill>
              <a:latin typeface="Arial"/>
            </a:endParaRPr>
          </a:p>
        </p:txBody>
      </p:sp>
      <p:sp>
        <p:nvSpPr>
          <p:cNvPr id="187"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ascends from the burial grounds into the cavernous If Falls - there are so many waterways and waterfalls, Snek isn't sure how to navigate them. Ancient hieroglyphs inform Snek that with the knowledge of if/else statements, the flow of the water can be controlled and lead Snek towards the exit.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If Falls 2</a:t>
            </a:r>
            <a:endParaRPr b="0" lang="en-US" sz="2800" spc="-1" strike="noStrike">
              <a:solidFill>
                <a:srgbClr val="000000"/>
              </a:solidFill>
              <a:latin typeface="Arial"/>
            </a:endParaRPr>
          </a:p>
        </p:txBody>
      </p:sp>
      <p:sp>
        <p:nvSpPr>
          <p:cNvPr id="189"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has to navigate pulling the right levers to ensure that the waterways are flowing the proper way. Snek learns the difference between multiple sequential if statements and multiple sequential if/else statements.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555480"/>
            <a:ext cx="2807640" cy="755280"/>
          </a:xfrm>
          <a:prstGeom prst="rect">
            <a:avLst/>
          </a:prstGeom>
          <a:noFill/>
          <a:ln w="0">
            <a:noFill/>
          </a:ln>
        </p:spPr>
        <p:txBody>
          <a:bodyPr tIns="91440" bIns="91440" anchor="b">
            <a:normAutofit/>
          </a:bodyPr>
          <a:p>
            <a:pPr>
              <a:lnSpc>
                <a:spcPct val="100000"/>
              </a:lnSpc>
              <a:buNone/>
              <a:tabLst>
                <a:tab algn="l" pos="0"/>
              </a:tabLst>
            </a:pPr>
            <a:r>
              <a:rPr b="0" lang="en" sz="2400" spc="-1" strike="noStrike">
                <a:solidFill>
                  <a:srgbClr val="000000"/>
                </a:solidFill>
                <a:latin typeface="Arial"/>
                <a:ea typeface="Arial"/>
              </a:rPr>
              <a:t>If Falls 3</a:t>
            </a:r>
            <a:endParaRPr b="0" lang="en-US" sz="2400" spc="-1" strike="noStrike">
              <a:solidFill>
                <a:srgbClr val="000000"/>
              </a:solidFill>
              <a:latin typeface="Arial"/>
            </a:endParaRPr>
          </a:p>
        </p:txBody>
      </p:sp>
      <p:sp>
        <p:nvSpPr>
          <p:cNvPr id="191" name="PlaceHolder 2"/>
          <p:cNvSpPr>
            <a:spLocks noGrp="1"/>
          </p:cNvSpPr>
          <p:nvPr>
            <p:ph/>
          </p:nvPr>
        </p:nvSpPr>
        <p:spPr>
          <a:xfrm>
            <a:off x="311760" y="1389600"/>
            <a:ext cx="2807640" cy="317916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Oh man, the Ancients aren't making leaving easy. But Snek is determined to flow into the next area.</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555480"/>
            <a:ext cx="2807640" cy="755280"/>
          </a:xfrm>
          <a:prstGeom prst="rect">
            <a:avLst/>
          </a:prstGeom>
          <a:noFill/>
          <a:ln w="0">
            <a:noFill/>
          </a:ln>
        </p:spPr>
        <p:txBody>
          <a:bodyPr tIns="91440" bIns="91440" anchor="b">
            <a:normAutofit/>
          </a:bodyPr>
          <a:p>
            <a:pPr>
              <a:lnSpc>
                <a:spcPct val="100000"/>
              </a:lnSpc>
              <a:buNone/>
              <a:tabLst>
                <a:tab algn="l" pos="0"/>
              </a:tabLst>
            </a:pPr>
            <a:r>
              <a:rPr b="0" lang="en" sz="2400" spc="-1" strike="noStrike">
                <a:solidFill>
                  <a:srgbClr val="000000"/>
                </a:solidFill>
                <a:latin typeface="Arial"/>
                <a:ea typeface="Arial"/>
              </a:rPr>
              <a:t>For-ward Exit 1 </a:t>
            </a:r>
            <a:r>
              <a:rPr b="0" lang="en" sz="1200" spc="-1" strike="noStrike">
                <a:solidFill>
                  <a:srgbClr val="000000"/>
                </a:solidFill>
                <a:latin typeface="Arial"/>
                <a:ea typeface="Arial"/>
              </a:rPr>
              <a:t>Discuss this concept with team</a:t>
            </a:r>
            <a:endParaRPr b="0" lang="en-US" sz="1200" spc="-1" strike="noStrike">
              <a:solidFill>
                <a:srgbClr val="000000"/>
              </a:solidFill>
              <a:latin typeface="Arial"/>
            </a:endParaRPr>
          </a:p>
        </p:txBody>
      </p:sp>
      <p:sp>
        <p:nvSpPr>
          <p:cNvPr id="193" name="PlaceHolder 2"/>
          <p:cNvSpPr>
            <a:spLocks noGrp="1"/>
          </p:cNvSpPr>
          <p:nvPr>
            <p:ph/>
          </p:nvPr>
        </p:nvSpPr>
        <p:spPr>
          <a:xfrm>
            <a:off x="311760" y="1389600"/>
            <a:ext cx="2807640" cy="317916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The Ancients have set up a system of powered up and down doors to keep would be thieves from leaving the tomb. Snek learns about lists and for loops and how the Ancients have used them to supply or cut off power to the doors. Armed with this knowledge, Snek creates for loops to get power to the proper doors and get out of the tomb</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11760" y="555480"/>
            <a:ext cx="2807640" cy="755280"/>
          </a:xfrm>
          <a:prstGeom prst="rect">
            <a:avLst/>
          </a:prstGeom>
          <a:noFill/>
          <a:ln w="0">
            <a:noFill/>
          </a:ln>
        </p:spPr>
        <p:txBody>
          <a:bodyPr tIns="91440" bIns="91440" anchor="b">
            <a:normAutofit/>
          </a:bodyPr>
          <a:p>
            <a:pPr>
              <a:lnSpc>
                <a:spcPct val="100000"/>
              </a:lnSpc>
              <a:buNone/>
              <a:tabLst>
                <a:tab algn="l" pos="0"/>
              </a:tabLst>
            </a:pPr>
            <a:r>
              <a:rPr b="0" lang="en" sz="2400" spc="-1" strike="noStrike">
                <a:solidFill>
                  <a:srgbClr val="000000"/>
                </a:solidFill>
                <a:latin typeface="Arial"/>
                <a:ea typeface="Arial"/>
              </a:rPr>
              <a:t>For-ward Exit</a:t>
            </a:r>
            <a:endParaRPr b="0" lang="en-US" sz="2400" spc="-1" strike="noStrike">
              <a:solidFill>
                <a:srgbClr val="000000"/>
              </a:solidFill>
              <a:latin typeface="Arial"/>
            </a:endParaRPr>
          </a:p>
        </p:txBody>
      </p:sp>
      <p:sp>
        <p:nvSpPr>
          <p:cNvPr id="195" name="PlaceHolder 2"/>
          <p:cNvSpPr>
            <a:spLocks noGrp="1"/>
          </p:cNvSpPr>
          <p:nvPr>
            <p:ph/>
          </p:nvPr>
        </p:nvSpPr>
        <p:spPr>
          <a:xfrm>
            <a:off x="311760" y="1389600"/>
            <a:ext cx="2807640" cy="317916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More of the same. A little bit harder, though</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555480"/>
            <a:ext cx="2807640" cy="755280"/>
          </a:xfrm>
          <a:prstGeom prst="rect">
            <a:avLst/>
          </a:prstGeom>
          <a:noFill/>
          <a:ln w="0">
            <a:noFill/>
          </a:ln>
        </p:spPr>
        <p:txBody>
          <a:bodyPr tIns="91440" bIns="91440" anchor="b">
            <a:normAutofit/>
          </a:bodyPr>
          <a:p>
            <a:pPr>
              <a:lnSpc>
                <a:spcPct val="100000"/>
              </a:lnSpc>
              <a:buNone/>
              <a:tabLst>
                <a:tab algn="l" pos="0"/>
              </a:tabLst>
            </a:pPr>
            <a:r>
              <a:rPr b="0" lang="en" sz="2400" spc="-1" strike="noStrike">
                <a:solidFill>
                  <a:srgbClr val="000000"/>
                </a:solidFill>
                <a:latin typeface="Arial"/>
                <a:ea typeface="Arial"/>
              </a:rPr>
              <a:t>For-ward Exit 3</a:t>
            </a:r>
            <a:endParaRPr b="0" lang="en-US" sz="2400" spc="-1" strike="noStrike">
              <a:solidFill>
                <a:srgbClr val="000000"/>
              </a:solidFill>
              <a:latin typeface="Arial"/>
            </a:endParaRPr>
          </a:p>
        </p:txBody>
      </p:sp>
      <p:sp>
        <p:nvSpPr>
          <p:cNvPr id="197" name="PlaceHolder 2"/>
          <p:cNvSpPr>
            <a:spLocks noGrp="1"/>
          </p:cNvSpPr>
          <p:nvPr>
            <p:ph/>
          </p:nvPr>
        </p:nvSpPr>
        <p:spPr>
          <a:xfrm>
            <a:off x="311760" y="1389600"/>
            <a:ext cx="2807640" cy="317916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Oh wow. The biggest challenge yet. Snek can see sunlight on the other side of the portcullis! But getting out is going to require Snek to use all of the knowledge of the Ancients to open the final door.</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Intro </a:t>
            </a:r>
            <a:r>
              <a:rPr b="0" lang="en" sz="1300" spc="-1" strike="noStrike">
                <a:solidFill>
                  <a:srgbClr val="000000"/>
                </a:solidFill>
                <a:latin typeface="Arial"/>
                <a:ea typeface="Arial"/>
              </a:rPr>
              <a:t>Nice, but not necessary</a:t>
            </a:r>
            <a:endParaRPr b="0" lang="en-US" sz="1300" spc="-1" strike="noStrike">
              <a:solidFill>
                <a:srgbClr val="000000"/>
              </a:solidFill>
              <a:latin typeface="Arial"/>
            </a:endParaRPr>
          </a:p>
        </p:txBody>
      </p:sp>
      <p:sp>
        <p:nvSpPr>
          <p:cNvPr id="120"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is lost in the tomb of an ancient civilization! Snek needs to learn the ancients secret programming techniques to escape!</a:t>
            </a:r>
            <a:endParaRPr b="0" lang="en-US" sz="1800" spc="-1" strike="noStrike">
              <a:solidFill>
                <a:srgbClr val="000000"/>
              </a:solidFill>
              <a:latin typeface="Arial"/>
            </a:endParaRPr>
          </a:p>
        </p:txBody>
      </p:sp>
      <p:pic>
        <p:nvPicPr>
          <p:cNvPr id="121" name="Google Shape;62;p14" descr=""/>
          <p:cNvPicPr/>
          <p:nvPr/>
        </p:nvPicPr>
        <p:blipFill>
          <a:blip r:embed="rId1"/>
          <a:stretch/>
        </p:blipFill>
        <p:spPr>
          <a:xfrm>
            <a:off x="5859720" y="2175480"/>
            <a:ext cx="2844000" cy="2129040"/>
          </a:xfrm>
          <a:prstGeom prst="rect">
            <a:avLst/>
          </a:prstGeom>
          <a:ln w="0">
            <a:noFill/>
          </a:ln>
        </p:spPr>
      </p:pic>
      <p:pic>
        <p:nvPicPr>
          <p:cNvPr id="122" name="Google Shape;63;p14" descr=""/>
          <p:cNvPicPr/>
          <p:nvPr/>
        </p:nvPicPr>
        <p:blipFill>
          <a:blip r:embed="rId2"/>
          <a:stretch/>
        </p:blipFill>
        <p:spPr>
          <a:xfrm>
            <a:off x="5133600" y="444960"/>
            <a:ext cx="3570120" cy="18918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2805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Variable Valley 1</a:t>
            </a:r>
            <a:endParaRPr b="0" lang="en-US" sz="2800" spc="-1" strike="noStrike">
              <a:solidFill>
                <a:srgbClr val="000000"/>
              </a:solidFill>
              <a:latin typeface="Arial"/>
            </a:endParaRPr>
          </a:p>
        </p:txBody>
      </p:sp>
      <p:sp>
        <p:nvSpPr>
          <p:cNvPr id="124"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learns about variables and Pythonic variable conventions via ancient hieroglyphs and uses that knowledge to progress forward</a:t>
            </a:r>
            <a:endParaRPr b="0" lang="en-US" sz="1800" spc="-1" strike="noStrike">
              <a:solidFill>
                <a:srgbClr val="000000"/>
              </a:solidFill>
              <a:latin typeface="Arial"/>
            </a:endParaRPr>
          </a:p>
        </p:txBody>
      </p:sp>
      <p:pic>
        <p:nvPicPr>
          <p:cNvPr id="125" name="Google Shape;70;p15" descr=""/>
          <p:cNvPicPr/>
          <p:nvPr/>
        </p:nvPicPr>
        <p:blipFill>
          <a:blip r:embed="rId1"/>
          <a:stretch/>
        </p:blipFill>
        <p:spPr>
          <a:xfrm>
            <a:off x="5734800" y="2095200"/>
            <a:ext cx="2844000" cy="2129040"/>
          </a:xfrm>
          <a:prstGeom prst="rect">
            <a:avLst/>
          </a:prstGeom>
          <a:ln w="0">
            <a:noFill/>
          </a:ln>
        </p:spPr>
      </p:pic>
      <p:sp>
        <p:nvSpPr>
          <p:cNvPr id="126" name="Google Shape;71;p15"/>
          <p:cNvSpPr/>
          <p:nvPr/>
        </p:nvSpPr>
        <p:spPr>
          <a:xfrm rot="16200000">
            <a:off x="8050680" y="1256040"/>
            <a:ext cx="829080" cy="849240"/>
          </a:xfrm>
          <a:prstGeom prst="flowChartDelay">
            <a:avLst/>
          </a:prstGeom>
          <a:solidFill>
            <a:schemeClr val="lt2"/>
          </a:solidFill>
          <a:ln w="9525">
            <a:solidFill>
              <a:srgbClr val="595959"/>
            </a:solidFill>
            <a:round/>
          </a:ln>
        </p:spPr>
        <p:style>
          <a:lnRef idx="0"/>
          <a:fillRef idx="0"/>
          <a:effectRef idx="0"/>
          <a:fontRef idx="minor"/>
        </p:style>
      </p:sp>
      <p:sp>
        <p:nvSpPr>
          <p:cNvPr id="127" name="Google Shape;72;p15"/>
          <p:cNvSpPr/>
          <p:nvPr/>
        </p:nvSpPr>
        <p:spPr>
          <a:xfrm rot="16200000">
            <a:off x="6800040" y="1256040"/>
            <a:ext cx="829080" cy="849240"/>
          </a:xfrm>
          <a:prstGeom prst="flowChartDelay">
            <a:avLst/>
          </a:prstGeom>
          <a:solidFill>
            <a:schemeClr val="lt2"/>
          </a:solidFill>
          <a:ln w="9525">
            <a:solidFill>
              <a:srgbClr val="595959"/>
            </a:solidFill>
            <a:round/>
          </a:ln>
        </p:spPr>
        <p:style>
          <a:lnRef idx="0"/>
          <a:fillRef idx="0"/>
          <a:effectRef idx="0"/>
          <a:fontRef idx="minor"/>
        </p:style>
      </p:sp>
      <p:sp>
        <p:nvSpPr>
          <p:cNvPr id="128" name="Google Shape;73;p15"/>
          <p:cNvSpPr/>
          <p:nvPr/>
        </p:nvSpPr>
        <p:spPr>
          <a:xfrm rot="16200000">
            <a:off x="5445720" y="1256040"/>
            <a:ext cx="829080" cy="849240"/>
          </a:xfrm>
          <a:prstGeom prst="flowChartDelay">
            <a:avLst/>
          </a:prstGeom>
          <a:solidFill>
            <a:schemeClr val="lt2"/>
          </a:solidFill>
          <a:ln w="9525">
            <a:solidFill>
              <a:srgbClr val="595959"/>
            </a:solidFill>
            <a:round/>
          </a:ln>
        </p:spPr>
        <p:style>
          <a:lnRef idx="0"/>
          <a:fillRef idx="0"/>
          <a:effectRef idx="0"/>
          <a:fontRef idx="minor"/>
        </p:style>
      </p:sp>
      <p:sp>
        <p:nvSpPr>
          <p:cNvPr id="129" name="Google Shape;74;p15"/>
          <p:cNvSpPr/>
          <p:nvPr/>
        </p:nvSpPr>
        <p:spPr>
          <a:xfrm>
            <a:off x="5230800" y="3444480"/>
            <a:ext cx="3852720" cy="399960"/>
          </a:xfrm>
          <a:prstGeom prst="rect">
            <a:avLst/>
          </a:prstGeom>
          <a:noFill/>
          <a:ln w="0">
            <a:noFill/>
          </a:ln>
        </p:spPr>
        <p:style>
          <a:lnRef idx="0"/>
          <a:fillRef idx="0"/>
          <a:effectRef idx="0"/>
          <a:fontRef idx="minor"/>
        </p:style>
      </p:sp>
      <p:sp>
        <p:nvSpPr>
          <p:cNvPr id="130" name="Google Shape;75;p15"/>
          <p:cNvSpPr/>
          <p:nvPr/>
        </p:nvSpPr>
        <p:spPr>
          <a:xfrm>
            <a:off x="5526000" y="795600"/>
            <a:ext cx="6685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Path1</a:t>
            </a:r>
            <a:endParaRPr b="0" lang="en-US" sz="1400" spc="-1" strike="noStrike">
              <a:latin typeface="Arial"/>
            </a:endParaRPr>
          </a:p>
        </p:txBody>
      </p:sp>
      <p:sp>
        <p:nvSpPr>
          <p:cNvPr id="131" name="Google Shape;76;p15"/>
          <p:cNvSpPr/>
          <p:nvPr/>
        </p:nvSpPr>
        <p:spPr>
          <a:xfrm>
            <a:off x="6695280" y="795600"/>
            <a:ext cx="10393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2nd_path</a:t>
            </a:r>
            <a:endParaRPr b="0" lang="en-US" sz="1400" spc="-1" strike="noStrike">
              <a:latin typeface="Arial"/>
            </a:endParaRPr>
          </a:p>
        </p:txBody>
      </p:sp>
      <p:sp>
        <p:nvSpPr>
          <p:cNvPr id="132" name="Google Shape;77;p15"/>
          <p:cNvSpPr/>
          <p:nvPr/>
        </p:nvSpPr>
        <p:spPr>
          <a:xfrm>
            <a:off x="7945560" y="795600"/>
            <a:ext cx="10393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third_path</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82;p16"/>
          <p:cNvSpPr/>
          <p:nvPr/>
        </p:nvSpPr>
        <p:spPr>
          <a:xfrm>
            <a:off x="6495120" y="528120"/>
            <a:ext cx="720360" cy="352800"/>
          </a:xfrm>
          <a:prstGeom prst="rect">
            <a:avLst/>
          </a:prstGeom>
          <a:solidFill>
            <a:schemeClr val="lt2"/>
          </a:solidFill>
          <a:ln w="9525">
            <a:solidFill>
              <a:srgbClr val="595959"/>
            </a:solidFill>
            <a:round/>
          </a:ln>
        </p:spPr>
        <p:style>
          <a:lnRef idx="0"/>
          <a:fillRef idx="0"/>
          <a:effectRef idx="0"/>
          <a:fontRef idx="minor"/>
        </p:style>
      </p:sp>
      <p:sp>
        <p:nvSpPr>
          <p:cNvPr id="134" name="Google Shape;83;p16"/>
          <p:cNvSpPr/>
          <p:nvPr/>
        </p:nvSpPr>
        <p:spPr>
          <a:xfrm>
            <a:off x="7712280" y="528120"/>
            <a:ext cx="849240" cy="352800"/>
          </a:xfrm>
          <a:prstGeom prst="rect">
            <a:avLst/>
          </a:prstGeom>
          <a:solidFill>
            <a:schemeClr val="lt2"/>
          </a:solidFill>
          <a:ln w="9525">
            <a:solidFill>
              <a:srgbClr val="595959"/>
            </a:solidFill>
            <a:round/>
          </a:ln>
        </p:spPr>
        <p:style>
          <a:lnRef idx="0"/>
          <a:fillRef idx="0"/>
          <a:effectRef idx="0"/>
          <a:fontRef idx="minor"/>
        </p:style>
      </p:sp>
      <p:sp>
        <p:nvSpPr>
          <p:cNvPr id="135" name="Google Shape;84;p16"/>
          <p:cNvSpPr/>
          <p:nvPr/>
        </p:nvSpPr>
        <p:spPr>
          <a:xfrm>
            <a:off x="5244120" y="554760"/>
            <a:ext cx="661680" cy="352800"/>
          </a:xfrm>
          <a:prstGeom prst="rect">
            <a:avLst/>
          </a:prstGeom>
          <a:solidFill>
            <a:schemeClr val="lt2"/>
          </a:solidFill>
          <a:ln w="9525">
            <a:solidFill>
              <a:srgbClr val="595959"/>
            </a:solidFill>
            <a:round/>
          </a:ln>
        </p:spPr>
        <p:style>
          <a:lnRef idx="0"/>
          <a:fillRef idx="0"/>
          <a:effectRef idx="0"/>
          <a:fontRef idx="minor"/>
        </p:style>
      </p:sp>
      <p:sp>
        <p:nvSpPr>
          <p:cNvPr id="136" name="PlaceHolder 1"/>
          <p:cNvSpPr>
            <a:spLocks noGrp="1"/>
          </p:cNvSpPr>
          <p:nvPr>
            <p:ph type="title"/>
          </p:nvPr>
        </p:nvSpPr>
        <p:spPr>
          <a:xfrm>
            <a:off x="311760" y="444960"/>
            <a:ext cx="2771640" cy="572400"/>
          </a:xfrm>
          <a:prstGeom prst="rect">
            <a:avLst/>
          </a:prstGeom>
          <a:noFill/>
          <a:ln w="0">
            <a:noFill/>
          </a:ln>
        </p:spPr>
        <p:txBody>
          <a:bodyPr tIns="91440" bIns="91440" anchor="t">
            <a:normAutofit fontScale="90000"/>
          </a:bodyPr>
          <a:p>
            <a:pPr>
              <a:lnSpc>
                <a:spcPct val="100000"/>
              </a:lnSpc>
              <a:buNone/>
              <a:tabLst>
                <a:tab algn="l" pos="0"/>
              </a:tabLst>
            </a:pPr>
            <a:r>
              <a:rPr b="0" lang="en" sz="2800" spc="-1" strike="noStrike">
                <a:solidFill>
                  <a:srgbClr val="000000"/>
                </a:solidFill>
                <a:latin typeface="Arial"/>
                <a:ea typeface="Arial"/>
              </a:rPr>
              <a:t>Variable Valley 2</a:t>
            </a:r>
            <a:endParaRPr b="0" lang="en-US" sz="2800" spc="-1" strike="noStrike">
              <a:solidFill>
                <a:srgbClr val="000000"/>
              </a:solidFill>
              <a:latin typeface="Arial"/>
            </a:endParaRPr>
          </a:p>
        </p:txBody>
      </p:sp>
      <p:sp>
        <p:nvSpPr>
          <p:cNvPr id="137"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 about assigning data to variables and about data types, specifically integers. The Ancients programmed a trap that is only disarmed when the variables are assigned the correct value.</a:t>
            </a:r>
            <a:endParaRPr b="0" lang="en-US" sz="1800" spc="-1" strike="noStrike">
              <a:solidFill>
                <a:srgbClr val="000000"/>
              </a:solidFill>
              <a:latin typeface="Arial"/>
            </a:endParaRPr>
          </a:p>
        </p:txBody>
      </p:sp>
      <p:pic>
        <p:nvPicPr>
          <p:cNvPr id="138" name="Google Shape;87;p16" descr=""/>
          <p:cNvPicPr/>
          <p:nvPr/>
        </p:nvPicPr>
        <p:blipFill>
          <a:blip r:embed="rId1"/>
          <a:stretch/>
        </p:blipFill>
        <p:spPr>
          <a:xfrm flipH="1">
            <a:off x="4464720" y="1625040"/>
            <a:ext cx="1107360" cy="829080"/>
          </a:xfrm>
          <a:prstGeom prst="rect">
            <a:avLst/>
          </a:prstGeom>
          <a:ln w="0">
            <a:noFill/>
          </a:ln>
        </p:spPr>
      </p:pic>
      <p:sp>
        <p:nvSpPr>
          <p:cNvPr id="139" name="Google Shape;88;p16"/>
          <p:cNvSpPr/>
          <p:nvPr/>
        </p:nvSpPr>
        <p:spPr>
          <a:xfrm>
            <a:off x="3511800" y="755280"/>
            <a:ext cx="3852720" cy="399960"/>
          </a:xfrm>
          <a:prstGeom prst="rect">
            <a:avLst/>
          </a:prstGeom>
          <a:noFill/>
          <a:ln w="0">
            <a:noFill/>
          </a:ln>
        </p:spPr>
        <p:style>
          <a:lnRef idx="0"/>
          <a:fillRef idx="0"/>
          <a:effectRef idx="0"/>
          <a:fontRef idx="minor"/>
        </p:style>
      </p:sp>
      <p:sp>
        <p:nvSpPr>
          <p:cNvPr id="140" name="Google Shape;89;p16"/>
          <p:cNvSpPr/>
          <p:nvPr/>
        </p:nvSpPr>
        <p:spPr>
          <a:xfrm>
            <a:off x="5358960" y="531360"/>
            <a:ext cx="10299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x =</a:t>
            </a:r>
            <a:endParaRPr b="0" lang="en-US" sz="1400" spc="-1" strike="noStrike">
              <a:latin typeface="Arial"/>
            </a:endParaRPr>
          </a:p>
        </p:txBody>
      </p:sp>
      <p:sp>
        <p:nvSpPr>
          <p:cNvPr id="141" name="Google Shape;90;p16"/>
          <p:cNvSpPr/>
          <p:nvPr/>
        </p:nvSpPr>
        <p:spPr>
          <a:xfrm>
            <a:off x="3664080" y="907920"/>
            <a:ext cx="3852720" cy="399960"/>
          </a:xfrm>
          <a:prstGeom prst="rect">
            <a:avLst/>
          </a:prstGeom>
          <a:noFill/>
          <a:ln w="0">
            <a:noFill/>
          </a:ln>
        </p:spPr>
        <p:style>
          <a:lnRef idx="0"/>
          <a:fillRef idx="0"/>
          <a:effectRef idx="0"/>
          <a:fontRef idx="minor"/>
        </p:style>
      </p:sp>
      <p:sp>
        <p:nvSpPr>
          <p:cNvPr id="142" name="Google Shape;91;p16"/>
          <p:cNvSpPr/>
          <p:nvPr/>
        </p:nvSpPr>
        <p:spPr>
          <a:xfrm>
            <a:off x="6593760" y="531360"/>
            <a:ext cx="10299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y =</a:t>
            </a:r>
            <a:endParaRPr b="0" lang="en-US" sz="1400" spc="-1" strike="noStrike">
              <a:latin typeface="Arial"/>
            </a:endParaRPr>
          </a:p>
        </p:txBody>
      </p:sp>
      <p:sp>
        <p:nvSpPr>
          <p:cNvPr id="143" name="Google Shape;92;p16"/>
          <p:cNvSpPr/>
          <p:nvPr/>
        </p:nvSpPr>
        <p:spPr>
          <a:xfrm>
            <a:off x="5632200" y="929520"/>
            <a:ext cx="2089440" cy="399960"/>
          </a:xfrm>
          <a:prstGeom prst="rect">
            <a:avLst/>
          </a:prstGeom>
          <a:noFill/>
          <a:ln w="0">
            <a:noFill/>
          </a:ln>
        </p:spPr>
        <p:style>
          <a:lnRef idx="0"/>
          <a:fillRef idx="0"/>
          <a:effectRef idx="0"/>
          <a:fontRef idx="minor"/>
        </p:style>
      </p:sp>
      <p:sp>
        <p:nvSpPr>
          <p:cNvPr id="144" name="Google Shape;93;p16"/>
          <p:cNvSpPr/>
          <p:nvPr/>
        </p:nvSpPr>
        <p:spPr>
          <a:xfrm>
            <a:off x="7828920" y="531360"/>
            <a:ext cx="92664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z =</a:t>
            </a:r>
            <a:endParaRPr b="0" lang="en-US" sz="1400" spc="-1" strike="noStrike">
              <a:latin typeface="Arial"/>
            </a:endParaRPr>
          </a:p>
        </p:txBody>
      </p:sp>
      <p:sp>
        <p:nvSpPr>
          <p:cNvPr id="145" name="Google Shape;94;p16"/>
          <p:cNvSpPr/>
          <p:nvPr/>
        </p:nvSpPr>
        <p:spPr>
          <a:xfrm>
            <a:off x="4802760" y="2197800"/>
            <a:ext cx="956520" cy="427680"/>
          </a:xfrm>
          <a:prstGeom prst="bentConnector3">
            <a:avLst>
              <a:gd name="adj1" fmla="val 50000"/>
            </a:avLst>
          </a:prstGeom>
          <a:noFill/>
          <a:ln w="9525">
            <a:solidFill>
              <a:srgbClr val="595959"/>
            </a:solidFill>
            <a:round/>
          </a:ln>
        </p:spPr>
        <p:style>
          <a:lnRef idx="0"/>
          <a:fillRef idx="0"/>
          <a:effectRef idx="0"/>
          <a:fontRef idx="minor"/>
        </p:style>
      </p:sp>
      <p:sp>
        <p:nvSpPr>
          <p:cNvPr id="146" name="Google Shape;95;p16"/>
          <p:cNvSpPr/>
          <p:nvPr/>
        </p:nvSpPr>
        <p:spPr>
          <a:xfrm flipH="1" rot="10800000">
            <a:off x="5759640" y="2019960"/>
            <a:ext cx="728640" cy="601920"/>
          </a:xfrm>
          <a:prstGeom prst="curvedConnector3">
            <a:avLst>
              <a:gd name="adj1" fmla="val 50000"/>
            </a:avLst>
          </a:prstGeom>
          <a:noFill/>
          <a:ln w="9525">
            <a:solidFill>
              <a:srgbClr val="595959"/>
            </a:solidFill>
            <a:round/>
          </a:ln>
        </p:spPr>
        <p:style>
          <a:lnRef idx="0"/>
          <a:fillRef idx="0"/>
          <a:effectRef idx="0"/>
          <a:fontRef idx="minor"/>
        </p:style>
      </p:sp>
      <p:sp>
        <p:nvSpPr>
          <p:cNvPr id="147" name="Google Shape;96;p16"/>
          <p:cNvSpPr/>
          <p:nvPr/>
        </p:nvSpPr>
        <p:spPr>
          <a:xfrm>
            <a:off x="6501600" y="2019600"/>
            <a:ext cx="227160" cy="14443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48" name="Google Shape;97;p16"/>
          <p:cNvSpPr/>
          <p:nvPr/>
        </p:nvSpPr>
        <p:spPr>
          <a:xfrm flipH="1" rot="10800000">
            <a:off x="6735960" y="2153880"/>
            <a:ext cx="534960" cy="131724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49" name="Google Shape;98;p16"/>
          <p:cNvSpPr/>
          <p:nvPr/>
        </p:nvSpPr>
        <p:spPr>
          <a:xfrm>
            <a:off x="7270920" y="2160000"/>
            <a:ext cx="963000" cy="902520"/>
          </a:xfrm>
          <a:prstGeom prst="curvedConnector3">
            <a:avLst>
              <a:gd name="adj1" fmla="val 50000"/>
            </a:avLst>
          </a:prstGeom>
          <a:noFill/>
          <a:ln w="9525">
            <a:solidFill>
              <a:srgbClr val="595959"/>
            </a:solidFill>
            <a:round/>
          </a:ln>
        </p:spPr>
        <p:style>
          <a:lnRef idx="0"/>
          <a:fillRef idx="0"/>
          <a:effectRef idx="0"/>
          <a:fontRef idx="minor"/>
        </p:style>
      </p:sp>
      <p:sp>
        <p:nvSpPr>
          <p:cNvPr id="150" name="Google Shape;99;p16"/>
          <p:cNvSpPr/>
          <p:nvPr/>
        </p:nvSpPr>
        <p:spPr>
          <a:xfrm flipH="1">
            <a:off x="7959960" y="3063240"/>
            <a:ext cx="287280" cy="65520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51" name="Google Shape;100;p16"/>
          <p:cNvSpPr/>
          <p:nvPr/>
        </p:nvSpPr>
        <p:spPr>
          <a:xfrm flipH="1" rot="10800000">
            <a:off x="7959960" y="3726000"/>
            <a:ext cx="461520" cy="61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52" name="Google Shape;101;p16"/>
          <p:cNvSpPr/>
          <p:nvPr/>
        </p:nvSpPr>
        <p:spPr>
          <a:xfrm flipH="1" rot="10800000">
            <a:off x="8448840" y="3083400"/>
            <a:ext cx="126720" cy="648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53" name="Google Shape;102;p16"/>
          <p:cNvSpPr/>
          <p:nvPr/>
        </p:nvSpPr>
        <p:spPr>
          <a:xfrm>
            <a:off x="8568720" y="3089880"/>
            <a:ext cx="555120" cy="61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Variable Valley 3</a:t>
            </a:r>
            <a:endParaRPr b="0" lang="en-US" sz="2800" spc="-1" strike="noStrike">
              <a:solidFill>
                <a:srgbClr val="000000"/>
              </a:solidFill>
              <a:latin typeface="Arial"/>
            </a:endParaRPr>
          </a:p>
        </p:txBody>
      </p:sp>
      <p:sp>
        <p:nvSpPr>
          <p:cNvPr id="155"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learns about the string data type. Snek has to be careful about the difference between similar seeming data (i.e. 5 &amp; 'five') in order to escape Variable Valley!</a:t>
            </a:r>
            <a:endParaRPr b="0" lang="en-US" sz="1800" spc="-1" strike="noStrike">
              <a:solidFill>
                <a:srgbClr val="000000"/>
              </a:solidFill>
              <a:latin typeface="Arial"/>
            </a:endParaRPr>
          </a:p>
        </p:txBody>
      </p:sp>
      <p:pic>
        <p:nvPicPr>
          <p:cNvPr id="156" name="Google Shape;109;p17" descr=""/>
          <p:cNvPicPr/>
          <p:nvPr/>
        </p:nvPicPr>
        <p:blipFill>
          <a:blip r:embed="rId1"/>
          <a:stretch/>
        </p:blipFill>
        <p:spPr>
          <a:xfrm flipH="1">
            <a:off x="5052960" y="929520"/>
            <a:ext cx="3109320" cy="2327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Google Shape;114;p18"/>
          <p:cNvSpPr/>
          <p:nvPr/>
        </p:nvSpPr>
        <p:spPr>
          <a:xfrm rot="16200000">
            <a:off x="5324400" y="659160"/>
            <a:ext cx="3886200" cy="3458160"/>
          </a:xfrm>
          <a:prstGeom prst="flowChartDelay">
            <a:avLst/>
          </a:prstGeom>
          <a:solidFill>
            <a:schemeClr val="lt2"/>
          </a:solidFill>
          <a:ln w="9525">
            <a:solidFill>
              <a:srgbClr val="595959"/>
            </a:solidFill>
            <a:round/>
          </a:ln>
        </p:spPr>
        <p:style>
          <a:lnRef idx="0"/>
          <a:fillRef idx="0"/>
          <a:effectRef idx="0"/>
          <a:fontRef idx="minor"/>
        </p:style>
      </p:sp>
      <p:sp>
        <p:nvSpPr>
          <p:cNvPr id="158" name="PlaceHolder 1"/>
          <p:cNvSpPr>
            <a:spLocks noGrp="1"/>
          </p:cNvSpPr>
          <p:nvPr>
            <p:ph type="title"/>
          </p:nvPr>
        </p:nvSpPr>
        <p:spPr>
          <a:xfrm>
            <a:off x="311760" y="444960"/>
            <a:ext cx="4590720" cy="572400"/>
          </a:xfrm>
          <a:prstGeom prst="rect">
            <a:avLst/>
          </a:prstGeom>
          <a:noFill/>
          <a:ln w="0">
            <a:noFill/>
          </a:ln>
        </p:spPr>
        <p:txBody>
          <a:bodyPr tIns="91440" bIns="91440" anchor="t">
            <a:normAutofit fontScale="90000"/>
          </a:bodyPr>
          <a:p>
            <a:pPr>
              <a:lnSpc>
                <a:spcPct val="100000"/>
              </a:lnSpc>
              <a:buNone/>
              <a:tabLst>
                <a:tab algn="l" pos="0"/>
              </a:tabLst>
            </a:pPr>
            <a:r>
              <a:rPr b="0" lang="en" sz="2800" spc="-1" strike="noStrike">
                <a:solidFill>
                  <a:srgbClr val="000000"/>
                </a:solidFill>
                <a:latin typeface="Arial"/>
                <a:ea typeface="Arial"/>
              </a:rPr>
              <a:t>Transition to BBG </a:t>
            </a:r>
            <a:r>
              <a:rPr b="0" lang="en" sz="1300" spc="-1" strike="noStrike">
                <a:solidFill>
                  <a:srgbClr val="000000"/>
                </a:solidFill>
                <a:latin typeface="Arial"/>
                <a:ea typeface="Arial"/>
              </a:rPr>
              <a:t>Nice, but not necessary</a:t>
            </a:r>
            <a:endParaRPr b="0" lang="en-US" sz="1300" spc="-1" strike="noStrike">
              <a:solidFill>
                <a:srgbClr val="000000"/>
              </a:solidFill>
              <a:latin typeface="Arial"/>
            </a:endParaRPr>
          </a:p>
        </p:txBody>
      </p:sp>
      <p:sp>
        <p:nvSpPr>
          <p:cNvPr id="159"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puts Variable Valley behind him. He is ready for whatever comes next</a:t>
            </a:r>
            <a:endParaRPr b="0" lang="en-US" sz="1800" spc="-1" strike="noStrike">
              <a:solidFill>
                <a:srgbClr val="000000"/>
              </a:solidFill>
              <a:latin typeface="Arial"/>
            </a:endParaRPr>
          </a:p>
        </p:txBody>
      </p:sp>
      <p:sp>
        <p:nvSpPr>
          <p:cNvPr id="160" name="Google Shape;117;p18"/>
          <p:cNvSpPr/>
          <p:nvPr/>
        </p:nvSpPr>
        <p:spPr>
          <a:xfrm>
            <a:off x="6167160" y="0"/>
            <a:ext cx="247464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Spectral"/>
                <a:ea typeface="Spectral"/>
              </a:rPr>
              <a:t>To Boolean Burial Grounds</a:t>
            </a:r>
            <a:endParaRPr b="0" lang="en-US" sz="1400" spc="-1" strike="noStrike">
              <a:latin typeface="Arial"/>
            </a:endParaRPr>
          </a:p>
        </p:txBody>
      </p:sp>
      <p:pic>
        <p:nvPicPr>
          <p:cNvPr id="161" name="Google Shape;118;p18" descr=""/>
          <p:cNvPicPr/>
          <p:nvPr/>
        </p:nvPicPr>
        <p:blipFill>
          <a:blip r:embed="rId1"/>
          <a:stretch/>
        </p:blipFill>
        <p:spPr>
          <a:xfrm flipH="1">
            <a:off x="4364280" y="3544920"/>
            <a:ext cx="1107360" cy="829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BBG 1</a:t>
            </a:r>
            <a:endParaRPr b="0" lang="en-US" sz="2800" spc="-1" strike="noStrike">
              <a:solidFill>
                <a:srgbClr val="000000"/>
              </a:solidFill>
              <a:latin typeface="Arial"/>
            </a:endParaRPr>
          </a:p>
        </p:txBody>
      </p:sp>
      <p:sp>
        <p:nvSpPr>
          <p:cNvPr id="163"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is out of the deepest part of the tomb, but is now in the Boolean Burial Grounds. The tomb was locked down long ago, and Snek is stuck behind several locked doors and gates. Snek learns about AND, OR, and NOT. And not a moment too soon, because that's the secret to start escaping the burial grounds</a:t>
            </a:r>
            <a:endParaRPr b="0" lang="en-US" sz="1800" spc="-1" strike="noStrike">
              <a:solidFill>
                <a:srgbClr val="000000"/>
              </a:solidFill>
              <a:latin typeface="Arial"/>
            </a:endParaRPr>
          </a:p>
        </p:txBody>
      </p:sp>
      <p:pic>
        <p:nvPicPr>
          <p:cNvPr id="164" name="Google Shape;125;p19" descr=""/>
          <p:cNvPicPr/>
          <p:nvPr/>
        </p:nvPicPr>
        <p:blipFill>
          <a:blip r:embed="rId1"/>
          <a:stretch/>
        </p:blipFill>
        <p:spPr>
          <a:xfrm>
            <a:off x="4710960" y="380880"/>
            <a:ext cx="3762000" cy="1218960"/>
          </a:xfrm>
          <a:prstGeom prst="rect">
            <a:avLst/>
          </a:prstGeom>
          <a:ln w="0">
            <a:noFill/>
          </a:ln>
        </p:spPr>
      </p:pic>
      <p:sp>
        <p:nvSpPr>
          <p:cNvPr id="165" name="Google Shape;126;p19"/>
          <p:cNvSpPr/>
          <p:nvPr/>
        </p:nvSpPr>
        <p:spPr>
          <a:xfrm>
            <a:off x="4806000" y="1152360"/>
            <a:ext cx="133560" cy="1250640"/>
          </a:xfrm>
          <a:prstGeom prst="flowChartExtract">
            <a:avLst/>
          </a:prstGeom>
          <a:solidFill>
            <a:schemeClr val="lt1"/>
          </a:solidFill>
          <a:ln w="9525">
            <a:solidFill>
              <a:srgbClr val="595959"/>
            </a:solidFill>
            <a:round/>
          </a:ln>
        </p:spPr>
        <p:style>
          <a:lnRef idx="0"/>
          <a:fillRef idx="0"/>
          <a:effectRef idx="0"/>
          <a:fontRef idx="minor"/>
        </p:style>
      </p:sp>
      <p:sp>
        <p:nvSpPr>
          <p:cNvPr id="166" name="Google Shape;127;p19"/>
          <p:cNvSpPr/>
          <p:nvPr/>
        </p:nvSpPr>
        <p:spPr>
          <a:xfrm>
            <a:off x="4842720" y="976320"/>
            <a:ext cx="60120" cy="106920"/>
          </a:xfrm>
          <a:prstGeom prst="rect">
            <a:avLst/>
          </a:prstGeom>
          <a:solidFill>
            <a:schemeClr val="lt2"/>
          </a:solidFill>
          <a:ln w="9525">
            <a:solidFill>
              <a:srgbClr val="595959"/>
            </a:solidFill>
            <a:round/>
          </a:ln>
        </p:spPr>
        <p:style>
          <a:lnRef idx="0"/>
          <a:fillRef idx="0"/>
          <a:effectRef idx="0"/>
          <a:fontRef idx="minor"/>
        </p:style>
      </p:sp>
      <p:sp>
        <p:nvSpPr>
          <p:cNvPr id="167" name="Google Shape;128;p19"/>
          <p:cNvSpPr/>
          <p:nvPr/>
        </p:nvSpPr>
        <p:spPr>
          <a:xfrm>
            <a:off x="4675680" y="2655000"/>
            <a:ext cx="875880" cy="1491120"/>
          </a:xfrm>
          <a:prstGeom prst="rect">
            <a:avLst/>
          </a:prstGeom>
          <a:solidFill>
            <a:schemeClr val="lt2"/>
          </a:solidFill>
          <a:ln w="9525">
            <a:solidFill>
              <a:srgbClr val="595959"/>
            </a:solidFill>
            <a:round/>
          </a:ln>
        </p:spPr>
        <p:style>
          <a:lnRef idx="0"/>
          <a:fillRef idx="0"/>
          <a:effectRef idx="0"/>
          <a:fontRef idx="minor"/>
        </p:style>
      </p:sp>
      <p:sp>
        <p:nvSpPr>
          <p:cNvPr id="168" name="Google Shape;129;p19"/>
          <p:cNvSpPr/>
          <p:nvPr/>
        </p:nvSpPr>
        <p:spPr>
          <a:xfrm>
            <a:off x="4715640" y="2735280"/>
            <a:ext cx="795600" cy="365040"/>
          </a:xfrm>
          <a:prstGeom prst="rect">
            <a:avLst/>
          </a:prstGeom>
          <a:no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1 AND 6</a:t>
            </a:r>
            <a:endParaRPr b="0" lang="en-US" sz="1200" spc="-1" strike="noStrike">
              <a:latin typeface="Arial"/>
            </a:endParaRPr>
          </a:p>
        </p:txBody>
      </p:sp>
      <p:sp>
        <p:nvSpPr>
          <p:cNvPr id="169" name="Google Shape;130;p19"/>
          <p:cNvSpPr/>
          <p:nvPr/>
        </p:nvSpPr>
        <p:spPr>
          <a:xfrm>
            <a:off x="4762440" y="3163680"/>
            <a:ext cx="715320" cy="902520"/>
          </a:xfrm>
          <a:prstGeom prst="roundRect">
            <a:avLst>
              <a:gd name="adj" fmla="val 16667"/>
            </a:avLst>
          </a:prstGeom>
          <a:solidFill>
            <a:schemeClr val="lt2"/>
          </a:solidFill>
          <a:ln w="9525">
            <a:solidFill>
              <a:srgbClr val="595959"/>
            </a:solidFill>
            <a:round/>
          </a:ln>
        </p:spPr>
        <p:style>
          <a:lnRef idx="0"/>
          <a:fillRef idx="0"/>
          <a:effectRef idx="0"/>
          <a:fontRef idx="minor"/>
        </p:style>
      </p:sp>
      <p:sp>
        <p:nvSpPr>
          <p:cNvPr id="170" name="Google Shape;131;p19"/>
          <p:cNvSpPr/>
          <p:nvPr/>
        </p:nvSpPr>
        <p:spPr>
          <a:xfrm>
            <a:off x="5120280" y="3163680"/>
            <a:ext cx="360" cy="9025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71" name="Google Shape;132;p19"/>
          <p:cNvSpPr/>
          <p:nvPr/>
        </p:nvSpPr>
        <p:spPr>
          <a:xfrm>
            <a:off x="4769280" y="3390840"/>
            <a:ext cx="722160" cy="61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72" name="Google Shape;133;p19"/>
          <p:cNvSpPr/>
          <p:nvPr/>
        </p:nvSpPr>
        <p:spPr>
          <a:xfrm>
            <a:off x="4762440" y="3615120"/>
            <a:ext cx="715320" cy="3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73" name="Google Shape;134;p19"/>
          <p:cNvSpPr/>
          <p:nvPr/>
        </p:nvSpPr>
        <p:spPr>
          <a:xfrm>
            <a:off x="4762440" y="3839040"/>
            <a:ext cx="708840" cy="61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74" name="Google Shape;135;p19"/>
          <p:cNvSpPr/>
          <p:nvPr/>
        </p:nvSpPr>
        <p:spPr>
          <a:xfrm>
            <a:off x="4842720" y="310464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1</a:t>
            </a:r>
            <a:endParaRPr b="0" lang="en-US" sz="1000" spc="-1" strike="noStrike">
              <a:latin typeface="Arial"/>
            </a:endParaRPr>
          </a:p>
        </p:txBody>
      </p:sp>
      <p:sp>
        <p:nvSpPr>
          <p:cNvPr id="175" name="Google Shape;136;p19"/>
          <p:cNvSpPr/>
          <p:nvPr/>
        </p:nvSpPr>
        <p:spPr>
          <a:xfrm>
            <a:off x="5137200" y="330264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4</a:t>
            </a:r>
            <a:endParaRPr b="0" lang="en-US" sz="1000" spc="-1" strike="noStrike">
              <a:latin typeface="Arial"/>
            </a:endParaRPr>
          </a:p>
        </p:txBody>
      </p:sp>
      <p:sp>
        <p:nvSpPr>
          <p:cNvPr id="176" name="Google Shape;137;p19"/>
          <p:cNvSpPr/>
          <p:nvPr/>
        </p:nvSpPr>
        <p:spPr>
          <a:xfrm>
            <a:off x="5137200" y="310464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2</a:t>
            </a:r>
            <a:endParaRPr b="0" lang="en-US" sz="1000" spc="-1" strike="noStrike">
              <a:latin typeface="Arial"/>
            </a:endParaRPr>
          </a:p>
        </p:txBody>
      </p:sp>
      <p:sp>
        <p:nvSpPr>
          <p:cNvPr id="177" name="Google Shape;138;p19"/>
          <p:cNvSpPr/>
          <p:nvPr/>
        </p:nvSpPr>
        <p:spPr>
          <a:xfrm>
            <a:off x="4842720" y="352800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5</a:t>
            </a:r>
            <a:endParaRPr b="0" lang="en-US" sz="1000" spc="-1" strike="noStrike">
              <a:latin typeface="Arial"/>
            </a:endParaRPr>
          </a:p>
        </p:txBody>
      </p:sp>
      <p:sp>
        <p:nvSpPr>
          <p:cNvPr id="178" name="Google Shape;139;p19"/>
          <p:cNvSpPr/>
          <p:nvPr/>
        </p:nvSpPr>
        <p:spPr>
          <a:xfrm>
            <a:off x="4842720" y="330264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3</a:t>
            </a:r>
            <a:endParaRPr b="0" lang="en-US" sz="1000" spc="-1" strike="noStrike">
              <a:latin typeface="Arial"/>
            </a:endParaRPr>
          </a:p>
        </p:txBody>
      </p:sp>
      <p:sp>
        <p:nvSpPr>
          <p:cNvPr id="179" name="Google Shape;140;p19"/>
          <p:cNvSpPr/>
          <p:nvPr/>
        </p:nvSpPr>
        <p:spPr>
          <a:xfrm>
            <a:off x="4842720" y="378648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7</a:t>
            </a:r>
            <a:endParaRPr b="0" lang="en-US" sz="1000" spc="-1" strike="noStrike">
              <a:latin typeface="Arial"/>
            </a:endParaRPr>
          </a:p>
        </p:txBody>
      </p:sp>
      <p:sp>
        <p:nvSpPr>
          <p:cNvPr id="180" name="Google Shape;141;p19"/>
          <p:cNvSpPr/>
          <p:nvPr/>
        </p:nvSpPr>
        <p:spPr>
          <a:xfrm>
            <a:off x="5137200" y="352800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6</a:t>
            </a:r>
            <a:endParaRPr b="0" lang="en-US" sz="1000" spc="-1" strike="noStrike">
              <a:latin typeface="Arial"/>
            </a:endParaRPr>
          </a:p>
        </p:txBody>
      </p:sp>
      <p:sp>
        <p:nvSpPr>
          <p:cNvPr id="181" name="Google Shape;142;p19"/>
          <p:cNvSpPr/>
          <p:nvPr/>
        </p:nvSpPr>
        <p:spPr>
          <a:xfrm>
            <a:off x="5137200" y="3786480"/>
            <a:ext cx="294120" cy="305280"/>
          </a:xfrm>
          <a:prstGeom prst="rect">
            <a:avLst/>
          </a:prstGeom>
          <a:noFill/>
          <a:ln w="0">
            <a:noFill/>
          </a:ln>
        </p:spPr>
        <p:style>
          <a:lnRef idx="0"/>
          <a:fillRef idx="0"/>
          <a:effectRef idx="0"/>
          <a:fontRef idx="minor"/>
        </p:style>
        <p:txBody>
          <a:bodyPr tIns="153360" bIns="153360" anchor="t">
            <a:spAutoFit/>
          </a:bodyPr>
          <a:p>
            <a:pPr>
              <a:lnSpc>
                <a:spcPct val="100000"/>
              </a:lnSpc>
              <a:buNone/>
              <a:tabLst>
                <a:tab algn="l" pos="0"/>
              </a:tabLst>
            </a:pPr>
            <a:r>
              <a:rPr b="0" lang="en" sz="1000" spc="-1" strike="noStrike">
                <a:solidFill>
                  <a:srgbClr val="000000"/>
                </a:solidFill>
                <a:latin typeface="Arial"/>
                <a:ea typeface="Arial"/>
              </a:rPr>
              <a:t>8</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BBG 2</a:t>
            </a:r>
            <a:endParaRPr b="0" lang="en-US" sz="2800" spc="-1" strike="noStrike">
              <a:solidFill>
                <a:srgbClr val="000000"/>
              </a:solidFill>
              <a:latin typeface="Arial"/>
            </a:endParaRPr>
          </a:p>
        </p:txBody>
      </p:sp>
      <p:sp>
        <p:nvSpPr>
          <p:cNvPr id="183"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The button combinations get more difficult with compound logic statements! Will Snek ever get out of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BBG 3</a:t>
            </a:r>
            <a:endParaRPr b="0" lang="en-US" sz="2800" spc="-1" strike="noStrike">
              <a:solidFill>
                <a:srgbClr val="000000"/>
              </a:solidFill>
              <a:latin typeface="Arial"/>
            </a:endParaRPr>
          </a:p>
        </p:txBody>
      </p:sp>
      <p:sp>
        <p:nvSpPr>
          <p:cNvPr id="185" name="PlaceHolder 2"/>
          <p:cNvSpPr>
            <a:spLocks noGrp="1"/>
          </p:cNvSpPr>
          <p:nvPr>
            <p:ph/>
          </p:nvPr>
        </p:nvSpPr>
        <p:spPr>
          <a:xfrm>
            <a:off x="311760" y="1152360"/>
            <a:ext cx="425988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The Ancients were very crafty people. Not only are there more keypads than before, but the last door requires specific keypads be activated to return power to the door. But which keypads? Good thing Snek is a Boolean Logic expert! Snek uses the knowledge to know which keypads to activate and the buttons to press on each one!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