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71"/>
  </p:notesMasterIdLst>
  <p:handoutMasterIdLst>
    <p:handoutMasterId r:id="rId72"/>
  </p:handoutMasterIdLst>
  <p:sldIdLst>
    <p:sldId id="258" r:id="rId4"/>
    <p:sldId id="904" r:id="rId5"/>
    <p:sldId id="905" r:id="rId6"/>
    <p:sldId id="906" r:id="rId7"/>
    <p:sldId id="907" r:id="rId8"/>
    <p:sldId id="908" r:id="rId9"/>
    <p:sldId id="909" r:id="rId10"/>
    <p:sldId id="910" r:id="rId11"/>
    <p:sldId id="911" r:id="rId12"/>
    <p:sldId id="912" r:id="rId13"/>
    <p:sldId id="913" r:id="rId14"/>
    <p:sldId id="914" r:id="rId15"/>
    <p:sldId id="915" r:id="rId16"/>
    <p:sldId id="916" r:id="rId17"/>
    <p:sldId id="917" r:id="rId18"/>
    <p:sldId id="918" r:id="rId19"/>
    <p:sldId id="919" r:id="rId20"/>
    <p:sldId id="920" r:id="rId21"/>
    <p:sldId id="921" r:id="rId22"/>
    <p:sldId id="922" r:id="rId23"/>
    <p:sldId id="923" r:id="rId24"/>
    <p:sldId id="924" r:id="rId25"/>
    <p:sldId id="925" r:id="rId26"/>
    <p:sldId id="926" r:id="rId27"/>
    <p:sldId id="927" r:id="rId28"/>
    <p:sldId id="929" r:id="rId29"/>
    <p:sldId id="928" r:id="rId30"/>
    <p:sldId id="930" r:id="rId31"/>
    <p:sldId id="931" r:id="rId32"/>
    <p:sldId id="932" r:id="rId33"/>
    <p:sldId id="933" r:id="rId34"/>
    <p:sldId id="934" r:id="rId35"/>
    <p:sldId id="935" r:id="rId36"/>
    <p:sldId id="936" r:id="rId37"/>
    <p:sldId id="937" r:id="rId38"/>
    <p:sldId id="938" r:id="rId39"/>
    <p:sldId id="939" r:id="rId40"/>
    <p:sldId id="940" r:id="rId41"/>
    <p:sldId id="941" r:id="rId42"/>
    <p:sldId id="942" r:id="rId43"/>
    <p:sldId id="943" r:id="rId44"/>
    <p:sldId id="947" r:id="rId45"/>
    <p:sldId id="944" r:id="rId46"/>
    <p:sldId id="945" r:id="rId47"/>
    <p:sldId id="946" r:id="rId48"/>
    <p:sldId id="948" r:id="rId49"/>
    <p:sldId id="949" r:id="rId50"/>
    <p:sldId id="950" r:id="rId51"/>
    <p:sldId id="951" r:id="rId52"/>
    <p:sldId id="952" r:id="rId53"/>
    <p:sldId id="953" r:id="rId54"/>
    <p:sldId id="954" r:id="rId55"/>
    <p:sldId id="955" r:id="rId56"/>
    <p:sldId id="956" r:id="rId57"/>
    <p:sldId id="958" r:id="rId58"/>
    <p:sldId id="959" r:id="rId59"/>
    <p:sldId id="957" r:id="rId60"/>
    <p:sldId id="962" r:id="rId61"/>
    <p:sldId id="960" r:id="rId62"/>
    <p:sldId id="961" r:id="rId63"/>
    <p:sldId id="963" r:id="rId64"/>
    <p:sldId id="964" r:id="rId65"/>
    <p:sldId id="965" r:id="rId66"/>
    <p:sldId id="966" r:id="rId67"/>
    <p:sldId id="967" r:id="rId68"/>
    <p:sldId id="968" r:id="rId69"/>
    <p:sldId id="969" r:id="rId7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00FF"/>
    <a:srgbClr val="000066"/>
    <a:srgbClr val="CC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864" autoAdjust="0"/>
    <p:restoredTop sz="99602" autoAdjust="0"/>
  </p:normalViewPr>
  <p:slideViewPr>
    <p:cSldViewPr snapToGrid="0">
      <p:cViewPr varScale="1">
        <p:scale>
          <a:sx n="112" d="100"/>
          <a:sy n="112" d="100"/>
        </p:scale>
        <p:origin x="-8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3" cy="7589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688D45B-6638-409D-A92F-ECD77D9676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08" tIns="47853" rIns="95708" bIns="47853" numCol="1" anchor="t" anchorCtr="0" compatLnSpc="1"/>
          <a:lstStyle>
            <a:lvl1pPr algn="l" defTabSz="954405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7C14125-9745-4FB8-AFAA-CAD84E09D5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5600" y="0"/>
            <a:ext cx="4164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08" tIns="47853" rIns="95708" bIns="47853" numCol="1" anchor="t" anchorCtr="0" compatLnSpc="1"/>
          <a:lstStyle>
            <a:lvl1pPr algn="r" defTabSz="954405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D10E544B-1983-4884-AF5B-E053982E4D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08" tIns="47853" rIns="95708" bIns="47853" numCol="1" anchor="b" anchorCtr="0" compatLnSpc="1"/>
          <a:lstStyle>
            <a:lvl1pPr algn="l" defTabSz="954405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651EFD0A-F222-4B63-8EB3-5FFD88E0BC4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5600" y="6946900"/>
            <a:ext cx="4164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08" tIns="47853" rIns="95708" bIns="4785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200"/>
            </a:lvl1pPr>
          </a:lstStyle>
          <a:p>
            <a:fld id="{3C7F0052-F031-4ED5-89CB-445D3F2A18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6D29E82-2DE6-4C68-BF05-0268E17376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08" tIns="47853" rIns="95708" bIns="47853" numCol="1" anchor="t" anchorCtr="0" compatLnSpc="1"/>
          <a:lstStyle>
            <a:lvl1pPr algn="l" defTabSz="954405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864B6C0-6DD9-42C6-B256-B3BD9C9FB7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35600" y="0"/>
            <a:ext cx="4164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08" tIns="47853" rIns="95708" bIns="47853" numCol="1" anchor="t" anchorCtr="0" compatLnSpc="1"/>
          <a:lstStyle>
            <a:lvl1pPr algn="r" defTabSz="954405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F4FB2A-2CC7-4BC5-9F6C-B7557416A217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2974975" y="549275"/>
            <a:ext cx="3656013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DE7F105C-414A-406E-A6CA-19F168B345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3475038"/>
            <a:ext cx="7683500" cy="329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08" tIns="47853" rIns="95708" bIns="47853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DCBB77B1-735E-4D0D-B546-F15148D59C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08" tIns="47853" rIns="95708" bIns="47853" numCol="1" anchor="b" anchorCtr="0" compatLnSpc="1"/>
          <a:lstStyle>
            <a:lvl1pPr algn="l" defTabSz="954405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3310D872-E55B-437E-A23E-68AA3F2CF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5600" y="6946900"/>
            <a:ext cx="4164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08" tIns="47853" rIns="95708" bIns="4785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200"/>
            </a:lvl1pPr>
          </a:lstStyle>
          <a:p>
            <a:fld id="{DB89F8FB-FB57-484E-97B1-3051A56506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>
            <a:extLst>
              <a:ext uri="{FF2B5EF4-FFF2-40B4-BE49-F238E27FC236}">
                <a16:creationId xmlns:a16="http://schemas.microsoft.com/office/drawing/2014/main" id="{C7971BF8-F458-45C7-8928-20FBFD606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6613525"/>
            <a:ext cx="7869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900"/>
              <a:t>Copyright © 2017 McGraw-Hill Education. All rights reserved. </a:t>
            </a:r>
            <a:r>
              <a:rPr lang="en-US" altLang="en-US" sz="900">
                <a:solidFill>
                  <a:srgbClr val="000000"/>
                </a:solidFill>
                <a:ea typeface="Arial Unicode MS" panose="020B0604020202020204" pitchFamily="34" charset="-128"/>
              </a:rPr>
              <a:t>No reproduction or distribution without the prior written consent of McGraw-Hill Education.</a:t>
            </a:r>
            <a:r>
              <a:rPr lang="en-US" altLang="en-US" sz="900"/>
              <a:t>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95064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EF3C9D-06F4-453D-9E42-AEC1631B30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18915-F58E-4A55-ACD5-754F942703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673821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31750"/>
            <a:ext cx="2057400" cy="615791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1750"/>
            <a:ext cx="6019800" cy="6157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8EE4CB-FEBC-46E8-ABC7-409FB5808E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A3BAA-AB27-4654-9100-055D8A98E5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184839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1A348D-1656-401F-8585-6518A9A62E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8360A-98C4-4C7B-BA94-E4F3ADFC8F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106059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A69BA5-A002-4292-ABB0-DBA0B0F70C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26DBF-EBFA-4064-A1D7-941BDE9CD9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827247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E86ED6-7457-4743-A722-8973DEF884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773D9-8C09-43FD-8342-BBBC0A8C55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82692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E95A2-9F4D-4102-8380-00A3483C5E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C7EAE-4F85-4374-8E2E-1F698E4EB3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560057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FB7DBB9-E59A-483C-9412-D49ED6E619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A009A-E36D-4BCE-B3D9-78640D671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949889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8060110-8E20-4F63-B6C6-8FEAA79291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75C20-F6F4-460D-8340-4759348EE4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429366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35173D-A1D6-47FA-B6CB-F39AAD4FB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5638D-C1FD-46B1-A239-EC83EC2136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545286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942B72-1E1A-40ED-86DF-75B0AC3AF1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0F358-3582-43CE-84B2-D59BCB27C3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779029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D766446A-875D-46D2-AAC4-77FF4B5640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7213" y="6519863"/>
            <a:ext cx="838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fld id="{B494C90D-1AAF-44B5-9F95-CDDBA89CC8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0CFDC66-2322-4DB8-BA9F-AFD8B73C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550863"/>
            <a:ext cx="8610600" cy="76200"/>
          </a:xfrm>
          <a:prstGeom prst="rect">
            <a:avLst/>
          </a:prstGeom>
          <a:solidFill>
            <a:srgbClr val="FF0000"/>
          </a:solidFill>
          <a:ln w="3175">
            <a:solidFill>
              <a:srgbClr val="CC00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91FBE67D-BBBE-4708-BA9C-8BF6CDF36F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-31750"/>
            <a:ext cx="82296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Box 15">
            <a:extLst>
              <a:ext uri="{FF2B5EF4-FFF2-40B4-BE49-F238E27FC236}">
                <a16:creationId xmlns:a16="http://schemas.microsoft.com/office/drawing/2014/main" id="{D33D1ABD-45F2-45BE-83F5-725FA9E5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6613525"/>
            <a:ext cx="78692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900"/>
              <a:t>Copyright © 2017 McGraw-Hill Education. All rights reserved. </a:t>
            </a:r>
            <a:r>
              <a:rPr lang="en-US" altLang="en-US" sz="900">
                <a:solidFill>
                  <a:srgbClr val="000000"/>
                </a:solidFill>
                <a:ea typeface="Arial Unicode MS" panose="020B0604020202020204" pitchFamily="34" charset="-128"/>
              </a:rPr>
              <a:t>No reproduction or distribution without the prior written consent of McGraw-Hill Education.</a:t>
            </a:r>
            <a:r>
              <a:rPr lang="en-US" altLang="en-US" sz="9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ransition>
    <p:pull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9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6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1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1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69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7">
            <a:extLst>
              <a:ext uri="{FF2B5EF4-FFF2-40B4-BE49-F238E27FC236}">
                <a16:creationId xmlns:a16="http://schemas.microsoft.com/office/drawing/2014/main" id="{43F02333-602E-4132-864B-08824D93D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174750"/>
            <a:ext cx="774065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en-US" b="1" i="1"/>
          </a:p>
          <a:p>
            <a:pPr algn="ctr"/>
            <a:endParaRPr lang="en-US" altLang="en-US" sz="2800" b="1" i="1"/>
          </a:p>
          <a:p>
            <a:pPr algn="ctr"/>
            <a:r>
              <a:rPr lang="en-US" altLang="en-US" sz="2800" b="1" i="1">
                <a:solidFill>
                  <a:srgbClr val="0000FF"/>
                </a:solidFill>
              </a:rPr>
              <a:t>Chapter 2: MOS Device Physics</a:t>
            </a:r>
          </a:p>
          <a:p>
            <a:pPr algn="ctr"/>
            <a:endParaRPr lang="en-US" altLang="en-US" i="1"/>
          </a:p>
          <a:p>
            <a:pPr algn="ctr"/>
            <a:endParaRPr lang="en-US" altLang="en-US" sz="1800" b="1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9D2AE5AC-92B6-4679-A3AD-EC73F49C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124200"/>
            <a:ext cx="5156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>
                <a:ea typeface="SimSun" panose="02010600030101010101" pitchFamily="2" charset="-122"/>
              </a:rPr>
              <a:t>2.1  General Considerations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SimSun" panose="02010600030101010101" pitchFamily="2" charset="-122"/>
              </a:rPr>
              <a:t>2.2  MOS I/V Characteristics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SimSun" panose="02010600030101010101" pitchFamily="2" charset="-122"/>
              </a:rPr>
              <a:t>2.3  Second-Order Effects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SimSun" panose="02010600030101010101" pitchFamily="2" charset="-122"/>
              </a:rPr>
              <a:t>2.4  MOS Device Models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SimSun" panose="02010600030101010101" pitchFamily="2" charset="-122"/>
              </a:rPr>
              <a:t>2.5  Appendix A: FinFETs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SimSun" panose="02010600030101010101" pitchFamily="2" charset="-122"/>
              </a:rPr>
              <a:t>2.6  Appendix B: Behavior of MOS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ea typeface="SimSun" panose="02010600030101010101" pitchFamily="2" charset="-122"/>
              </a:rPr>
              <a:t>       Device as a Capacitor</a:t>
            </a:r>
          </a:p>
          <a:p>
            <a:pPr>
              <a:spcBef>
                <a:spcPct val="20000"/>
              </a:spcBef>
            </a:pPr>
            <a:endParaRPr lang="en-US" altLang="zh-CN" b="1">
              <a:ea typeface="SimSun" panose="0201060003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b="1">
              <a:ea typeface="SimSun" panose="02010600030101010101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b="1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2">
            <a:extLst>
              <a:ext uri="{FF2B5EF4-FFF2-40B4-BE49-F238E27FC236}">
                <a16:creationId xmlns:a16="http://schemas.microsoft.com/office/drawing/2014/main" id="{27437846-F14C-4AD3-BFEE-8AC76207E0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D0D22A4-D984-462A-92B9-5FCFDB0084B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DDAA85B-DD4E-42BF-8662-11415384B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Threshold Voltage</a:t>
            </a:r>
          </a:p>
        </p:txBody>
      </p:sp>
      <p:pic>
        <p:nvPicPr>
          <p:cNvPr id="14339" name="Picture 7">
            <a:extLst>
              <a:ext uri="{FF2B5EF4-FFF2-40B4-BE49-F238E27FC236}">
                <a16:creationId xmlns:a16="http://schemas.microsoft.com/office/drawing/2014/main" id="{C9BECD8A-25AC-40C4-BF41-D278C364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8" t="48392" b="9924"/>
          <a:stretch>
            <a:fillRect/>
          </a:stretch>
        </p:blipFill>
        <p:spPr bwMode="auto">
          <a:xfrm>
            <a:off x="3641725" y="663575"/>
            <a:ext cx="3703638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6">
            <a:extLst>
              <a:ext uri="{FF2B5EF4-FFF2-40B4-BE49-F238E27FC236}">
                <a16:creationId xmlns:a16="http://schemas.microsoft.com/office/drawing/2014/main" id="{EF03E1F7-18BA-41BD-A296-E298629A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243263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When interface potential reaches sufficiently positive value, electrons flow from the source to the interface and eventually to the drain.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This creates a channel of charge carriers (inversion layer) beneath the gate oxide.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value of V</a:t>
            </a:r>
            <a:r>
              <a:rPr lang="en-US" altLang="en-US" sz="2200" b="1" baseline="-25000"/>
              <a:t>G </a:t>
            </a:r>
            <a:r>
              <a:rPr lang="en-US" altLang="en-US" sz="2200" b="1"/>
              <a:t>at which the inversion layer occurs is the threshold voltage (V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).</a:t>
            </a:r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8BDF8DC3-772D-41B0-B465-CC1A5AEA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9" t="6194" r="41669" b="59070"/>
          <a:stretch>
            <a:fillRect/>
          </a:stretch>
        </p:blipFill>
        <p:spPr bwMode="auto">
          <a:xfrm>
            <a:off x="1898650" y="995363"/>
            <a:ext cx="145732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2">
            <a:extLst>
              <a:ext uri="{FF2B5EF4-FFF2-40B4-BE49-F238E27FC236}">
                <a16:creationId xmlns:a16="http://schemas.microsoft.com/office/drawing/2014/main" id="{7AC9F711-C2FA-4C4E-8DB9-856A8EAF1E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4EFD955-EB51-49FF-A170-CD26E932F84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62D9BBD-855F-4357-BCF8-3523FB631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Threshold Voltage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03BF51C-49FF-4E4F-9FA0-F1FD8122F358}"/>
              </a:ext>
            </a:extLst>
          </p:cNvPr>
          <p:cNvGraphicFramePr>
            <a:graphicFrameLocks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3" imgW="114102" imgH="215526" progId="Equation.3">
                  <p:embed/>
                </p:oleObj>
              </mc:Choice>
              <mc:Fallback>
                <p:oleObj r:id="rId3" imgW="114102" imgH="21552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6">
            <a:extLst>
              <a:ext uri="{FF2B5EF4-FFF2-40B4-BE49-F238E27FC236}">
                <a16:creationId xmlns:a16="http://schemas.microsoft.com/office/drawing/2014/main" id="{8BEFFE97-883D-4332-97C0-09A57F40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344738"/>
            <a:ext cx="7143750" cy="2192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77800" indent="-177800">
              <a:spcBef>
                <a:spcPct val="20000"/>
              </a:spcBef>
              <a:buFontTx/>
              <a:buChar char="•"/>
              <a:defRPr/>
            </a:pPr>
            <a:r>
              <a:rPr lang="en-US" sz="2200" b="1" dirty="0">
                <a:latin typeface="+mn-lt"/>
              </a:rPr>
              <a:t>Where</a:t>
            </a:r>
          </a:p>
          <a:p>
            <a:pPr marL="177800" indent="-177800">
              <a:spcBef>
                <a:spcPct val="20000"/>
              </a:spcBef>
              <a:defRPr/>
            </a:pPr>
            <a:r>
              <a:rPr lang="en-US" sz="2200" b="1" dirty="0">
                <a:latin typeface="+mn-lt"/>
              </a:rPr>
              <a:t>   - </a:t>
            </a:r>
            <a:r>
              <a:rPr lang="el-GR" sz="2200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Φ</a:t>
            </a:r>
            <a:r>
              <a:rPr lang="en-US" sz="2200" b="1" baseline="-25000" dirty="0">
                <a:latin typeface="+mn-lt"/>
              </a:rPr>
              <a:t>MS</a:t>
            </a:r>
            <a:r>
              <a:rPr lang="en-US" sz="2200" b="1" dirty="0">
                <a:latin typeface="+mn-lt"/>
              </a:rPr>
              <a:t> is the difference between the work functions of the </a:t>
            </a:r>
            <a:r>
              <a:rPr lang="en-US" sz="2200" b="1" dirty="0" err="1">
                <a:latin typeface="+mn-lt"/>
              </a:rPr>
              <a:t>polysilicon</a:t>
            </a:r>
            <a:r>
              <a:rPr lang="en-US" sz="2200" b="1" dirty="0">
                <a:latin typeface="+mn-lt"/>
              </a:rPr>
              <a:t> gate and the silicon substrate.</a:t>
            </a:r>
          </a:p>
          <a:p>
            <a:pPr marL="177800" indent="-177800">
              <a:spcBef>
                <a:spcPct val="20000"/>
              </a:spcBef>
              <a:defRPr/>
            </a:pPr>
            <a:r>
              <a:rPr lang="en-US" sz="2200" b="1" dirty="0">
                <a:latin typeface="+mn-lt"/>
              </a:rPr>
              <a:t>   - k is Boltzmann’s constant.</a:t>
            </a:r>
          </a:p>
          <a:p>
            <a:pPr marL="177800" indent="-177800">
              <a:spcBef>
                <a:spcPct val="20000"/>
              </a:spcBef>
              <a:defRPr/>
            </a:pPr>
            <a:r>
              <a:rPr lang="en-US" sz="2200" b="1" dirty="0">
                <a:latin typeface="+mn-lt"/>
              </a:rPr>
              <a:t>   - q is the electron charge.</a:t>
            </a:r>
          </a:p>
          <a:p>
            <a:pPr marL="177800" indent="-177800">
              <a:spcBef>
                <a:spcPct val="20000"/>
              </a:spcBef>
              <a:defRPr/>
            </a:pPr>
            <a:r>
              <a:rPr lang="en-US" sz="2200" b="1" dirty="0">
                <a:latin typeface="+mn-lt"/>
              </a:rPr>
              <a:t>   - </a:t>
            </a:r>
            <a:r>
              <a:rPr lang="en-US" sz="2200" b="1" dirty="0" err="1">
                <a:latin typeface="+mn-lt"/>
              </a:rPr>
              <a:t>N</a:t>
            </a:r>
            <a:r>
              <a:rPr lang="en-US" sz="2200" b="1" baseline="-25000" dirty="0" err="1">
                <a:latin typeface="+mn-lt"/>
              </a:rPr>
              <a:t>sub</a:t>
            </a:r>
            <a:r>
              <a:rPr lang="en-US" sz="2200" b="1" dirty="0">
                <a:latin typeface="+mn-lt"/>
              </a:rPr>
              <a:t> is the doping density of the substrate.</a:t>
            </a:r>
          </a:p>
          <a:p>
            <a:pPr marL="177800" indent="-177800">
              <a:spcBef>
                <a:spcPct val="20000"/>
              </a:spcBef>
              <a:defRPr/>
            </a:pPr>
            <a:r>
              <a:rPr lang="en-US" sz="2200" b="1" dirty="0">
                <a:latin typeface="+mn-lt"/>
              </a:rPr>
              <a:t>   - </a:t>
            </a:r>
            <a:r>
              <a:rPr lang="en-US" sz="2200" b="1" dirty="0" err="1">
                <a:latin typeface="+mn-lt"/>
              </a:rPr>
              <a:t>n</a:t>
            </a:r>
            <a:r>
              <a:rPr lang="en-US" sz="2200" b="1" baseline="-25000" dirty="0" err="1">
                <a:latin typeface="+mn-lt"/>
              </a:rPr>
              <a:t>i</a:t>
            </a:r>
            <a:r>
              <a:rPr lang="en-US" sz="2200" b="1" dirty="0">
                <a:latin typeface="+mn-lt"/>
              </a:rPr>
              <a:t> is the density of electrons in </a:t>
            </a:r>
            <a:r>
              <a:rPr lang="en-US" sz="2200" b="1" dirty="0" err="1">
                <a:latin typeface="+mn-lt"/>
              </a:rPr>
              <a:t>undoped</a:t>
            </a:r>
            <a:r>
              <a:rPr lang="en-US" sz="2200" b="1" dirty="0">
                <a:latin typeface="+mn-lt"/>
              </a:rPr>
              <a:t> silicon.</a:t>
            </a:r>
          </a:p>
          <a:p>
            <a:pPr marL="177800" indent="-177800">
              <a:spcBef>
                <a:spcPct val="20000"/>
              </a:spcBef>
              <a:defRPr/>
            </a:pPr>
            <a:r>
              <a:rPr lang="en-US" sz="2200" b="1" dirty="0">
                <a:latin typeface="+mn-lt"/>
              </a:rPr>
              <a:t>   - </a:t>
            </a:r>
            <a:r>
              <a:rPr lang="en-US" sz="2200" b="1" dirty="0" err="1">
                <a:latin typeface="+mn-lt"/>
              </a:rPr>
              <a:t>Q</a:t>
            </a:r>
            <a:r>
              <a:rPr lang="en-US" sz="2200" b="1" baseline="-25000" dirty="0" err="1">
                <a:latin typeface="+mn-lt"/>
              </a:rPr>
              <a:t>dep</a:t>
            </a:r>
            <a:r>
              <a:rPr lang="en-US" sz="2200" b="1" dirty="0">
                <a:latin typeface="+mn-lt"/>
              </a:rPr>
              <a:t> is the charge in the depletion region.</a:t>
            </a:r>
          </a:p>
          <a:p>
            <a:pPr marL="177800" indent="-177800">
              <a:spcBef>
                <a:spcPct val="20000"/>
              </a:spcBef>
              <a:defRPr/>
            </a:pPr>
            <a:r>
              <a:rPr lang="en-US" sz="2200" b="1" dirty="0">
                <a:latin typeface="+mn-lt"/>
              </a:rPr>
              <a:t>   - C</a:t>
            </a:r>
            <a:r>
              <a:rPr lang="en-US" sz="2200" b="1" baseline="-25000" dirty="0">
                <a:latin typeface="+mn-lt"/>
              </a:rPr>
              <a:t>ox</a:t>
            </a:r>
            <a:r>
              <a:rPr lang="en-US" sz="2200" b="1" dirty="0">
                <a:latin typeface="+mn-lt"/>
              </a:rPr>
              <a:t> is the gate oxide capacitance per unit area.</a:t>
            </a:r>
          </a:p>
          <a:p>
            <a:pPr marL="177800" indent="-177800">
              <a:spcBef>
                <a:spcPct val="20000"/>
              </a:spcBef>
              <a:defRPr/>
            </a:pPr>
            <a:r>
              <a:rPr lang="en-US" sz="2200" b="1" dirty="0">
                <a:latin typeface="+mn-lt"/>
              </a:rPr>
              <a:t>   - </a:t>
            </a:r>
            <a:r>
              <a:rPr lang="az-Cyrl-AZ" sz="2200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є</a:t>
            </a:r>
            <a:r>
              <a:rPr lang="en-US" sz="2200" b="1" baseline="-25000" dirty="0" err="1">
                <a:latin typeface="+mn-lt"/>
              </a:rPr>
              <a:t>si</a:t>
            </a:r>
            <a:r>
              <a:rPr lang="en-US" sz="2200" b="1" dirty="0">
                <a:latin typeface="+mn-lt"/>
              </a:rPr>
              <a:t> is the dielectric constant of silicon.</a:t>
            </a:r>
          </a:p>
        </p:txBody>
      </p:sp>
      <p:sp>
        <p:nvSpPr>
          <p:cNvPr id="15365" name="Rectangle 18">
            <a:extLst>
              <a:ext uri="{FF2B5EF4-FFF2-40B4-BE49-F238E27FC236}">
                <a16:creationId xmlns:a16="http://schemas.microsoft.com/office/drawing/2014/main" id="{FA74EAA7-7633-4839-B27D-4D9DCCCE6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15366" name="Picture 17">
            <a:extLst>
              <a:ext uri="{FF2B5EF4-FFF2-40B4-BE49-F238E27FC236}">
                <a16:creationId xmlns:a16="http://schemas.microsoft.com/office/drawing/2014/main" id="{F12EB4E7-BF8C-4812-8133-9941F396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652588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20">
            <a:extLst>
              <a:ext uri="{FF2B5EF4-FFF2-40B4-BE49-F238E27FC236}">
                <a16:creationId xmlns:a16="http://schemas.microsoft.com/office/drawing/2014/main" id="{BBC6922A-1F32-4B8A-8216-B1C7AE28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15368" name="Picture 19">
            <a:extLst>
              <a:ext uri="{FF2B5EF4-FFF2-40B4-BE49-F238E27FC236}">
                <a16:creationId xmlns:a16="http://schemas.microsoft.com/office/drawing/2014/main" id="{151DD1FB-2349-479D-9EBD-71112D9FF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36725"/>
            <a:ext cx="30797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22">
            <a:extLst>
              <a:ext uri="{FF2B5EF4-FFF2-40B4-BE49-F238E27FC236}">
                <a16:creationId xmlns:a16="http://schemas.microsoft.com/office/drawing/2014/main" id="{E671BE85-BA72-4B20-B2C5-255733DC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15370" name="Picture 21">
            <a:extLst>
              <a:ext uri="{FF2B5EF4-FFF2-40B4-BE49-F238E27FC236}">
                <a16:creationId xmlns:a16="http://schemas.microsoft.com/office/drawing/2014/main" id="{120B2B7B-E712-4E73-ABFA-2879D5F3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781050"/>
            <a:ext cx="41275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Rectangle 23">
            <a:extLst>
              <a:ext uri="{FF2B5EF4-FFF2-40B4-BE49-F238E27FC236}">
                <a16:creationId xmlns:a16="http://schemas.microsoft.com/office/drawing/2014/main" id="{4222FEDA-2EA3-49B5-80EB-79B289BE1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1100"/>
              <a:t>  </a:t>
            </a:r>
            <a:endParaRPr lang="en-US" altLang="en-US"/>
          </a:p>
        </p:txBody>
      </p:sp>
    </p:spTree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>
            <a:extLst>
              <a:ext uri="{FF2B5EF4-FFF2-40B4-BE49-F238E27FC236}">
                <a16:creationId xmlns:a16="http://schemas.microsoft.com/office/drawing/2014/main" id="{4BB456AD-A788-4C8C-B1A0-0AA8FB10E9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763A267-3F8A-49E6-82A9-24168567187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73553C95-E950-4ECF-8C38-1EA20BFEF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Threshold Voltage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9332E315-E084-492D-A833-49B44084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1011238"/>
            <a:ext cx="43497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6">
            <a:extLst>
              <a:ext uri="{FF2B5EF4-FFF2-40B4-BE49-F238E27FC236}">
                <a16:creationId xmlns:a16="http://schemas.microsoft.com/office/drawing/2014/main" id="{1E63F46B-E5DC-4430-AC8F-217E5BA5E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33375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 practice, threshold voltage is adjusted by implanting dopants into the channel area during device fabrication.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For NMOS, adding a thin sheet of </a:t>
            </a:r>
            <a:r>
              <a:rPr lang="en-US" altLang="en-US" sz="2200" b="1" i="1"/>
              <a:t>p</a:t>
            </a:r>
            <a:r>
              <a:rPr lang="en-US" altLang="en-US" sz="2200" b="1" i="1" baseline="30000"/>
              <a:t>+</a:t>
            </a:r>
            <a:r>
              <a:rPr lang="en-US" altLang="en-US" sz="2200" b="1"/>
              <a:t> increases the gate voltage necessary to deplete the region.</a:t>
            </a:r>
          </a:p>
        </p:txBody>
      </p:sp>
    </p:spTree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>
            <a:extLst>
              <a:ext uri="{FF2B5EF4-FFF2-40B4-BE49-F238E27FC236}">
                <a16:creationId xmlns:a16="http://schemas.microsoft.com/office/drawing/2014/main" id="{668EB42E-54F7-4854-A931-B614D55736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3E0CD11-8160-4E01-9053-062E1DBBFC2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C7FFA9E-9806-47AF-9CDC-208042944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Threshold Voltage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9899B10F-D149-4BB6-8CF8-E607051F0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827088"/>
            <a:ext cx="545147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6">
            <a:extLst>
              <a:ext uri="{FF2B5EF4-FFF2-40B4-BE49-F238E27FC236}">
                <a16:creationId xmlns:a16="http://schemas.microsoft.com/office/drawing/2014/main" id="{9CA7334E-02AF-45AC-A2B6-ED7A87E0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294063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Turn-on phenomena in PMOS is similar to that of NMOS but with all polarities reversed.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If the gate-source voltage becomes sufficiently </a:t>
            </a:r>
            <a:r>
              <a:rPr lang="en-US" altLang="en-US" sz="2200" b="1" i="1"/>
              <a:t>negative</a:t>
            </a:r>
            <a:r>
              <a:rPr lang="en-US" altLang="en-US" sz="2200" b="1"/>
              <a:t>, an inversion layer consisting of holes is formed at the oxide-silicon interface, providing a conduction path between source and drain.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PMOS threshold voltage is negative.</a:t>
            </a:r>
          </a:p>
        </p:txBody>
      </p:sp>
    </p:spTree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>
            <a:extLst>
              <a:ext uri="{FF2B5EF4-FFF2-40B4-BE49-F238E27FC236}">
                <a16:creationId xmlns:a16="http://schemas.microsoft.com/office/drawing/2014/main" id="{C13FC691-E5D8-4239-904F-A34B500762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569CD06-0095-468B-9BE1-40036BC59C3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F4C5E60-8C94-4612-8635-803C763F2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D9A00C39-6EBA-450E-B59C-0D203B939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981325"/>
            <a:ext cx="14271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2">
            <a:extLst>
              <a:ext uri="{FF2B5EF4-FFF2-40B4-BE49-F238E27FC236}">
                <a16:creationId xmlns:a16="http://schemas.microsoft.com/office/drawing/2014/main" id="{ABC9D30F-6392-42A2-B2FE-CB6B8FA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35025"/>
            <a:ext cx="8066087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>
            <a:extLst>
              <a:ext uri="{FF2B5EF4-FFF2-40B4-BE49-F238E27FC236}">
                <a16:creationId xmlns:a16="http://schemas.microsoft.com/office/drawing/2014/main" id="{62CB843C-331D-46E7-91C5-0BFFA3B6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697288"/>
            <a:ext cx="714375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Where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Q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 is the mobile charge density along the direction of current I.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v is the charge velocity.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>
            <a:extLst>
              <a:ext uri="{FF2B5EF4-FFF2-40B4-BE49-F238E27FC236}">
                <a16:creationId xmlns:a16="http://schemas.microsoft.com/office/drawing/2014/main" id="{F133C93A-431B-4E75-8C19-D64B588C04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983E3D8-1917-4853-8DDD-3FCB2BCCA77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E9AB2AE-161D-474B-BAAB-75F0753E6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FCA91193-BDC9-4A5D-ACAF-EC61EA80C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"/>
          <a:stretch>
            <a:fillRect/>
          </a:stretch>
        </p:blipFill>
        <p:spPr bwMode="auto">
          <a:xfrm>
            <a:off x="769938" y="701675"/>
            <a:ext cx="7532687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6">
            <a:extLst>
              <a:ext uri="{FF2B5EF4-FFF2-40B4-BE49-F238E27FC236}">
                <a16:creationId xmlns:a16="http://schemas.microsoft.com/office/drawing/2014/main" id="{C5418531-20DE-42B8-8A81-62D17624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167063"/>
            <a:ext cx="71072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Onset of inversion occurs at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=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Inversion charge density produced by gate oxide capacitance is proportional to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−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 since for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≥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charge placed on the gate must be mirrored by charge in the channel, yielding a uniform channel charge density: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                                                       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Where WC</a:t>
            </a:r>
            <a:r>
              <a:rPr lang="en-US" altLang="en-US" sz="2200" b="1" baseline="-25000"/>
              <a:t>ox</a:t>
            </a:r>
            <a:r>
              <a:rPr lang="en-US" altLang="en-US" sz="2200" b="1"/>
              <a:t> is the total capacitance per unit length.</a:t>
            </a:r>
          </a:p>
        </p:txBody>
      </p:sp>
      <p:sp>
        <p:nvSpPr>
          <p:cNvPr id="19461" name="Rectangle 9">
            <a:extLst>
              <a:ext uri="{FF2B5EF4-FFF2-40B4-BE49-F238E27FC236}">
                <a16:creationId xmlns:a16="http://schemas.microsoft.com/office/drawing/2014/main" id="{B52611B2-1863-4FD3-B806-CE351A035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19462" name="Picture 8">
            <a:extLst>
              <a:ext uri="{FF2B5EF4-FFF2-40B4-BE49-F238E27FC236}">
                <a16:creationId xmlns:a16="http://schemas.microsoft.com/office/drawing/2014/main" id="{E46E59B1-1C91-4ACD-A767-4D366630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321300"/>
            <a:ext cx="343535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>
            <a:extLst>
              <a:ext uri="{FF2B5EF4-FFF2-40B4-BE49-F238E27FC236}">
                <a16:creationId xmlns:a16="http://schemas.microsoft.com/office/drawing/2014/main" id="{1A8176A0-8B85-488F-99CC-D16974E9F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E0D7A9-A4E9-492C-AA05-805647522AD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B4CA156-2F22-4CDF-B8E7-C9D8544D4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FDE829B4-CC03-49E7-AC6B-556FEBEDE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" b="2704"/>
          <a:stretch>
            <a:fillRect/>
          </a:stretch>
        </p:blipFill>
        <p:spPr bwMode="auto">
          <a:xfrm>
            <a:off x="1055688" y="669925"/>
            <a:ext cx="7237412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6">
            <a:extLst>
              <a:ext uri="{FF2B5EF4-FFF2-40B4-BE49-F238E27FC236}">
                <a16:creationId xmlns:a16="http://schemas.microsoft.com/office/drawing/2014/main" id="{C1734275-8B78-47DB-A99B-5A500B22E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230563"/>
            <a:ext cx="71072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Channel potential varies from zero at the source to V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 at the drain.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Local voltage </a:t>
            </a:r>
            <a:r>
              <a:rPr lang="en-US" altLang="en-US" sz="2200" b="1" i="1"/>
              <a:t>difference </a:t>
            </a:r>
            <a:r>
              <a:rPr lang="en-US" altLang="en-US" sz="2200" b="1"/>
              <a:t>between the gate and the channel varies from V</a:t>
            </a:r>
            <a:r>
              <a:rPr lang="en-US" altLang="en-US" sz="2200" b="1" baseline="-25000"/>
              <a:t>G </a:t>
            </a:r>
            <a:r>
              <a:rPr lang="en-US" altLang="en-US" sz="2200" b="1"/>
              <a:t>to V</a:t>
            </a:r>
            <a:r>
              <a:rPr lang="en-US" altLang="en-US" sz="2200" b="1" baseline="-25000"/>
              <a:t>G</a:t>
            </a:r>
            <a:r>
              <a:rPr lang="en-US" altLang="en-US" sz="2200" b="1"/>
              <a:t> − V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Charge density now varies with respect to x :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                                                               ,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where V(x) is the channel potential at x.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pic>
        <p:nvPicPr>
          <p:cNvPr id="20485" name="Picture 3">
            <a:extLst>
              <a:ext uri="{FF2B5EF4-FFF2-40B4-BE49-F238E27FC236}">
                <a16:creationId xmlns:a16="http://schemas.microsoft.com/office/drawing/2014/main" id="{0D92388F-B24D-4645-8C3C-B6A87E2A5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5156200"/>
            <a:ext cx="4005262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>
            <a:extLst>
              <a:ext uri="{FF2B5EF4-FFF2-40B4-BE49-F238E27FC236}">
                <a16:creationId xmlns:a16="http://schemas.microsoft.com/office/drawing/2014/main" id="{BC178090-C35E-458D-9A6D-C0E3E92879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BF9D2F7-37F4-4DB6-9118-73ACD10C22C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1E8E277-8DF9-4FE7-BB38-B096203C4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D9157D34-61F3-4ED8-9858-7C019A26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1963738"/>
            <a:ext cx="714375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Since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            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                         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                                                 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                                                                                </a:t>
            </a:r>
          </a:p>
          <a:p>
            <a:pPr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200" b="1"/>
              <a:t>A negative sign is added because the charge carriers are negative for NMOS.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21508" name="Picture 19">
            <a:extLst>
              <a:ext uri="{FF2B5EF4-FFF2-40B4-BE49-F238E27FC236}">
                <a16:creationId xmlns:a16="http://schemas.microsoft.com/office/drawing/2014/main" id="{4E87BD2D-78F0-43A8-B5E2-D3A9236A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904875"/>
            <a:ext cx="607853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13">
            <a:extLst>
              <a:ext uri="{FF2B5EF4-FFF2-40B4-BE49-F238E27FC236}">
                <a16:creationId xmlns:a16="http://schemas.microsoft.com/office/drawing/2014/main" id="{B1712E14-DA82-4B10-ACB2-AA313393C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1510" name="Picture 12">
            <a:extLst>
              <a:ext uri="{FF2B5EF4-FFF2-40B4-BE49-F238E27FC236}">
                <a16:creationId xmlns:a16="http://schemas.microsoft.com/office/drawing/2014/main" id="{0FC3F3AA-CB2E-4C26-A88B-EB06DE3AF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4422775"/>
            <a:ext cx="5738812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14">
            <a:extLst>
              <a:ext uri="{FF2B5EF4-FFF2-40B4-BE49-F238E27FC236}">
                <a16:creationId xmlns:a16="http://schemas.microsoft.com/office/drawing/2014/main" id="{94302852-412C-43D5-A52A-1BCF6EEC7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/>
          </a:p>
        </p:txBody>
      </p:sp>
      <p:sp>
        <p:nvSpPr>
          <p:cNvPr id="21512" name="Rectangle 16">
            <a:extLst>
              <a:ext uri="{FF2B5EF4-FFF2-40B4-BE49-F238E27FC236}">
                <a16:creationId xmlns:a16="http://schemas.microsoft.com/office/drawing/2014/main" id="{9B0597C1-0D3E-472E-84FA-A03ED16F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1513" name="Picture 15">
            <a:extLst>
              <a:ext uri="{FF2B5EF4-FFF2-40B4-BE49-F238E27FC236}">
                <a16:creationId xmlns:a16="http://schemas.microsoft.com/office/drawing/2014/main" id="{81A5BC4E-9FB8-4EA8-B180-9E9A58B2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794000"/>
            <a:ext cx="1019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Rectangle 18">
            <a:extLst>
              <a:ext uri="{FF2B5EF4-FFF2-40B4-BE49-F238E27FC236}">
                <a16:creationId xmlns:a16="http://schemas.microsoft.com/office/drawing/2014/main" id="{692D7785-5D51-4801-B511-9450DA281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1515" name="Picture 17">
            <a:extLst>
              <a:ext uri="{FF2B5EF4-FFF2-40B4-BE49-F238E27FC236}">
                <a16:creationId xmlns:a16="http://schemas.microsoft.com/office/drawing/2014/main" id="{002094B5-2008-4C4B-B2F3-43552659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25800"/>
            <a:ext cx="2416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Rectangle 20">
            <a:extLst>
              <a:ext uri="{FF2B5EF4-FFF2-40B4-BE49-F238E27FC236}">
                <a16:creationId xmlns:a16="http://schemas.microsoft.com/office/drawing/2014/main" id="{C68440FC-1E4E-43CD-9461-F38147962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1517" name="Picture 19">
            <a:extLst>
              <a:ext uri="{FF2B5EF4-FFF2-40B4-BE49-F238E27FC236}">
                <a16:creationId xmlns:a16="http://schemas.microsoft.com/office/drawing/2014/main" id="{6ACE549E-9707-4BCF-803A-A1B810EC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403475"/>
            <a:ext cx="1379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8" name="Rectangle 22">
            <a:extLst>
              <a:ext uri="{FF2B5EF4-FFF2-40B4-BE49-F238E27FC236}">
                <a16:creationId xmlns:a16="http://schemas.microsoft.com/office/drawing/2014/main" id="{08F637CF-0921-4725-B65C-711777CE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1519" name="Picture 21">
            <a:extLst>
              <a:ext uri="{FF2B5EF4-FFF2-40B4-BE49-F238E27FC236}">
                <a16:creationId xmlns:a16="http://schemas.microsoft.com/office/drawing/2014/main" id="{955B2A94-C85D-4E27-9CE0-64FC6E98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627438"/>
            <a:ext cx="42545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Rectangle 24">
            <a:extLst>
              <a:ext uri="{FF2B5EF4-FFF2-40B4-BE49-F238E27FC236}">
                <a16:creationId xmlns:a16="http://schemas.microsoft.com/office/drawing/2014/main" id="{481A0CC2-1E4F-4F82-80FE-E77BC6D7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1100"/>
              <a:t> </a:t>
            </a:r>
            <a:endParaRPr lang="en-US" altLang="en-US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21" name="Picture 23">
            <a:extLst>
              <a:ext uri="{FF2B5EF4-FFF2-40B4-BE49-F238E27FC236}">
                <a16:creationId xmlns:a16="http://schemas.microsoft.com/office/drawing/2014/main" id="{A91E17E0-9C30-4220-A04E-C4F932E0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48125"/>
            <a:ext cx="59721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2" name="Rectangle 25">
            <a:extLst>
              <a:ext uri="{FF2B5EF4-FFF2-40B4-BE49-F238E27FC236}">
                <a16:creationId xmlns:a16="http://schemas.microsoft.com/office/drawing/2014/main" id="{557F0087-BDDE-4527-A91C-236DAA00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/>
          </a:p>
        </p:txBody>
      </p:sp>
    </p:spTree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>
            <a:extLst>
              <a:ext uri="{FF2B5EF4-FFF2-40B4-BE49-F238E27FC236}">
                <a16:creationId xmlns:a16="http://schemas.microsoft.com/office/drawing/2014/main" id="{8748546D-401B-483B-A1E2-60A454AFC7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F00D507-0775-4A02-9740-52224766587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C2A444D-0802-4A8E-8034-B2C8AC7CC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22531" name="Picture 13">
            <a:extLst>
              <a:ext uri="{FF2B5EF4-FFF2-40B4-BE49-F238E27FC236}">
                <a16:creationId xmlns:a16="http://schemas.microsoft.com/office/drawing/2014/main" id="{586D22CE-A2A1-4E77-B6E7-1DEE9F61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635125"/>
            <a:ext cx="45624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6">
            <a:extLst>
              <a:ext uri="{FF2B5EF4-FFF2-40B4-BE49-F238E27FC236}">
                <a16:creationId xmlns:a16="http://schemas.microsoft.com/office/drawing/2014/main" id="{F41F80B5-D49A-432A-A1CF-1DB8E69D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480377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−V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 is known as the “overdrive voltage.”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W/L is known as the “aspect ratio.”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If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≤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−V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we say the device is operating in the “triode region.” </a:t>
            </a:r>
          </a:p>
        </p:txBody>
      </p:sp>
      <p:sp>
        <p:nvSpPr>
          <p:cNvPr id="22533" name="Rectangle 9">
            <a:extLst>
              <a:ext uri="{FF2B5EF4-FFF2-40B4-BE49-F238E27FC236}">
                <a16:creationId xmlns:a16="http://schemas.microsoft.com/office/drawing/2014/main" id="{02C538DA-6A72-48B8-A0CF-B8556512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22534" name="Rectangle 11">
            <a:extLst>
              <a:ext uri="{FF2B5EF4-FFF2-40B4-BE49-F238E27FC236}">
                <a16:creationId xmlns:a16="http://schemas.microsoft.com/office/drawing/2014/main" id="{A26E2DBC-006A-495A-BF3D-F8983C7B1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2535" name="Picture 10">
            <a:extLst>
              <a:ext uri="{FF2B5EF4-FFF2-40B4-BE49-F238E27FC236}">
                <a16:creationId xmlns:a16="http://schemas.microsoft.com/office/drawing/2014/main" id="{7CE7AEA0-9089-4A7C-8D15-867880CB9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8" y="1990725"/>
            <a:ext cx="448945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2">
            <a:extLst>
              <a:ext uri="{FF2B5EF4-FFF2-40B4-BE49-F238E27FC236}">
                <a16:creationId xmlns:a16="http://schemas.microsoft.com/office/drawing/2014/main" id="{98B8830A-300C-4632-9168-DD88B80D5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/>
          </a:p>
        </p:txBody>
      </p:sp>
      <p:sp>
        <p:nvSpPr>
          <p:cNvPr id="22537" name="Rectangle 14">
            <a:extLst>
              <a:ext uri="{FF2B5EF4-FFF2-40B4-BE49-F238E27FC236}">
                <a16:creationId xmlns:a16="http://schemas.microsoft.com/office/drawing/2014/main" id="{4F8F0E39-04B3-49C7-823F-FEC4201B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22538" name="Rectangle 15">
            <a:extLst>
              <a:ext uri="{FF2B5EF4-FFF2-40B4-BE49-F238E27FC236}">
                <a16:creationId xmlns:a16="http://schemas.microsoft.com/office/drawing/2014/main" id="{21CBF025-B309-4562-BB93-0EE1924F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1100"/>
              <a:t>. </a:t>
            </a:r>
            <a:endParaRPr lang="en-US" altLang="en-US"/>
          </a:p>
        </p:txBody>
      </p:sp>
      <p:sp>
        <p:nvSpPr>
          <p:cNvPr id="22539" name="Rectangle 17">
            <a:extLst>
              <a:ext uri="{FF2B5EF4-FFF2-40B4-BE49-F238E27FC236}">
                <a16:creationId xmlns:a16="http://schemas.microsoft.com/office/drawing/2014/main" id="{ABF6F64E-CB72-4A2B-89D8-04061D4B7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22540" name="Rectangle 18">
            <a:extLst>
              <a:ext uri="{FF2B5EF4-FFF2-40B4-BE49-F238E27FC236}">
                <a16:creationId xmlns:a16="http://schemas.microsoft.com/office/drawing/2014/main" id="{6C4ADEA1-B817-4D9D-AC05-2F3F99F45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1100"/>
              <a:t>.</a:t>
            </a:r>
            <a:r>
              <a:rPr lang="en-US" altLang="en-US" sz="500"/>
              <a:t> </a:t>
            </a:r>
            <a:endParaRPr lang="en-US" altLang="en-US"/>
          </a:p>
        </p:txBody>
      </p:sp>
      <p:sp>
        <p:nvSpPr>
          <p:cNvPr id="22541" name="Rectangle 20">
            <a:extLst>
              <a:ext uri="{FF2B5EF4-FFF2-40B4-BE49-F238E27FC236}">
                <a16:creationId xmlns:a16="http://schemas.microsoft.com/office/drawing/2014/main" id="{6DE6AFB1-91DA-4507-9663-AFA46FADB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2542" name="Picture 19">
            <a:extLst>
              <a:ext uri="{FF2B5EF4-FFF2-40B4-BE49-F238E27FC236}">
                <a16:creationId xmlns:a16="http://schemas.microsoft.com/office/drawing/2014/main" id="{540A7FE1-121C-4065-A013-DE3EB1CF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904875"/>
            <a:ext cx="60801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>
            <a:extLst>
              <a:ext uri="{FF2B5EF4-FFF2-40B4-BE49-F238E27FC236}">
                <a16:creationId xmlns:a16="http://schemas.microsoft.com/office/drawing/2014/main" id="{DCE00295-A0B8-4B11-A51D-B44A15C154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94136F5-3CB1-41D5-9BD5-21EF23FFECC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DAEC2CD-2F4C-4FBA-A7EF-9F02D3C35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9DFFFD0E-2702-4ACC-82FE-DC5EB6D3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06070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If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&lt;&lt; 2(V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−V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), then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                                              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                                                                 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 this case, the drain current is a linear function of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so the path from source to drain can be represented by a linear resistor: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                                                               </a:t>
            </a:r>
          </a:p>
        </p:txBody>
      </p:sp>
      <p:pic>
        <p:nvPicPr>
          <p:cNvPr id="23556" name="Picture 8">
            <a:extLst>
              <a:ext uri="{FF2B5EF4-FFF2-40B4-BE49-F238E27FC236}">
                <a16:creationId xmlns:a16="http://schemas.microsoft.com/office/drawing/2014/main" id="{DF8D4CFB-E220-4070-A82A-8B959F30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/>
          <a:stretch>
            <a:fillRect/>
          </a:stretch>
        </p:blipFill>
        <p:spPr bwMode="auto">
          <a:xfrm>
            <a:off x="1684338" y="704850"/>
            <a:ext cx="56007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8">
            <a:extLst>
              <a:ext uri="{FF2B5EF4-FFF2-40B4-BE49-F238E27FC236}">
                <a16:creationId xmlns:a16="http://schemas.microsoft.com/office/drawing/2014/main" id="{1CB2D9F2-5B07-49A7-B101-64B5FB33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606800"/>
            <a:ext cx="3817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2">
            <a:extLst>
              <a:ext uri="{FF2B5EF4-FFF2-40B4-BE49-F238E27FC236}">
                <a16:creationId xmlns:a16="http://schemas.microsoft.com/office/drawing/2014/main" id="{74FBD39E-843E-4549-8718-56DD2C65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3559" name="Picture 11">
            <a:extLst>
              <a:ext uri="{FF2B5EF4-FFF2-40B4-BE49-F238E27FC236}">
                <a16:creationId xmlns:a16="http://schemas.microsoft.com/office/drawing/2014/main" id="{998E4258-DB33-431C-B7E4-3129371C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5435600"/>
            <a:ext cx="3786187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Number Placeholder 3">
            <a:extLst>
              <a:ext uri="{FF2B5EF4-FFF2-40B4-BE49-F238E27FC236}">
                <a16:creationId xmlns:a16="http://schemas.microsoft.com/office/drawing/2014/main" id="{B7058966-61F2-4F97-85D2-2925285109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BFE1D40-5E86-4A7D-BD52-0235FAD1205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9241C0D-A1A8-4D34-995B-3AF07CC05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MOSFET as a Switch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AFD9D9C9-04D5-4BBE-93BA-976EEBE5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3" y="1385888"/>
            <a:ext cx="353853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6">
            <a:extLst>
              <a:ext uri="{FF2B5EF4-FFF2-40B4-BE49-F238E27FC236}">
                <a16:creationId xmlns:a16="http://schemas.microsoft.com/office/drawing/2014/main" id="{D54116A1-EC71-42D9-AA71-C8BF4B81B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31470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When gate voltage is high, device is on.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Source and drain are interchangeable.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But,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At what gate voltage does the device turn on?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How much is the resistance between S and D?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What limits the speed of the device?</a:t>
            </a:r>
          </a:p>
        </p:txBody>
      </p:sp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>
            <a:extLst>
              <a:ext uri="{FF2B5EF4-FFF2-40B4-BE49-F238E27FC236}">
                <a16:creationId xmlns:a16="http://schemas.microsoft.com/office/drawing/2014/main" id="{9FF88841-D775-4B71-B3D4-B830407C60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F06C8F6-D683-4F64-BDD6-8DE9AFB467E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BC2964C-426B-4A2D-8C95-2C04A8000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D824676D-1FBB-4FCE-B694-248DEC142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247775"/>
            <a:ext cx="5675313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6">
            <a:extLst>
              <a:ext uri="{FF2B5EF4-FFF2-40B4-BE49-F238E27FC236}">
                <a16:creationId xmlns:a16="http://schemas.microsoft.com/office/drawing/2014/main" id="{9EEF7DA3-5D18-4CFC-84BB-7E0DD631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294063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If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&lt;&lt; 2(V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−V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), the device is operating in “deep triode region.”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 this region, a MOSFET can operate as a resistor whose value is controlled by the overdrive voltage.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Unlike bipolar transistors, a MOS device may be on even if it carries no current.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9">
            <a:extLst>
              <a:ext uri="{FF2B5EF4-FFF2-40B4-BE49-F238E27FC236}">
                <a16:creationId xmlns:a16="http://schemas.microsoft.com/office/drawing/2014/main" id="{A24EECE5-94DA-4CC5-BBE6-3CDEAD8C3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817563"/>
            <a:ext cx="655955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For example, given the topology on the left and that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,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,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,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                                                              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sp>
        <p:nvSpPr>
          <p:cNvPr id="25602" name="Slide Number Placeholder 2">
            <a:extLst>
              <a:ext uri="{FF2B5EF4-FFF2-40B4-BE49-F238E27FC236}">
                <a16:creationId xmlns:a16="http://schemas.microsoft.com/office/drawing/2014/main" id="{6AD8B12F-C742-4F3F-B202-DBA43A02DF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DD3E49C-13D2-4D03-B55F-164A365DA93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B608994-6979-444D-B6C6-6E0A15F60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A433E02B-5AB3-4AF9-9B5A-C0107D54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48"/>
          <a:stretch>
            <a:fillRect/>
          </a:stretch>
        </p:blipFill>
        <p:spPr bwMode="auto">
          <a:xfrm>
            <a:off x="688975" y="868363"/>
            <a:ext cx="19367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>
            <a:extLst>
              <a:ext uri="{FF2B5EF4-FFF2-40B4-BE49-F238E27FC236}">
                <a16:creationId xmlns:a16="http://schemas.microsoft.com/office/drawing/2014/main" id="{810B62CF-5B29-4742-91F4-DC1539E8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8"/>
          <a:stretch>
            <a:fillRect/>
          </a:stretch>
        </p:blipFill>
        <p:spPr bwMode="auto">
          <a:xfrm>
            <a:off x="2743200" y="3768725"/>
            <a:ext cx="339248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>
            <a:extLst>
              <a:ext uri="{FF2B5EF4-FFF2-40B4-BE49-F238E27FC236}">
                <a16:creationId xmlns:a16="http://schemas.microsoft.com/office/drawing/2014/main" id="{C615E374-9E54-45C5-9558-A8B4D25E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1509713"/>
            <a:ext cx="24526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>
            <a:extLst>
              <a:ext uri="{FF2B5EF4-FFF2-40B4-BE49-F238E27FC236}">
                <a16:creationId xmlns:a16="http://schemas.microsoft.com/office/drawing/2014/main" id="{3D0EA5CD-E012-4560-AD12-03455884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2046288"/>
            <a:ext cx="1189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9">
            <a:extLst>
              <a:ext uri="{FF2B5EF4-FFF2-40B4-BE49-F238E27FC236}">
                <a16:creationId xmlns:a16="http://schemas.microsoft.com/office/drawing/2014/main" id="{9633D242-2D86-4682-973C-72D6665C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"/>
          <a:stretch>
            <a:fillRect/>
          </a:stretch>
        </p:blipFill>
        <p:spPr bwMode="auto">
          <a:xfrm>
            <a:off x="3389313" y="2776538"/>
            <a:ext cx="442912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3">
            <a:extLst>
              <a:ext uri="{FF2B5EF4-FFF2-40B4-BE49-F238E27FC236}">
                <a16:creationId xmlns:a16="http://schemas.microsoft.com/office/drawing/2014/main" id="{3BE23072-E885-4CD2-A9F0-DC53647A6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74913"/>
            <a:ext cx="17160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>
            <a:extLst>
              <a:ext uri="{FF2B5EF4-FFF2-40B4-BE49-F238E27FC236}">
                <a16:creationId xmlns:a16="http://schemas.microsoft.com/office/drawing/2014/main" id="{4299318F-D642-4B03-8A89-AE447D5C2B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5435FDA-941F-49C3-BE59-D8EAD3829D1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AA23787-AF43-4552-883E-53C9536D5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750ACA4C-0B3C-4632-BE53-930F37CA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973138"/>
            <a:ext cx="44005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6">
            <a:extLst>
              <a:ext uri="{FF2B5EF4-FFF2-40B4-BE49-F238E27FC236}">
                <a16:creationId xmlns:a16="http://schemas.microsoft.com/office/drawing/2014/main" id="{E33788B3-AD9F-4FF8-AFAC-5D0034972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827463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 reality, if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&gt;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−V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I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 becomes relatively constant and we say that the device operates in “saturation region.”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V</a:t>
            </a:r>
            <a:r>
              <a:rPr lang="en-US" altLang="en-US" sz="2200" b="1" baseline="-25000"/>
              <a:t>D,sat </a:t>
            </a:r>
            <a:r>
              <a:rPr lang="en-US" altLang="en-US" sz="2200" b="1"/>
              <a:t> =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−V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 denotes the minimum V</a:t>
            </a:r>
            <a:r>
              <a:rPr lang="en-US" altLang="en-US" sz="2200" b="1" baseline="-25000"/>
              <a:t>DS </a:t>
            </a:r>
            <a:r>
              <a:rPr lang="en-US" altLang="en-US" sz="2200" b="1"/>
              <a:t>necessary for operation in saturation.</a:t>
            </a:r>
            <a:endParaRPr lang="en-US" altLang="en-US" sz="2200" b="1" baseline="-25000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>
            <a:extLst>
              <a:ext uri="{FF2B5EF4-FFF2-40B4-BE49-F238E27FC236}">
                <a16:creationId xmlns:a16="http://schemas.microsoft.com/office/drawing/2014/main" id="{5C250AA9-47B5-4633-8CFE-8F797F8C95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34A2EB-F959-4A33-9021-4E46FEBCF83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B0D286C3-BF3E-4136-A3F4-5403EEB8E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D2AC6913-7C8E-4684-949B-C6565CCE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3909"/>
          <a:stretch>
            <a:fillRect/>
          </a:stretch>
        </p:blipFill>
        <p:spPr bwMode="auto">
          <a:xfrm>
            <a:off x="600075" y="698500"/>
            <a:ext cx="809625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6">
            <a:extLst>
              <a:ext uri="{FF2B5EF4-FFF2-40B4-BE49-F238E27FC236}">
                <a16:creationId xmlns:a16="http://schemas.microsoft.com/office/drawing/2014/main" id="{28CF10B0-45FF-4F9C-943D-F4E73C54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29088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If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is slightly larger than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−V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the inversion layer stops at x ≤ L, and the channel becomes “pinched off.”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As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increases, the point at which Q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 equals zero gradually moves towards the source.</a:t>
            </a:r>
            <a:endParaRPr lang="en-US" altLang="en-US" sz="2200" b="1" baseline="-25000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At some point along the channel, the local potential difference between the gate and the oxide-silicon interface is not sufficient to support an inversion layer.</a:t>
            </a:r>
          </a:p>
        </p:txBody>
      </p:sp>
    </p:spTree>
  </p:cSld>
  <p:clrMapOvr>
    <a:masterClrMapping/>
  </p:clrMapOvr>
  <p:transition>
    <p:pull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>
            <a:extLst>
              <a:ext uri="{FF2B5EF4-FFF2-40B4-BE49-F238E27FC236}">
                <a16:creationId xmlns:a16="http://schemas.microsoft.com/office/drawing/2014/main" id="{6E7B4E09-31E5-4F0A-A181-8AE8295DFD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C495EBE-3C41-4E3E-8055-01DB2C8C719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1C75B3A-74B4-4CCA-80F8-7C9473FCB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25D2E2D8-9A66-4493-85D2-4F1340D2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0" t="4236" b="3909"/>
          <a:stretch>
            <a:fillRect/>
          </a:stretch>
        </p:blipFill>
        <p:spPr bwMode="auto">
          <a:xfrm>
            <a:off x="2195513" y="739775"/>
            <a:ext cx="4672012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6">
            <a:extLst>
              <a:ext uri="{FF2B5EF4-FFF2-40B4-BE49-F238E27FC236}">
                <a16:creationId xmlns:a16="http://schemas.microsoft.com/office/drawing/2014/main" id="{29DBA3CF-1266-4258-B1B2-058C43A5D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25" y="3735388"/>
            <a:ext cx="7005638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Electron velocity (              ) rises tremendously as they approach the pinch-off point (where            ) and shoot through the depletion region near the drain junction and arrive at the drain terminal.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4139E671-4DCE-4944-892D-5A39BA6F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8678" name="Picture 3">
            <a:extLst>
              <a:ext uri="{FF2B5EF4-FFF2-40B4-BE49-F238E27FC236}">
                <a16:creationId xmlns:a16="http://schemas.microsoft.com/office/drawing/2014/main" id="{5BB35182-85D0-4790-B5A8-EAB3DD2E8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3790950"/>
            <a:ext cx="104933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6">
            <a:extLst>
              <a:ext uri="{FF2B5EF4-FFF2-40B4-BE49-F238E27FC236}">
                <a16:creationId xmlns:a16="http://schemas.microsoft.com/office/drawing/2014/main" id="{D2123A09-30FC-4051-8709-7D6FA231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8680" name="Picture 5">
            <a:extLst>
              <a:ext uri="{FF2B5EF4-FFF2-40B4-BE49-F238E27FC236}">
                <a16:creationId xmlns:a16="http://schemas.microsoft.com/office/drawing/2014/main" id="{9CA9D6D2-B48C-4035-8EAB-C8F4DDFD5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4138613"/>
            <a:ext cx="831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Rectangle 8">
            <a:extLst>
              <a:ext uri="{FF2B5EF4-FFF2-40B4-BE49-F238E27FC236}">
                <a16:creationId xmlns:a16="http://schemas.microsoft.com/office/drawing/2014/main" id="{D7FE4783-C571-4A29-B5BA-A702AEA3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28682" name="Rectangle 9">
            <a:extLst>
              <a:ext uri="{FF2B5EF4-FFF2-40B4-BE49-F238E27FC236}">
                <a16:creationId xmlns:a16="http://schemas.microsoft.com/office/drawing/2014/main" id="{51D73A8F-3AFF-49D8-A22F-620FECDFD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 sz="1800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AE963726-FC4C-4659-A9BF-1D9962DA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28684" name="Rectangle 13">
            <a:extLst>
              <a:ext uri="{FF2B5EF4-FFF2-40B4-BE49-F238E27FC236}">
                <a16:creationId xmlns:a16="http://schemas.microsoft.com/office/drawing/2014/main" id="{5EEABA41-87E1-47D5-8F3A-BDF5F072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28685" name="Rectangle 14">
            <a:extLst>
              <a:ext uri="{FF2B5EF4-FFF2-40B4-BE49-F238E27FC236}">
                <a16:creationId xmlns:a16="http://schemas.microsoft.com/office/drawing/2014/main" id="{73A73BEC-4B5D-4461-9247-E615A2281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 sz="1800"/>
          </a:p>
        </p:txBody>
      </p:sp>
      <p:sp>
        <p:nvSpPr>
          <p:cNvPr id="28686" name="Rectangle 16">
            <a:extLst>
              <a:ext uri="{FF2B5EF4-FFF2-40B4-BE49-F238E27FC236}">
                <a16:creationId xmlns:a16="http://schemas.microsoft.com/office/drawing/2014/main" id="{2C6C651B-160B-431A-B8B1-CD333E40E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28687" name="Rectangle 17">
            <a:extLst>
              <a:ext uri="{FF2B5EF4-FFF2-40B4-BE49-F238E27FC236}">
                <a16:creationId xmlns:a16="http://schemas.microsoft.com/office/drawing/2014/main" id="{F8CFBDF8-BD0E-419C-8BA4-81B5628F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altLang="en-US" sz="1800"/>
          </a:p>
        </p:txBody>
      </p:sp>
    </p:spTree>
  </p:cSld>
  <p:clrMapOvr>
    <a:masterClrMapping/>
  </p:clrMapOvr>
  <p:transition>
    <p:pull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2E822C85-EAFE-4EC7-A066-A574E30F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90353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Since the integral becomes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                             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                                                                  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          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</a:t>
            </a:r>
            <a:r>
              <a:rPr lang="en-US" altLang="en-US" sz="2200" b="1" baseline="-25000"/>
              <a:t>D </a:t>
            </a:r>
            <a:r>
              <a:rPr lang="en-US" altLang="en-US" sz="2200" b="1"/>
              <a:t>is relatively independent of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if L’ remains close to L.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device exhibits a “square-law” behavior.</a:t>
            </a:r>
          </a:p>
        </p:txBody>
      </p:sp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0F5B84FE-31F3-4A0E-A3C4-46DEBB03AF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56F753-CD2F-4483-A02E-00EE549AA6B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72351AB-B20D-4F54-A4D3-B2B2B0B6D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B68A9E8-1B97-4CAF-B343-2FD0126B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5E05F488-CEE5-48A6-9158-CF50A2B42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0587" r="1366" b="1555"/>
          <a:stretch>
            <a:fillRect/>
          </a:stretch>
        </p:blipFill>
        <p:spPr bwMode="auto">
          <a:xfrm>
            <a:off x="2576513" y="1098550"/>
            <a:ext cx="3686175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10">
            <a:extLst>
              <a:ext uri="{FF2B5EF4-FFF2-40B4-BE49-F238E27FC236}">
                <a16:creationId xmlns:a16="http://schemas.microsoft.com/office/drawing/2014/main" id="{0193D21F-99DA-4CD4-A493-ADB21326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9703" name="Picture 9">
            <a:extLst>
              <a:ext uri="{FF2B5EF4-FFF2-40B4-BE49-F238E27FC236}">
                <a16:creationId xmlns:a16="http://schemas.microsoft.com/office/drawing/2014/main" id="{6843D986-0DF5-430A-BCDD-E7337276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294063"/>
            <a:ext cx="628808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11">
            <a:extLst>
              <a:ext uri="{FF2B5EF4-FFF2-40B4-BE49-F238E27FC236}">
                <a16:creationId xmlns:a16="http://schemas.microsoft.com/office/drawing/2014/main" id="{EECA8E16-D576-4494-8EC6-0EC54AD7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lang="en-US" altLang="en-US"/>
          </a:p>
        </p:txBody>
      </p:sp>
      <p:sp>
        <p:nvSpPr>
          <p:cNvPr id="29705" name="Rectangle 13">
            <a:extLst>
              <a:ext uri="{FF2B5EF4-FFF2-40B4-BE49-F238E27FC236}">
                <a16:creationId xmlns:a16="http://schemas.microsoft.com/office/drawing/2014/main" id="{C66D0992-1BC9-4D84-AD68-0F7BD926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29706" name="Picture 12">
            <a:extLst>
              <a:ext uri="{FF2B5EF4-FFF2-40B4-BE49-F238E27FC236}">
                <a16:creationId xmlns:a16="http://schemas.microsoft.com/office/drawing/2014/main" id="{F5EB77C7-06DB-43C0-994B-68017E542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4037013"/>
            <a:ext cx="32067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>
            <a:extLst>
              <a:ext uri="{FF2B5EF4-FFF2-40B4-BE49-F238E27FC236}">
                <a16:creationId xmlns:a16="http://schemas.microsoft.com/office/drawing/2014/main" id="{AF660048-9A50-4F26-B88E-F78CBBED8A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C336F95-21F4-41A3-B700-6BED2DD6624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0B689A4-C6FE-4884-97A5-5644B0EB3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FC1D09AB-ACAC-43D3-8C14-23C978D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25" y="1103313"/>
            <a:ext cx="7005638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For PMOS devices, the equations become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 The negative sign shows up due to the assumption that drain current flows from drain to source, whereas holes in a PMOS flow in the reverse direction.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,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,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and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−V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 are negative for a PMOS transistor that is turned on.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Since the mobility of holes is about ½ the mobility of electrons, PMOS devices suffer from lower “current drive” capability.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pic>
        <p:nvPicPr>
          <p:cNvPr id="30724" name="Picture 7">
            <a:extLst>
              <a:ext uri="{FF2B5EF4-FFF2-40B4-BE49-F238E27FC236}">
                <a16:creationId xmlns:a16="http://schemas.microsoft.com/office/drawing/2014/main" id="{C8EDF88C-4C96-4B59-BAD9-15321460A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5"/>
          <a:stretch>
            <a:fillRect/>
          </a:stretch>
        </p:blipFill>
        <p:spPr bwMode="auto">
          <a:xfrm>
            <a:off x="1379538" y="1511300"/>
            <a:ext cx="592296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>
            <a:extLst>
              <a:ext uri="{FF2B5EF4-FFF2-40B4-BE49-F238E27FC236}">
                <a16:creationId xmlns:a16="http://schemas.microsoft.com/office/drawing/2014/main" id="{1CD45487-E95E-41C3-BABA-61164B51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43125"/>
            <a:ext cx="42259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>
            <a:extLst>
              <a:ext uri="{FF2B5EF4-FFF2-40B4-BE49-F238E27FC236}">
                <a16:creationId xmlns:a16="http://schemas.microsoft.com/office/drawing/2014/main" id="{232CF02A-136D-4D25-A4BB-D1AB58B7DC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9999382-F506-45CB-9333-E62F88A74D9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7B914DF-CD9D-45C7-B9BA-E56F76A69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94601DA5-0594-49D3-86C6-978223433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r="52370"/>
          <a:stretch>
            <a:fillRect/>
          </a:stretch>
        </p:blipFill>
        <p:spPr bwMode="auto">
          <a:xfrm>
            <a:off x="1068388" y="1084263"/>
            <a:ext cx="3349625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E67D0CCF-7D3E-43BC-8FAE-96304440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6" b="26366"/>
          <a:stretch>
            <a:fillRect/>
          </a:stretch>
        </p:blipFill>
        <p:spPr bwMode="auto">
          <a:xfrm>
            <a:off x="4614863" y="1062038"/>
            <a:ext cx="33020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6">
            <a:extLst>
              <a:ext uri="{FF2B5EF4-FFF2-40B4-BE49-F238E27FC236}">
                <a16:creationId xmlns:a16="http://schemas.microsoft.com/office/drawing/2014/main" id="{1D99FC29-EA2C-4DC9-B2B6-14017947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84162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 saturated MOSFET can be used as a current source connected between the drain and the source.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NMOS current sources inject current into ground while PMOS current sources draws current from V</a:t>
            </a:r>
            <a:r>
              <a:rPr lang="en-US" altLang="en-US" sz="2200" b="1" baseline="-25000"/>
              <a:t>DD</a:t>
            </a:r>
            <a:r>
              <a:rPr lang="en-US" altLang="en-US" sz="2200" b="1"/>
              <a:t>.</a:t>
            </a:r>
          </a:p>
        </p:txBody>
      </p:sp>
    </p:spTree>
  </p:cSld>
  <p:clrMapOvr>
    <a:masterClrMapping/>
  </p:clrMapOvr>
  <p:transition>
    <p:pull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>
            <a:extLst>
              <a:ext uri="{FF2B5EF4-FFF2-40B4-BE49-F238E27FC236}">
                <a16:creationId xmlns:a16="http://schemas.microsoft.com/office/drawing/2014/main" id="{8AF53D50-1310-46D9-B4C3-ABC4102BEA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CD1F277-EAF0-48B0-95E7-E2D6988A0E2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D1DAEDB-2419-44ED-A549-8EC948389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Derivation of I/V Characteristics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FFA9D3BD-3582-4111-9394-5F803CBE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"/>
          <a:stretch>
            <a:fillRect/>
          </a:stretch>
        </p:blipFill>
        <p:spPr bwMode="auto">
          <a:xfrm>
            <a:off x="355600" y="969963"/>
            <a:ext cx="322897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6">
            <a:extLst>
              <a:ext uri="{FF2B5EF4-FFF2-40B4-BE49-F238E27FC236}">
                <a16:creationId xmlns:a16="http://schemas.microsoft.com/office/drawing/2014/main" id="{72E8140A-73A9-456A-AAAD-D2BDAF7F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971550"/>
            <a:ext cx="5427663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=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−V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 = V</a:t>
            </a:r>
            <a:r>
              <a:rPr lang="en-US" altLang="en-US" sz="2200" b="1" baseline="-25000"/>
              <a:t>D,sat</a:t>
            </a:r>
            <a:r>
              <a:rPr lang="en-US" altLang="en-US" sz="2200" b="1"/>
              <a:t> is the line between saturation and triode region.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For a given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, the device eventually leaves saturation as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increases.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drain is defined as the terminal with a higher (lower) voltage than the source for an NMOS (PMOS).</a:t>
            </a:r>
          </a:p>
        </p:txBody>
      </p:sp>
      <p:pic>
        <p:nvPicPr>
          <p:cNvPr id="32773" name="Picture 6">
            <a:extLst>
              <a:ext uri="{FF2B5EF4-FFF2-40B4-BE49-F238E27FC236}">
                <a16:creationId xmlns:a16="http://schemas.microsoft.com/office/drawing/2014/main" id="{F7C3C157-1858-48EA-8485-C53718AF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189413"/>
            <a:ext cx="8599488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>
            <a:extLst>
              <a:ext uri="{FF2B5EF4-FFF2-40B4-BE49-F238E27FC236}">
                <a16:creationId xmlns:a16="http://schemas.microsoft.com/office/drawing/2014/main" id="{AD577338-3423-4B54-9B25-4FA280D8D3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271978F-AA6A-4268-9913-7F82D8011B5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82AB51A-C9AD-4169-BC24-8C981EF96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Transconductance</a:t>
            </a:r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DFBBD9F8-971F-4927-90F0-036FA755D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3006725"/>
            <a:ext cx="700563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Transconductance (usually defined in the saturation region) is defined as the change in drain current divided by the change in the gate-source voltage.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g</a:t>
            </a:r>
            <a:r>
              <a:rPr lang="en-US" altLang="en-US" sz="2200" b="1" baseline="-25000"/>
              <a:t>m </a:t>
            </a:r>
            <a:r>
              <a:rPr lang="en-US" altLang="en-US" sz="2200" b="1"/>
              <a:t>represents the sensitivity of the device since a high value implies a small change in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will result in a large change in I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>
                <a:solidFill>
                  <a:srgbClr val="FF0000"/>
                </a:solidFill>
              </a:rPr>
              <a:t>Transconductance in saturation region is equal to the inverse of R</a:t>
            </a:r>
            <a:r>
              <a:rPr lang="en-US" altLang="en-US" sz="2200" b="1" baseline="-25000">
                <a:solidFill>
                  <a:srgbClr val="FF0000"/>
                </a:solidFill>
              </a:rPr>
              <a:t>on</a:t>
            </a:r>
            <a:r>
              <a:rPr lang="en-US" altLang="en-US" sz="2200" b="1">
                <a:solidFill>
                  <a:srgbClr val="FF0000"/>
                </a:solidFill>
              </a:rPr>
              <a:t> in the deep triode region.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>
              <a:solidFill>
                <a:srgbClr val="FF0000"/>
              </a:solidFill>
            </a:endParaRPr>
          </a:p>
        </p:txBody>
      </p:sp>
      <p:pic>
        <p:nvPicPr>
          <p:cNvPr id="33796" name="Picture 7">
            <a:extLst>
              <a:ext uri="{FF2B5EF4-FFF2-40B4-BE49-F238E27FC236}">
                <a16:creationId xmlns:a16="http://schemas.microsoft.com/office/drawing/2014/main" id="{989E7B7A-7C62-4049-907B-AD129B2D1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41" b="47482"/>
          <a:stretch>
            <a:fillRect/>
          </a:stretch>
        </p:blipFill>
        <p:spPr bwMode="auto">
          <a:xfrm>
            <a:off x="1695450" y="958850"/>
            <a:ext cx="315436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>
            <a:extLst>
              <a:ext uri="{FF2B5EF4-FFF2-40B4-BE49-F238E27FC236}">
                <a16:creationId xmlns:a16="http://schemas.microsoft.com/office/drawing/2014/main" id="{8E256F20-0CE7-43CB-BFF1-530F2045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4" t="47275" r="4080"/>
          <a:stretch>
            <a:fillRect/>
          </a:stretch>
        </p:blipFill>
        <p:spPr bwMode="auto">
          <a:xfrm>
            <a:off x="4346575" y="955675"/>
            <a:ext cx="3255963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8">
            <a:extLst>
              <a:ext uri="{FF2B5EF4-FFF2-40B4-BE49-F238E27FC236}">
                <a16:creationId xmlns:a16="http://schemas.microsoft.com/office/drawing/2014/main" id="{A8B57B76-E35E-4A71-9EBA-F7B0432D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b="50452"/>
          <a:stretch>
            <a:fillRect/>
          </a:stretch>
        </p:blipFill>
        <p:spPr bwMode="auto">
          <a:xfrm>
            <a:off x="1819275" y="1828800"/>
            <a:ext cx="25781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8">
            <a:extLst>
              <a:ext uri="{FF2B5EF4-FFF2-40B4-BE49-F238E27FC236}">
                <a16:creationId xmlns:a16="http://schemas.microsoft.com/office/drawing/2014/main" id="{77BE644E-E7B1-40AF-ABFF-6E8F8BE05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t="48650" b="11613"/>
          <a:stretch>
            <a:fillRect/>
          </a:stretch>
        </p:blipFill>
        <p:spPr bwMode="auto">
          <a:xfrm>
            <a:off x="4271963" y="1858963"/>
            <a:ext cx="2995612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Number Placeholder 2">
            <a:extLst>
              <a:ext uri="{FF2B5EF4-FFF2-40B4-BE49-F238E27FC236}">
                <a16:creationId xmlns:a16="http://schemas.microsoft.com/office/drawing/2014/main" id="{EB0160D7-F5A3-41AB-84FD-D0A6BF9829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15E6AC-2E66-494D-BBAD-191E3143C14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B192C42-BCC4-45B2-B4C9-241F1458A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MOSFET Structure</a:t>
            </a:r>
          </a:p>
        </p:txBody>
      </p:sp>
      <p:pic>
        <p:nvPicPr>
          <p:cNvPr id="7171" name="Picture 8">
            <a:extLst>
              <a:ext uri="{FF2B5EF4-FFF2-40B4-BE49-F238E27FC236}">
                <a16:creationId xmlns:a16="http://schemas.microsoft.com/office/drawing/2014/main" id="{FD3CC2AA-AF8B-4B8E-8952-535A7FC7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/>
          <a:stretch>
            <a:fillRect/>
          </a:stretch>
        </p:blipFill>
        <p:spPr bwMode="auto">
          <a:xfrm>
            <a:off x="1019175" y="652463"/>
            <a:ext cx="7011988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">
            <a:extLst>
              <a:ext uri="{FF2B5EF4-FFF2-40B4-BE49-F238E27FC236}">
                <a16:creationId xmlns:a16="http://schemas.microsoft.com/office/drawing/2014/main" id="{B3A4E48E-826A-4327-9E5B-82AAE34EB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23373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 i="1"/>
              <a:t>n</a:t>
            </a:r>
            <a:r>
              <a:rPr lang="en-US" altLang="en-US" sz="2200" b="1"/>
              <a:t>-type MOS (NMOS) has </a:t>
            </a:r>
            <a:r>
              <a:rPr lang="en-US" altLang="en-US" sz="2200" b="1" i="1"/>
              <a:t>n</a:t>
            </a:r>
            <a:r>
              <a:rPr lang="en-US" altLang="en-US" sz="2200" b="1"/>
              <a:t>-doped source (S) and drain (D) on </a:t>
            </a:r>
            <a:r>
              <a:rPr lang="en-US" altLang="en-US" sz="2200" b="1" i="1"/>
              <a:t>p</a:t>
            </a:r>
            <a:r>
              <a:rPr lang="en-US" altLang="en-US" sz="2200" b="1"/>
              <a:t>-type substrate (“bulk” or “body”).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S/D junctions “side-diffuse” during fabrication so that effective length </a:t>
            </a:r>
            <a:r>
              <a:rPr lang="en-US" altLang="en-US" sz="2200" b="1" i="1"/>
              <a:t>L</a:t>
            </a:r>
            <a:r>
              <a:rPr lang="en-US" altLang="en-US" sz="2200" b="1" i="1" baseline="-25000"/>
              <a:t>eff </a:t>
            </a:r>
            <a:r>
              <a:rPr lang="en-US" altLang="en-US" sz="2200" b="1" i="1"/>
              <a:t> = L</a:t>
            </a:r>
            <a:r>
              <a:rPr lang="en-US" altLang="en-US" sz="2200" b="1" i="1" baseline="-25000"/>
              <a:t>drawn </a:t>
            </a:r>
            <a:r>
              <a:rPr lang="en-US" altLang="en-US" sz="2200" b="1" i="1"/>
              <a:t>− 2L</a:t>
            </a:r>
            <a:r>
              <a:rPr lang="en-US" altLang="en-US" sz="2200" b="1" i="1" baseline="-25000"/>
              <a:t>D</a:t>
            </a:r>
            <a:r>
              <a:rPr lang="en-US" altLang="en-US" sz="2200" b="1" i="1"/>
              <a:t> .</a:t>
            </a: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Typical values are </a:t>
            </a:r>
            <a:r>
              <a:rPr lang="en-US" altLang="en-US" sz="2200" b="1" i="1"/>
              <a:t>L</a:t>
            </a:r>
            <a:r>
              <a:rPr lang="en-US" altLang="en-US" sz="2200" b="1" i="1" baseline="-25000"/>
              <a:t>eff </a:t>
            </a:r>
            <a:r>
              <a:rPr lang="en-US" altLang="en-US" sz="2200" b="1" i="1"/>
              <a:t> ≈ </a:t>
            </a:r>
            <a:r>
              <a:rPr lang="en-US" altLang="en-US" sz="2200" b="1"/>
              <a:t>10 nm and</a:t>
            </a:r>
            <a:r>
              <a:rPr lang="en-US" altLang="en-US" sz="2200" b="1" i="1"/>
              <a:t> t</a:t>
            </a:r>
            <a:r>
              <a:rPr lang="en-US" altLang="en-US" sz="2200" b="1" i="1" baseline="-25000"/>
              <a:t>ox</a:t>
            </a:r>
            <a:r>
              <a:rPr lang="en-US" altLang="en-US" sz="2200" b="1" i="1"/>
              <a:t> ≈ </a:t>
            </a:r>
            <a:r>
              <a:rPr lang="en-US" altLang="en-US" sz="2200" b="1"/>
              <a:t>15</a:t>
            </a:r>
            <a:r>
              <a:rPr lang="en-US" altLang="en-US" sz="2200" b="1" i="1"/>
              <a:t> </a:t>
            </a:r>
            <a:r>
              <a:rPr lang="en-US" altLang="en-US" sz="2200" b="1"/>
              <a:t>Å.</a:t>
            </a:r>
            <a:endParaRPr lang="en-US" altLang="en-US" sz="2200" b="1" baseline="-25000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S terminal provides charge carriers and the D terminal collects them.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As voltages at the three terminals changes, the source and drain may exchange roles.</a:t>
            </a:r>
          </a:p>
        </p:txBody>
      </p:sp>
    </p:spTree>
  </p:cSld>
  <p:clrMapOvr>
    <a:masterClrMapping/>
  </p:clrMapOvr>
  <p:transition>
    <p:pull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>
            <a:extLst>
              <a:ext uri="{FF2B5EF4-FFF2-40B4-BE49-F238E27FC236}">
                <a16:creationId xmlns:a16="http://schemas.microsoft.com/office/drawing/2014/main" id="{997B584B-D01B-43AC-8C82-79430383E0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1E394BE-53B8-4FAB-82DC-C540135CF6F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83CF208-2165-4CA0-B8E4-3CB4DCFBC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Transconductance</a:t>
            </a:r>
          </a:p>
        </p:txBody>
      </p:sp>
      <p:pic>
        <p:nvPicPr>
          <p:cNvPr id="34819" name="Picture 9">
            <a:extLst>
              <a:ext uri="{FF2B5EF4-FFF2-40B4-BE49-F238E27FC236}">
                <a16:creationId xmlns:a16="http://schemas.microsoft.com/office/drawing/2014/main" id="{94522A97-DE52-4E61-BB61-22180439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19163"/>
            <a:ext cx="85725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6">
            <a:extLst>
              <a:ext uri="{FF2B5EF4-FFF2-40B4-BE49-F238E27FC236}">
                <a16:creationId xmlns:a16="http://schemas.microsoft.com/office/drawing/2014/main" id="{BA5633A0-D613-4598-813A-2216E359F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294063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Each expression for transconductance is useful in studying its behavior.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Drain current and overdrive voltage are </a:t>
            </a:r>
            <a:r>
              <a:rPr lang="en-US" altLang="en-US" sz="2200" b="1" i="1"/>
              <a:t>bias</a:t>
            </a:r>
            <a:r>
              <a:rPr lang="en-US" altLang="en-US" sz="2200" b="1"/>
              <a:t> values.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If a small signal is applied to a device with defined bias values, we assume the signal amplitude is small enough that the variation in transconductance is negligible.</a:t>
            </a:r>
          </a:p>
        </p:txBody>
      </p:sp>
    </p:spTree>
  </p:cSld>
  <p:clrMapOvr>
    <a:masterClrMapping/>
  </p:clrMapOvr>
  <p:transition>
    <p:pull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>
            <a:extLst>
              <a:ext uri="{FF2B5EF4-FFF2-40B4-BE49-F238E27FC236}">
                <a16:creationId xmlns:a16="http://schemas.microsoft.com/office/drawing/2014/main" id="{70416812-7496-4916-BE4F-6C7A88D9A1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E32C4ED-16FD-4213-8F27-8414B776AD8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5EAB71A-CEE2-45C8-8BB3-4FAA29957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Transconductance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F53DCB72-759E-431B-8345-12A15C88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15416" r="57950" b="17549"/>
          <a:stretch>
            <a:fillRect/>
          </a:stretch>
        </p:blipFill>
        <p:spPr bwMode="auto">
          <a:xfrm>
            <a:off x="317500" y="1130300"/>
            <a:ext cx="26892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>
            <a:extLst>
              <a:ext uri="{FF2B5EF4-FFF2-40B4-BE49-F238E27FC236}">
                <a16:creationId xmlns:a16="http://schemas.microsoft.com/office/drawing/2014/main" id="{18135D3A-B413-492C-8749-61181B69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7" r="6560" b="8916"/>
          <a:stretch>
            <a:fillRect/>
          </a:stretch>
        </p:blipFill>
        <p:spPr bwMode="auto">
          <a:xfrm>
            <a:off x="3030538" y="4387850"/>
            <a:ext cx="293846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>
            <a:extLst>
              <a:ext uri="{FF2B5EF4-FFF2-40B4-BE49-F238E27FC236}">
                <a16:creationId xmlns:a16="http://schemas.microsoft.com/office/drawing/2014/main" id="{BEC2FDC8-87EA-443F-A7F6-713E780E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48975"/>
          <a:stretch>
            <a:fillRect/>
          </a:stretch>
        </p:blipFill>
        <p:spPr bwMode="auto">
          <a:xfrm>
            <a:off x="455613" y="3719513"/>
            <a:ext cx="642778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6">
            <a:extLst>
              <a:ext uri="{FF2B5EF4-FFF2-40B4-BE49-F238E27FC236}">
                <a16:creationId xmlns:a16="http://schemas.microsoft.com/office/drawing/2014/main" id="{2A272391-E69A-42A0-AB1A-D87B380F5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849313"/>
            <a:ext cx="578485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To find the transconductance for the topology on the left with respect to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,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So long as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≥ V</a:t>
            </a:r>
            <a:r>
              <a:rPr lang="en-US" altLang="en-US" sz="2200" b="1" baseline="-25000"/>
              <a:t>b </a:t>
            </a:r>
            <a:r>
              <a:rPr lang="en-US" altLang="en-US" sz="2200" b="1"/>
              <a:t>−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M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 is in saturation, so I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 is relatively constant, and therefore so is g</a:t>
            </a:r>
            <a:r>
              <a:rPr lang="en-US" altLang="en-US" sz="2200" b="1" baseline="-25000"/>
              <a:t>m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When M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 enters triode region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(V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&lt; V</a:t>
            </a:r>
            <a:r>
              <a:rPr lang="en-US" altLang="en-US" sz="2200" b="1" baseline="-25000"/>
              <a:t>b </a:t>
            </a:r>
            <a:r>
              <a:rPr lang="en-US" altLang="en-US" sz="2200" b="1"/>
              <a:t>−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),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35847" name="Picture 5">
            <a:extLst>
              <a:ext uri="{FF2B5EF4-FFF2-40B4-BE49-F238E27FC236}">
                <a16:creationId xmlns:a16="http://schemas.microsoft.com/office/drawing/2014/main" id="{C1537222-030B-456A-A35F-8C915E22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0" t="50415" r="58652"/>
          <a:stretch>
            <a:fillRect/>
          </a:stretch>
        </p:blipFill>
        <p:spPr bwMode="auto">
          <a:xfrm>
            <a:off x="6783388" y="3678238"/>
            <a:ext cx="2032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>
            <a:extLst>
              <a:ext uri="{FF2B5EF4-FFF2-40B4-BE49-F238E27FC236}">
                <a16:creationId xmlns:a16="http://schemas.microsoft.com/office/drawing/2014/main" id="{972133BF-CE20-4320-B54F-A2ADEC3E74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CCC29B9-8AFF-46C2-BB5F-1B912CB12C8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2331525-FEAB-48C6-8DFA-2CE777500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Transconductance</a:t>
            </a: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C5A2517A-3237-4649-99F0-903DBCDB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2635250"/>
            <a:ext cx="12779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>
            <a:extLst>
              <a:ext uri="{FF2B5EF4-FFF2-40B4-BE49-F238E27FC236}">
                <a16:creationId xmlns:a16="http://schemas.microsoft.com/office/drawing/2014/main" id="{7A380461-3B37-4DC2-ABE3-C9983A6E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516188"/>
            <a:ext cx="47148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>
            <a:extLst>
              <a:ext uri="{FF2B5EF4-FFF2-40B4-BE49-F238E27FC236}">
                <a16:creationId xmlns:a16="http://schemas.microsoft.com/office/drawing/2014/main" id="{B2437DAB-5B70-4F6F-821E-C5E6D072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3297238"/>
            <a:ext cx="38084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7">
            <a:extLst>
              <a:ext uri="{FF2B5EF4-FFF2-40B4-BE49-F238E27FC236}">
                <a16:creationId xmlns:a16="http://schemas.microsoft.com/office/drawing/2014/main" id="{AB76EC27-312C-44D0-91B6-6E1E4F4C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75" y="4022725"/>
            <a:ext cx="37020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Rectangle 6">
            <a:extLst>
              <a:ext uri="{FF2B5EF4-FFF2-40B4-BE49-F238E27FC236}">
                <a16:creationId xmlns:a16="http://schemas.microsoft.com/office/drawing/2014/main" id="{15EE439C-0DE3-4B1F-AB05-F8EE250C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205105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For PMOS,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</a:t>
            </a:r>
          </a:p>
        </p:txBody>
      </p:sp>
    </p:spTree>
  </p:cSld>
  <p:clrMapOvr>
    <a:masterClrMapping/>
  </p:clrMapOvr>
  <p:transition>
    <p:pull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>
            <a:extLst>
              <a:ext uri="{FF2B5EF4-FFF2-40B4-BE49-F238E27FC236}">
                <a16:creationId xmlns:a16="http://schemas.microsoft.com/office/drawing/2014/main" id="{1874907F-5DB9-4C56-A2FC-29A001D6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45110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Originally, with the bulk of an NMOS tied to ground, the threshold voltage was defined as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Decreasing the bulk voltage (V</a:t>
            </a:r>
            <a:r>
              <a:rPr lang="en-US" altLang="en-US" sz="2200" b="1" baseline="-25000"/>
              <a:t>B</a:t>
            </a:r>
            <a:r>
              <a:rPr lang="en-US" altLang="en-US" sz="2200" b="1"/>
              <a:t>) increases the number of holes attracted to the substrate connection, which leaves a larger negative charge behind and makes the depletion region wider, increasing Q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 and thus increasing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This is known as the “body effect” or “back-gate effect.”</a:t>
            </a:r>
          </a:p>
        </p:txBody>
      </p:sp>
      <p:sp>
        <p:nvSpPr>
          <p:cNvPr id="37890" name="Slide Number Placeholder 2">
            <a:extLst>
              <a:ext uri="{FF2B5EF4-FFF2-40B4-BE49-F238E27FC236}">
                <a16:creationId xmlns:a16="http://schemas.microsoft.com/office/drawing/2014/main" id="{77FF055A-A1C8-40D1-AF6E-3C4E99C241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ED4482B-C415-4A5C-9426-884BE40913B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AB3403-93D5-4E19-9914-216B33DDA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58C21788-506F-443D-98F5-AAF142F3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6" t="13574" r="2373" b="6935"/>
          <a:stretch>
            <a:fillRect/>
          </a:stretch>
        </p:blipFill>
        <p:spPr bwMode="auto">
          <a:xfrm>
            <a:off x="7161213" y="750888"/>
            <a:ext cx="16335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3ABD1859-5BBA-4B02-A81B-D5BE4255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12190" r="51595"/>
          <a:stretch>
            <a:fillRect/>
          </a:stretch>
        </p:blipFill>
        <p:spPr bwMode="auto">
          <a:xfrm>
            <a:off x="404813" y="663575"/>
            <a:ext cx="34639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5">
            <a:extLst>
              <a:ext uri="{FF2B5EF4-FFF2-40B4-BE49-F238E27FC236}">
                <a16:creationId xmlns:a16="http://schemas.microsoft.com/office/drawing/2014/main" id="{54AF0D0F-E71F-41D2-A334-FE6C38E88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5" t="12190" r="4295"/>
          <a:stretch>
            <a:fillRect/>
          </a:stretch>
        </p:blipFill>
        <p:spPr bwMode="auto">
          <a:xfrm>
            <a:off x="3832225" y="765175"/>
            <a:ext cx="3360738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7">
            <a:extLst>
              <a:ext uri="{FF2B5EF4-FFF2-40B4-BE49-F238E27FC236}">
                <a16:creationId xmlns:a16="http://schemas.microsoft.com/office/drawing/2014/main" id="{55B6D961-9C41-4910-9866-62AE4B1D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37896" name="Picture 6">
            <a:extLst>
              <a:ext uri="{FF2B5EF4-FFF2-40B4-BE49-F238E27FC236}">
                <a16:creationId xmlns:a16="http://schemas.microsoft.com/office/drawing/2014/main" id="{BB22FE38-5DDC-41FF-8D41-C8B845C2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3163888"/>
            <a:ext cx="25733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Rectangle 8">
            <a:extLst>
              <a:ext uri="{FF2B5EF4-FFF2-40B4-BE49-F238E27FC236}">
                <a16:creationId xmlns:a16="http://schemas.microsoft.com/office/drawing/2014/main" id="{5B36242D-5903-4C10-B70B-5FFCC98AA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1100"/>
              <a:t> </a:t>
            </a:r>
            <a:r>
              <a:rPr lang="en-US" altLang="en-US" sz="500"/>
              <a:t> </a:t>
            </a:r>
            <a:endParaRPr lang="en-US" altLang="en-US"/>
          </a:p>
        </p:txBody>
      </p:sp>
      <p:sp>
        <p:nvSpPr>
          <p:cNvPr id="37898" name="Rectangle 12">
            <a:extLst>
              <a:ext uri="{FF2B5EF4-FFF2-40B4-BE49-F238E27FC236}">
                <a16:creationId xmlns:a16="http://schemas.microsoft.com/office/drawing/2014/main" id="{CDB7BD30-D87D-45FF-A45F-5D84B344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</p:spTree>
  </p:cSld>
  <p:clrMapOvr>
    <a:masterClrMapping/>
  </p:clrMapOvr>
  <p:transition>
    <p:pull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>
            <a:extLst>
              <a:ext uri="{FF2B5EF4-FFF2-40B4-BE49-F238E27FC236}">
                <a16:creationId xmlns:a16="http://schemas.microsoft.com/office/drawing/2014/main" id="{5A89B209-8E11-4120-A099-6DC280B2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92893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With body effect, the expression which characterizes the dependence of threshold voltage on the bulk voltage is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Where,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 denotes the body effect coefficient.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sp>
        <p:nvSpPr>
          <p:cNvPr id="38914" name="Slide Number Placeholder 2">
            <a:extLst>
              <a:ext uri="{FF2B5EF4-FFF2-40B4-BE49-F238E27FC236}">
                <a16:creationId xmlns:a16="http://schemas.microsoft.com/office/drawing/2014/main" id="{3113F5E3-411D-498E-ADBD-D08610AF92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54859-E050-47B6-BE53-5CD05AF0205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0978823-AB4C-4022-8774-6EE21EED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pic>
        <p:nvPicPr>
          <p:cNvPr id="38916" name="Picture 9">
            <a:extLst>
              <a:ext uri="{FF2B5EF4-FFF2-40B4-BE49-F238E27FC236}">
                <a16:creationId xmlns:a16="http://schemas.microsoft.com/office/drawing/2014/main" id="{E814FBA1-8577-43B1-AC26-097FC077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4" r="2994" b="20757"/>
          <a:stretch>
            <a:fillRect/>
          </a:stretch>
        </p:blipFill>
        <p:spPr bwMode="auto">
          <a:xfrm>
            <a:off x="1951038" y="4003675"/>
            <a:ext cx="4695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0">
            <a:extLst>
              <a:ext uri="{FF2B5EF4-FFF2-40B4-BE49-F238E27FC236}">
                <a16:creationId xmlns:a16="http://schemas.microsoft.com/office/drawing/2014/main" id="{C1065346-5827-4061-ABD6-84131405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5" b="24336"/>
          <a:stretch>
            <a:fillRect/>
          </a:stretch>
        </p:blipFill>
        <p:spPr bwMode="auto">
          <a:xfrm>
            <a:off x="1687513" y="5273675"/>
            <a:ext cx="24225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1">
            <a:extLst>
              <a:ext uri="{FF2B5EF4-FFF2-40B4-BE49-F238E27FC236}">
                <a16:creationId xmlns:a16="http://schemas.microsoft.com/office/drawing/2014/main" id="{B63189DF-4A47-4517-8A25-4FD82C37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4759325"/>
            <a:ext cx="24876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4">
            <a:extLst>
              <a:ext uri="{FF2B5EF4-FFF2-40B4-BE49-F238E27FC236}">
                <a16:creationId xmlns:a16="http://schemas.microsoft.com/office/drawing/2014/main" id="{883CE30F-715A-4B22-96EF-F1641ED8B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6" t="13574" r="2373" b="6935"/>
          <a:stretch>
            <a:fillRect/>
          </a:stretch>
        </p:blipFill>
        <p:spPr bwMode="auto">
          <a:xfrm>
            <a:off x="7161213" y="963613"/>
            <a:ext cx="16335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5">
            <a:extLst>
              <a:ext uri="{FF2B5EF4-FFF2-40B4-BE49-F238E27FC236}">
                <a16:creationId xmlns:a16="http://schemas.microsoft.com/office/drawing/2014/main" id="{F2A11705-2DA4-472F-8341-DADA02F0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12190" r="51595"/>
          <a:stretch>
            <a:fillRect/>
          </a:stretch>
        </p:blipFill>
        <p:spPr bwMode="auto">
          <a:xfrm>
            <a:off x="404813" y="874713"/>
            <a:ext cx="346392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5">
            <a:extLst>
              <a:ext uri="{FF2B5EF4-FFF2-40B4-BE49-F238E27FC236}">
                <a16:creationId xmlns:a16="http://schemas.microsoft.com/office/drawing/2014/main" id="{1070A1B5-D8B5-40DB-9170-225747B8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5" t="12190" r="4295"/>
          <a:stretch>
            <a:fillRect/>
          </a:stretch>
        </p:blipFill>
        <p:spPr bwMode="auto">
          <a:xfrm>
            <a:off x="3832225" y="976313"/>
            <a:ext cx="3360738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11">
            <a:extLst>
              <a:ext uri="{FF2B5EF4-FFF2-40B4-BE49-F238E27FC236}">
                <a16:creationId xmlns:a16="http://schemas.microsoft.com/office/drawing/2014/main" id="{220415C4-EE1F-4E0A-87AD-B33C698C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2"/>
          <a:stretch>
            <a:fillRect/>
          </a:stretch>
        </p:blipFill>
        <p:spPr bwMode="auto">
          <a:xfrm>
            <a:off x="6600825" y="4062413"/>
            <a:ext cx="460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>
            <a:extLst>
              <a:ext uri="{FF2B5EF4-FFF2-40B4-BE49-F238E27FC236}">
                <a16:creationId xmlns:a16="http://schemas.microsoft.com/office/drawing/2014/main" id="{2F88F6F5-3D0B-4857-9670-4C54D8AD30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F918819-F4C7-459B-ADE0-EC26C5657EA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3A3203-C89C-4A06-A004-1300F27AF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9ED85EC7-6E73-43BC-8777-256571F1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8" r="9969"/>
          <a:stretch>
            <a:fillRect/>
          </a:stretch>
        </p:blipFill>
        <p:spPr bwMode="auto">
          <a:xfrm>
            <a:off x="195263" y="931863"/>
            <a:ext cx="2444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5">
            <a:extLst>
              <a:ext uri="{FF2B5EF4-FFF2-40B4-BE49-F238E27FC236}">
                <a16:creationId xmlns:a16="http://schemas.microsoft.com/office/drawing/2014/main" id="{FBB519A0-F91F-4733-B90E-8FB2BF3C3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4" t="9001" r="7779"/>
          <a:stretch>
            <a:fillRect/>
          </a:stretch>
        </p:blipFill>
        <p:spPr bwMode="auto">
          <a:xfrm>
            <a:off x="3416300" y="4889500"/>
            <a:ext cx="21082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9">
            <a:extLst>
              <a:ext uri="{FF2B5EF4-FFF2-40B4-BE49-F238E27FC236}">
                <a16:creationId xmlns:a16="http://schemas.microsoft.com/office/drawing/2014/main" id="{726BF038-257B-4E7A-A0CA-04641756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817563"/>
            <a:ext cx="6354763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For example, let's find the drain current as bulk voltage varies from negative infinity to 0 given the topology on the left and that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                                                              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pic>
        <p:nvPicPr>
          <p:cNvPr id="39942" name="Picture 6">
            <a:extLst>
              <a:ext uri="{FF2B5EF4-FFF2-40B4-BE49-F238E27FC236}">
                <a16:creationId xmlns:a16="http://schemas.microsoft.com/office/drawing/2014/main" id="{63848F5D-F7B7-4C25-B949-E9D685BB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1936750"/>
            <a:ext cx="18399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>
            <a:extLst>
              <a:ext uri="{FF2B5EF4-FFF2-40B4-BE49-F238E27FC236}">
                <a16:creationId xmlns:a16="http://schemas.microsoft.com/office/drawing/2014/main" id="{8C487D67-50F3-4D46-9CF5-823FDF3FB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1" b="16805"/>
          <a:stretch>
            <a:fillRect/>
          </a:stretch>
        </p:blipFill>
        <p:spPr bwMode="auto">
          <a:xfrm>
            <a:off x="3136900" y="2343150"/>
            <a:ext cx="160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8">
            <a:extLst>
              <a:ext uri="{FF2B5EF4-FFF2-40B4-BE49-F238E27FC236}">
                <a16:creationId xmlns:a16="http://schemas.microsoft.com/office/drawing/2014/main" id="{91FF68CB-6A22-44A7-A84D-0898E1CE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7" b="20337"/>
          <a:stretch>
            <a:fillRect/>
          </a:stretch>
        </p:blipFill>
        <p:spPr bwMode="auto">
          <a:xfrm>
            <a:off x="3146425" y="2830513"/>
            <a:ext cx="16716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8">
            <a:extLst>
              <a:ext uri="{FF2B5EF4-FFF2-40B4-BE49-F238E27FC236}">
                <a16:creationId xmlns:a16="http://schemas.microsoft.com/office/drawing/2014/main" id="{56F9033D-652D-4CEB-89A4-21E470C9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4" t="19847" b="20337"/>
          <a:stretch>
            <a:fillRect/>
          </a:stretch>
        </p:blipFill>
        <p:spPr bwMode="auto">
          <a:xfrm>
            <a:off x="4635500" y="1985963"/>
            <a:ext cx="3063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8">
            <a:extLst>
              <a:ext uri="{FF2B5EF4-FFF2-40B4-BE49-F238E27FC236}">
                <a16:creationId xmlns:a16="http://schemas.microsoft.com/office/drawing/2014/main" id="{168C2FF0-6A30-43EE-9B72-73983B05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4632325" y="2546350"/>
            <a:ext cx="1079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Rectangle 16">
            <a:extLst>
              <a:ext uri="{FF2B5EF4-FFF2-40B4-BE49-F238E27FC236}">
                <a16:creationId xmlns:a16="http://schemas.microsoft.com/office/drawing/2014/main" id="{05031342-3137-4B55-B408-EE91BE53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41663"/>
            <a:ext cx="8564562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b="1"/>
              <a:t>If V</a:t>
            </a:r>
            <a:r>
              <a:rPr lang="en-US" altLang="en-US" b="1" baseline="-25000"/>
              <a:t>X</a:t>
            </a:r>
            <a:r>
              <a:rPr lang="en-US" altLang="en-US" b="1"/>
              <a:t> is sufficiently negative, V</a:t>
            </a:r>
            <a:r>
              <a:rPr lang="en-US" altLang="en-US" b="1" baseline="-25000"/>
              <a:t>TH</a:t>
            </a:r>
            <a:r>
              <a:rPr lang="en-US" altLang="en-US" b="1"/>
              <a:t> of M</a:t>
            </a:r>
            <a:r>
              <a:rPr lang="en-US" altLang="en-US" b="1" baseline="-25000"/>
              <a:t>1 </a:t>
            </a:r>
            <a:r>
              <a:rPr lang="en-US" altLang="en-US" b="1"/>
              <a:t>exceeds 1.2 V and the device is off, therefore                     , where</a:t>
            </a:r>
          </a:p>
          <a:p>
            <a:pPr algn="l">
              <a:spcBef>
                <a:spcPct val="20000"/>
              </a:spcBef>
            </a:pPr>
            <a:r>
              <a:rPr lang="en-US" altLang="en-US" b="1"/>
              <a:t>   -  </a:t>
            </a:r>
          </a:p>
          <a:p>
            <a:pPr algn="l">
              <a:spcBef>
                <a:spcPct val="20000"/>
              </a:spcBef>
            </a:pPr>
            <a:r>
              <a:rPr lang="en-US" altLang="en-US" b="1"/>
              <a:t>   - </a:t>
            </a:r>
          </a:p>
        </p:txBody>
      </p:sp>
      <p:pic>
        <p:nvPicPr>
          <p:cNvPr id="39948" name="Picture 9">
            <a:extLst>
              <a:ext uri="{FF2B5EF4-FFF2-40B4-BE49-F238E27FC236}">
                <a16:creationId xmlns:a16="http://schemas.microsoft.com/office/drawing/2014/main" id="{7C414302-9748-43AA-9829-461D4AD5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3900488"/>
            <a:ext cx="4562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9" name="Picture 10">
            <a:extLst>
              <a:ext uri="{FF2B5EF4-FFF2-40B4-BE49-F238E27FC236}">
                <a16:creationId xmlns:a16="http://schemas.microsoft.com/office/drawing/2014/main" id="{8993E0B4-F287-4971-ACCE-D316108BD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4046538"/>
            <a:ext cx="1701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11">
            <a:extLst>
              <a:ext uri="{FF2B5EF4-FFF2-40B4-BE49-F238E27FC236}">
                <a16:creationId xmlns:a16="http://schemas.microsoft.com/office/drawing/2014/main" id="{3E2A6E62-F130-4675-A218-14D7C26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4"/>
          <a:stretch>
            <a:fillRect/>
          </a:stretch>
        </p:blipFill>
        <p:spPr bwMode="auto">
          <a:xfrm>
            <a:off x="4530725" y="3551238"/>
            <a:ext cx="16843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1" name="Rectangle 13">
            <a:extLst>
              <a:ext uri="{FF2B5EF4-FFF2-40B4-BE49-F238E27FC236}">
                <a16:creationId xmlns:a16="http://schemas.microsoft.com/office/drawing/2014/main" id="{38EC4D04-2414-437C-93FB-7A2DDD22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39952" name="Picture 12">
            <a:extLst>
              <a:ext uri="{FF2B5EF4-FFF2-40B4-BE49-F238E27FC236}">
                <a16:creationId xmlns:a16="http://schemas.microsoft.com/office/drawing/2014/main" id="{4153C982-03F7-47D4-8AAD-6EC8AEB6C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3965575"/>
            <a:ext cx="374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3" name="Picture 14">
            <a:extLst>
              <a:ext uri="{FF2B5EF4-FFF2-40B4-BE49-F238E27FC236}">
                <a16:creationId xmlns:a16="http://schemas.microsoft.com/office/drawing/2014/main" id="{0AD4E404-69F7-4A46-BFE6-D2CB9107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" b="20496"/>
          <a:stretch>
            <a:fillRect/>
          </a:stretch>
        </p:blipFill>
        <p:spPr bwMode="auto">
          <a:xfrm>
            <a:off x="873125" y="4360863"/>
            <a:ext cx="636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>
            <a:extLst>
              <a:ext uri="{FF2B5EF4-FFF2-40B4-BE49-F238E27FC236}">
                <a16:creationId xmlns:a16="http://schemas.microsoft.com/office/drawing/2014/main" id="{6F2B8125-273B-4C9D-970A-D3B5194AD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720725"/>
            <a:ext cx="65960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Body effect manifests itself whenever the source voltage varies with respect to the bulk potential.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Given the topology on the left and first ignoring body effect, as V</a:t>
            </a:r>
            <a:r>
              <a:rPr lang="en-US" altLang="en-US" sz="2200" b="1" baseline="-25000"/>
              <a:t>in</a:t>
            </a:r>
            <a:r>
              <a:rPr lang="en-US" altLang="en-US" sz="2200" b="1"/>
              <a:t> varies, V</a:t>
            </a:r>
            <a:r>
              <a:rPr lang="en-US" altLang="en-US" sz="2200" b="1" baseline="-25000"/>
              <a:t>out</a:t>
            </a:r>
            <a:r>
              <a:rPr lang="en-US" altLang="en-US" sz="2200" b="1"/>
              <a:t> follows the input because the drain current remains equal to I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, where</a:t>
            </a:r>
          </a:p>
        </p:txBody>
      </p:sp>
      <p:sp>
        <p:nvSpPr>
          <p:cNvPr id="40962" name="Slide Number Placeholder 2">
            <a:extLst>
              <a:ext uri="{FF2B5EF4-FFF2-40B4-BE49-F238E27FC236}">
                <a16:creationId xmlns:a16="http://schemas.microsoft.com/office/drawing/2014/main" id="{0EAE5DAD-55C9-4670-9749-3D98207193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1A58359-9733-40C3-B2E2-60A84ABD3A0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08B4A70-6333-4FF0-B0F7-89AEFF5A7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2754A21E-1AA8-4FDE-A004-5B06B7D02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5" t="16191" r="34904" b="7169"/>
          <a:stretch>
            <a:fillRect/>
          </a:stretch>
        </p:blipFill>
        <p:spPr bwMode="auto">
          <a:xfrm>
            <a:off x="6037263" y="2835275"/>
            <a:ext cx="2532062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4">
            <a:extLst>
              <a:ext uri="{FF2B5EF4-FFF2-40B4-BE49-F238E27FC236}">
                <a16:creationId xmlns:a16="http://schemas.microsoft.com/office/drawing/2014/main" id="{C6752647-DDD2-4AE0-AEC4-56F51058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9" t="17027" b="7169"/>
          <a:stretch>
            <a:fillRect/>
          </a:stretch>
        </p:blipFill>
        <p:spPr bwMode="auto">
          <a:xfrm>
            <a:off x="6154738" y="4602163"/>
            <a:ext cx="2449512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">
            <a:extLst>
              <a:ext uri="{FF2B5EF4-FFF2-40B4-BE49-F238E27FC236}">
                <a16:creationId xmlns:a16="http://schemas.microsoft.com/office/drawing/2014/main" id="{84FBA70C-E27A-4D0E-AE8B-2868963C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r="69592" b="7169"/>
          <a:stretch>
            <a:fillRect/>
          </a:stretch>
        </p:blipFill>
        <p:spPr bwMode="auto">
          <a:xfrm>
            <a:off x="236538" y="874713"/>
            <a:ext cx="2166937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6">
            <a:extLst>
              <a:ext uri="{FF2B5EF4-FFF2-40B4-BE49-F238E27FC236}">
                <a16:creationId xmlns:a16="http://schemas.microsoft.com/office/drawing/2014/main" id="{5072E41B-5A1F-4059-8B40-F9CD4E74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6" r="4050" b="7919"/>
          <a:stretch>
            <a:fillRect/>
          </a:stretch>
        </p:blipFill>
        <p:spPr bwMode="auto">
          <a:xfrm>
            <a:off x="798513" y="3411538"/>
            <a:ext cx="48117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10">
            <a:extLst>
              <a:ext uri="{FF2B5EF4-FFF2-40B4-BE49-F238E27FC236}">
                <a16:creationId xmlns:a16="http://schemas.microsoft.com/office/drawing/2014/main" id="{E600A521-BFF5-467B-B354-D77F6D3A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4349750"/>
            <a:ext cx="55689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b="1"/>
              <a:t>With body effect, as V</a:t>
            </a:r>
            <a:r>
              <a:rPr lang="en-US" altLang="en-US" b="1" baseline="-25000"/>
              <a:t>in,out</a:t>
            </a:r>
            <a:r>
              <a:rPr lang="en-US" altLang="en-US" b="1"/>
              <a:t> become more positive, V</a:t>
            </a:r>
            <a:r>
              <a:rPr lang="en-US" altLang="en-US" b="1" baseline="-25000"/>
              <a:t>SB</a:t>
            </a:r>
            <a:r>
              <a:rPr lang="en-US" altLang="en-US" b="1"/>
              <a:t> increases, which increases V</a:t>
            </a:r>
            <a:r>
              <a:rPr lang="en-US" altLang="en-US" b="1" baseline="-25000"/>
              <a:t>TH</a:t>
            </a:r>
            <a:r>
              <a:rPr lang="en-US" altLang="en-US" b="1"/>
              <a:t> and thus V</a:t>
            </a:r>
            <a:r>
              <a:rPr lang="en-US" altLang="en-US" b="1" baseline="-25000"/>
              <a:t>in</a:t>
            </a:r>
            <a:r>
              <a:rPr lang="en-US" altLang="en-US" b="1"/>
              <a:t> – V</a:t>
            </a:r>
            <a:r>
              <a:rPr lang="en-US" altLang="en-US" b="1" baseline="-25000"/>
              <a:t>out</a:t>
            </a:r>
            <a:r>
              <a:rPr lang="en-US" altLang="en-US" b="1"/>
              <a:t> must increase to maintain a constant I</a:t>
            </a:r>
            <a:r>
              <a:rPr lang="en-US" altLang="en-US" b="1" baseline="-25000"/>
              <a:t>D</a:t>
            </a:r>
            <a:r>
              <a:rPr lang="en-US" altLang="en-US" b="1"/>
              <a:t>.</a:t>
            </a:r>
          </a:p>
        </p:txBody>
      </p:sp>
      <p:pic>
        <p:nvPicPr>
          <p:cNvPr id="40969" name="Picture 9">
            <a:extLst>
              <a:ext uri="{FF2B5EF4-FFF2-40B4-BE49-F238E27FC236}">
                <a16:creationId xmlns:a16="http://schemas.microsoft.com/office/drawing/2014/main" id="{89C1D057-6453-4D8A-B3C5-69A8C5EEE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5473700" y="3806825"/>
            <a:ext cx="11747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>
            <a:extLst>
              <a:ext uri="{FF2B5EF4-FFF2-40B4-BE49-F238E27FC236}">
                <a16:creationId xmlns:a16="http://schemas.microsoft.com/office/drawing/2014/main" id="{55192802-903A-4482-8E51-26C717F1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291465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Originally, when the device was in saturation region, drain current was characterized by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actual length of the channel (L’ = L − </a:t>
            </a:r>
            <a:r>
              <a:rPr lang="el-GR" altLang="en-US" sz="2200" b="1"/>
              <a:t>Δ</a:t>
            </a:r>
            <a:r>
              <a:rPr lang="en-US" altLang="en-US" sz="2200" b="1"/>
              <a:t>L) is a function of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, which is an effect called “channel length modulation.”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1/L’ ≈ (1 + </a:t>
            </a:r>
            <a:r>
              <a:rPr lang="el-GR" altLang="en-US" sz="2200" b="1"/>
              <a:t>Δ</a:t>
            </a:r>
            <a:r>
              <a:rPr lang="en-US" altLang="en-US" sz="2200" b="1"/>
              <a:t>L/L)/L, and </a:t>
            </a:r>
            <a:r>
              <a:rPr lang="el-GR" altLang="en-US" sz="2200" b="1"/>
              <a:t>Δ</a:t>
            </a:r>
            <a:r>
              <a:rPr lang="en-US" altLang="en-US" sz="2200" b="1"/>
              <a:t>L/L = </a:t>
            </a:r>
            <a:r>
              <a:rPr lang="el-GR" altLang="en-US" sz="2200" b="1"/>
              <a:t>λ</a:t>
            </a:r>
            <a:r>
              <a:rPr lang="en-US" altLang="en-US" sz="2200" b="1"/>
              <a:t>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, where </a:t>
            </a:r>
            <a:r>
              <a:rPr lang="el-GR" altLang="en-US" sz="2200" b="1"/>
              <a:t>λ</a:t>
            </a:r>
            <a:r>
              <a:rPr lang="en-US" altLang="en-US" sz="2200" b="1"/>
              <a:t> is the channel-length modulation coefficient” gives us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sp>
        <p:nvSpPr>
          <p:cNvPr id="41986" name="Slide Number Placeholder 2">
            <a:extLst>
              <a:ext uri="{FF2B5EF4-FFF2-40B4-BE49-F238E27FC236}">
                <a16:creationId xmlns:a16="http://schemas.microsoft.com/office/drawing/2014/main" id="{8BF24D90-A0A6-44FE-A385-278818C440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7FEC210-F4D0-4A91-84BE-2849CB22D10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3CE45E9-1A3E-4087-A5A0-512F97C34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D80F6E07-E6F2-4DC9-84F0-92CE6FFEE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890588"/>
            <a:ext cx="3856037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>
            <a:extLst>
              <a:ext uri="{FF2B5EF4-FFF2-40B4-BE49-F238E27FC236}">
                <a16:creationId xmlns:a16="http://schemas.microsoft.com/office/drawing/2014/main" id="{0EECBBAE-6AF4-4212-9318-34D0B663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" r="3094" b="10120"/>
          <a:stretch>
            <a:fillRect/>
          </a:stretch>
        </p:blipFill>
        <p:spPr bwMode="auto">
          <a:xfrm>
            <a:off x="2159000" y="5876925"/>
            <a:ext cx="4895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4">
            <a:extLst>
              <a:ext uri="{FF2B5EF4-FFF2-40B4-BE49-F238E27FC236}">
                <a16:creationId xmlns:a16="http://schemas.microsoft.com/office/drawing/2014/main" id="{2C044ED0-4F7D-470D-9D04-5D94D33C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" t="10588" r="4420" b="15375"/>
          <a:stretch>
            <a:fillRect/>
          </a:stretch>
        </p:blipFill>
        <p:spPr bwMode="auto">
          <a:xfrm>
            <a:off x="2992438" y="3597275"/>
            <a:ext cx="31765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5">
            <a:extLst>
              <a:ext uri="{FF2B5EF4-FFF2-40B4-BE49-F238E27FC236}">
                <a16:creationId xmlns:a16="http://schemas.microsoft.com/office/drawing/2014/main" id="{02791694-E71B-4895-9853-A854FBCF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" r="6758" b="6058"/>
          <a:stretch>
            <a:fillRect/>
          </a:stretch>
        </p:blipFill>
        <p:spPr bwMode="auto">
          <a:xfrm>
            <a:off x="939800" y="685800"/>
            <a:ext cx="343058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8">
            <a:extLst>
              <a:ext uri="{FF2B5EF4-FFF2-40B4-BE49-F238E27FC236}">
                <a16:creationId xmlns:a16="http://schemas.microsoft.com/office/drawing/2014/main" id="{B21BB258-15BB-424E-876A-475ED9D0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6075363" y="3932238"/>
            <a:ext cx="1079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9">
            <a:extLst>
              <a:ext uri="{FF2B5EF4-FFF2-40B4-BE49-F238E27FC236}">
                <a16:creationId xmlns:a16="http://schemas.microsoft.com/office/drawing/2014/main" id="{82A8AFE0-9B33-4285-9FF0-25DE8D01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7046913" y="6211888"/>
            <a:ext cx="115887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9">
            <a:extLst>
              <a:ext uri="{FF2B5EF4-FFF2-40B4-BE49-F238E27FC236}">
                <a16:creationId xmlns:a16="http://schemas.microsoft.com/office/drawing/2014/main" id="{D4728AB9-9F6F-422B-8A19-574633D1D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205263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With the effect of channel length modulation, the expressions derived for transconductance of the device that need modification are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sp>
        <p:nvSpPr>
          <p:cNvPr id="43010" name="Slide Number Placeholder 2">
            <a:extLst>
              <a:ext uri="{FF2B5EF4-FFF2-40B4-BE49-F238E27FC236}">
                <a16:creationId xmlns:a16="http://schemas.microsoft.com/office/drawing/2014/main" id="{3949D683-E78C-4432-8B69-2827BFBC6B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F02BACE-91DA-40CE-838C-1CC567776F9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A1D8ED7-6AB3-41B8-AD28-D7421E61C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pic>
        <p:nvPicPr>
          <p:cNvPr id="43012" name="Picture 7">
            <a:extLst>
              <a:ext uri="{FF2B5EF4-FFF2-40B4-BE49-F238E27FC236}">
                <a16:creationId xmlns:a16="http://schemas.microsoft.com/office/drawing/2014/main" id="{5B3E6384-87B2-4FC1-A8D8-233D3C4B5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2" b="57666"/>
          <a:stretch>
            <a:fillRect/>
          </a:stretch>
        </p:blipFill>
        <p:spPr bwMode="auto">
          <a:xfrm>
            <a:off x="1566863" y="3484563"/>
            <a:ext cx="5851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8">
            <a:extLst>
              <a:ext uri="{FF2B5EF4-FFF2-40B4-BE49-F238E27FC236}">
                <a16:creationId xmlns:a16="http://schemas.microsoft.com/office/drawing/2014/main" id="{2E6B32AA-B43D-4591-8583-21600BFE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4" r="13037"/>
          <a:stretch>
            <a:fillRect/>
          </a:stretch>
        </p:blipFill>
        <p:spPr bwMode="auto">
          <a:xfrm>
            <a:off x="1566863" y="4322763"/>
            <a:ext cx="538956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8">
            <a:extLst>
              <a:ext uri="{FF2B5EF4-FFF2-40B4-BE49-F238E27FC236}">
                <a16:creationId xmlns:a16="http://schemas.microsoft.com/office/drawing/2014/main" id="{82B1A964-CBB4-4893-BE5B-18005AA71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6994525" y="4645025"/>
            <a:ext cx="1174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2">
            <a:extLst>
              <a:ext uri="{FF2B5EF4-FFF2-40B4-BE49-F238E27FC236}">
                <a16:creationId xmlns:a16="http://schemas.microsoft.com/office/drawing/2014/main" id="{68C7D9C5-B11E-48F9-AC06-698CA448FC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B9E7082-C2AF-4044-8CF9-00477F1290C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1276403-FFF0-4647-BC7C-EB7C152F0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596FE069-BC49-4EA8-BB8D-9F1FC2CC4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10760" r="8139" b="7106"/>
          <a:stretch>
            <a:fillRect/>
          </a:stretch>
        </p:blipFill>
        <p:spPr bwMode="auto">
          <a:xfrm>
            <a:off x="2492375" y="1076325"/>
            <a:ext cx="3975100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6">
            <a:extLst>
              <a:ext uri="{FF2B5EF4-FFF2-40B4-BE49-F238E27FC236}">
                <a16:creationId xmlns:a16="http://schemas.microsoft.com/office/drawing/2014/main" id="{33ACF9AE-8BC8-47FF-B283-D8019ADE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211513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Knowing that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and keeping all other parameters constant, we can see that if the length L is doubled, the slope of I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 vs.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is divided by </a:t>
            </a:r>
            <a:r>
              <a:rPr lang="en-US" altLang="en-US" sz="2200" b="1" i="1"/>
              <a:t>four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This is due to                                        .</a:t>
            </a:r>
          </a:p>
        </p:txBody>
      </p:sp>
      <p:pic>
        <p:nvPicPr>
          <p:cNvPr id="44037" name="Picture 5">
            <a:extLst>
              <a:ext uri="{FF2B5EF4-FFF2-40B4-BE49-F238E27FC236}">
                <a16:creationId xmlns:a16="http://schemas.microsoft.com/office/drawing/2014/main" id="{9367E32D-0949-4944-A580-904C2BA7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8"/>
          <a:stretch>
            <a:fillRect/>
          </a:stretch>
        </p:blipFill>
        <p:spPr bwMode="auto">
          <a:xfrm>
            <a:off x="1668463" y="3570288"/>
            <a:ext cx="390683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49DBC302-6861-46BD-AF24-812B7AA8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832225"/>
            <a:ext cx="106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7">
            <a:extLst>
              <a:ext uri="{FF2B5EF4-FFF2-40B4-BE49-F238E27FC236}">
                <a16:creationId xmlns:a16="http://schemas.microsoft.com/office/drawing/2014/main" id="{1609FED3-C880-4E7E-80DF-C75C62D6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4117975"/>
            <a:ext cx="9493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8">
            <a:extLst>
              <a:ext uri="{FF2B5EF4-FFF2-40B4-BE49-F238E27FC236}">
                <a16:creationId xmlns:a16="http://schemas.microsoft.com/office/drawing/2014/main" id="{7C3598DE-A26B-48B4-9844-0DC7104F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"/>
          <a:stretch>
            <a:fillRect/>
          </a:stretch>
        </p:blipFill>
        <p:spPr bwMode="auto">
          <a:xfrm>
            <a:off x="3376613" y="5538788"/>
            <a:ext cx="29876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2">
            <a:extLst>
              <a:ext uri="{FF2B5EF4-FFF2-40B4-BE49-F238E27FC236}">
                <a16:creationId xmlns:a16="http://schemas.microsoft.com/office/drawing/2014/main" id="{C1F2C9B3-5055-4591-8B64-B22F75BCA2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35184A2-F5E1-4027-90E8-4B95F0F3CDA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4" name="Rectangle 4">
            <a:extLst>
              <a:ext uri="{FF2B5EF4-FFF2-40B4-BE49-F238E27FC236}">
                <a16:creationId xmlns:a16="http://schemas.microsoft.com/office/drawing/2014/main" id="{18B6D4B3-FB70-46EB-85AD-991B639C4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MOSFET Structure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590987F-D5BC-4F9E-9F56-0CEB3E4B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19"/>
          <a:stretch>
            <a:fillRect/>
          </a:stretch>
        </p:blipFill>
        <p:spPr bwMode="auto">
          <a:xfrm>
            <a:off x="1206500" y="1147763"/>
            <a:ext cx="687546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6">
            <a:extLst>
              <a:ext uri="{FF2B5EF4-FFF2-40B4-BE49-F238E27FC236}">
                <a16:creationId xmlns:a16="http://schemas.microsoft.com/office/drawing/2014/main" id="{BEA0867F-B673-4A04-A9DB-6996FBE4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465513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MOSFETs actually have </a:t>
            </a:r>
            <a:r>
              <a:rPr lang="en-US" altLang="en-US" sz="2200" b="1" i="1"/>
              <a:t>four</a:t>
            </a:r>
            <a:r>
              <a:rPr lang="en-US" altLang="en-US" sz="2200" b="1"/>
              <a:t> terminals.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Substrate potential greatly influences device characteristics.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Typically S/D junction diodes are reversed-biased and the NMOS substrate is connected to the most negative supply in the system.</a:t>
            </a:r>
          </a:p>
        </p:txBody>
      </p:sp>
    </p:spTree>
  </p:cSld>
  <p:clrMapOvr>
    <a:masterClrMapping/>
  </p:clrMapOvr>
  <p:transition>
    <p:pull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2">
            <a:extLst>
              <a:ext uri="{FF2B5EF4-FFF2-40B4-BE49-F238E27FC236}">
                <a16:creationId xmlns:a16="http://schemas.microsoft.com/office/drawing/2014/main" id="{C9344E78-140D-4A9E-952D-A611C4D2EB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C5CA98E-0D0B-4905-B932-729215434AC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9EB793A-B275-4635-A7B7-D8111DF7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79E699D5-F899-4067-A698-A7DA58453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2740025"/>
            <a:ext cx="73310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MOSFETs do not turn off abruptly when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&lt;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but actually there is a “weak” inversion layer that exists and finite current flows from drain to source with an exponential dependence on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This effect is called “subthreshold conduction.”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When V</a:t>
            </a:r>
            <a:r>
              <a:rPr lang="en-US" altLang="en-US" sz="2200" b="1" baseline="-25000"/>
              <a:t>GS </a:t>
            </a:r>
            <a:r>
              <a:rPr lang="en-US" altLang="en-US" sz="2200" b="1"/>
              <a:t>&lt;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where I</a:t>
            </a:r>
            <a:r>
              <a:rPr lang="en-US" altLang="en-US" sz="2200" b="1" baseline="-25000"/>
              <a:t>0    </a:t>
            </a:r>
            <a:r>
              <a:rPr lang="en-US" altLang="en-US" sz="2200" b="1"/>
              <a:t>  W/L, </a:t>
            </a:r>
            <a:r>
              <a:rPr lang="el-GR" altLang="en-US" sz="2200" b="1"/>
              <a:t>ξ</a:t>
            </a:r>
            <a:r>
              <a:rPr lang="en-US" altLang="en-US" sz="2200" b="1"/>
              <a:t> &gt; 1 is a nonideality factor, and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V</a:t>
            </a:r>
            <a:r>
              <a:rPr lang="en-US" altLang="en-US" sz="2200" b="1" baseline="-25000"/>
              <a:t>T</a:t>
            </a:r>
            <a:r>
              <a:rPr lang="en-US" altLang="en-US" sz="2200" b="1"/>
              <a:t> = kT/q.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Here the device operates in “weak inversion.”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44ADF83B-537B-4C98-87DC-09324CD7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3" b="7893"/>
          <a:stretch>
            <a:fillRect/>
          </a:stretch>
        </p:blipFill>
        <p:spPr bwMode="auto">
          <a:xfrm>
            <a:off x="3532188" y="4838700"/>
            <a:ext cx="209391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>
            <a:extLst>
              <a:ext uri="{FF2B5EF4-FFF2-40B4-BE49-F238E27FC236}">
                <a16:creationId xmlns:a16="http://schemas.microsoft.com/office/drawing/2014/main" id="{7EE8911B-78EE-4D7A-925A-219A27A0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703263"/>
            <a:ext cx="3821112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>
            <a:extLst>
              <a:ext uri="{FF2B5EF4-FFF2-40B4-BE49-F238E27FC236}">
                <a16:creationId xmlns:a16="http://schemas.microsoft.com/office/drawing/2014/main" id="{61C1A7ED-5234-4A84-AB61-E63B626B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5410200"/>
            <a:ext cx="276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6">
            <a:extLst>
              <a:ext uri="{FF2B5EF4-FFF2-40B4-BE49-F238E27FC236}">
                <a16:creationId xmlns:a16="http://schemas.microsoft.com/office/drawing/2014/main" id="{92B64E06-8221-46D1-BA11-61401175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2719388"/>
            <a:ext cx="7331075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To examine MOSFET behavior as the drain “current density,” I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/W varies, we must consider the equations for both strong and weak inversion: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 For a given current and W/L, we must obtain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from both expressions and select the lower value.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If I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 remains constant and W increases,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falls and the device goes from strong to weak inversion.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sp>
        <p:nvSpPr>
          <p:cNvPr id="46082" name="Slide Number Placeholder 2">
            <a:extLst>
              <a:ext uri="{FF2B5EF4-FFF2-40B4-BE49-F238E27FC236}">
                <a16:creationId xmlns:a16="http://schemas.microsoft.com/office/drawing/2014/main" id="{30E9D2F4-26BB-428D-A835-AA5C167C1E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5D44817-E036-430F-BFB1-49D8501FA59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3348E29-D27D-452E-9D4D-AACA55B42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C3090970-72FC-493F-8192-B9370A775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" b="5539"/>
          <a:stretch>
            <a:fillRect/>
          </a:stretch>
        </p:blipFill>
        <p:spPr bwMode="auto">
          <a:xfrm>
            <a:off x="2514600" y="730250"/>
            <a:ext cx="4100513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8">
            <a:extLst>
              <a:ext uri="{FF2B5EF4-FFF2-40B4-BE49-F238E27FC236}">
                <a16:creationId xmlns:a16="http://schemas.microsoft.com/office/drawing/2014/main" id="{33BD6A3C-AA83-4A66-A323-4D161264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46086" name="Picture 9">
            <a:extLst>
              <a:ext uri="{FF2B5EF4-FFF2-40B4-BE49-F238E27FC236}">
                <a16:creationId xmlns:a16="http://schemas.microsoft.com/office/drawing/2014/main" id="{219D7DBF-6F55-4B01-A028-7424C3175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3827463"/>
            <a:ext cx="63912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>
            <a:extLst>
              <a:ext uri="{FF2B5EF4-FFF2-40B4-BE49-F238E27FC236}">
                <a16:creationId xmlns:a16="http://schemas.microsoft.com/office/drawing/2014/main" id="{124ACF37-61FD-4F76-AB5F-20CEAA03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4338638"/>
            <a:ext cx="48863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>
            <a:extLst>
              <a:ext uri="{FF2B5EF4-FFF2-40B4-BE49-F238E27FC236}">
                <a16:creationId xmlns:a16="http://schemas.microsoft.com/office/drawing/2014/main" id="{32DBCC1F-8852-4D59-8CD9-8217EDAE35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D283F93-E9D2-4A73-A9A3-B5AC5012671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C036199-4030-48DE-8A16-E0894B289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Second-Order Effects</a:t>
            </a:r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id="{BE9AE475-1774-4F03-B4E2-3508A612A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178435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MOSFETs experience undesirable effects if terminal voltage differences exceed certain limits, e.g.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If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is too high, the gate oxide breaks down irreversibly, damaging the transistor.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In short channel devices, excessively large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widens depletion region around the drain so that it touches the depletion region around the source, creating a very large drain current (an effect called “punchthrough”).</a:t>
            </a:r>
          </a:p>
        </p:txBody>
      </p:sp>
    </p:spTree>
  </p:cSld>
  <p:clrMapOvr>
    <a:masterClrMapping/>
  </p:clrMapOvr>
  <p:transition>
    <p:pull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2">
            <a:extLst>
              <a:ext uri="{FF2B5EF4-FFF2-40B4-BE49-F238E27FC236}">
                <a16:creationId xmlns:a16="http://schemas.microsoft.com/office/drawing/2014/main" id="{C85CE786-BEA0-4D19-A9B8-7589154362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8E0AF7-7305-4571-859F-B614EAE3E0B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72D638E-9EFE-4D71-AF2E-75BC7EF9B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Layout</a:t>
            </a: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6A3F04B5-0B31-4CA8-BDDA-0B1FDDE8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736600"/>
            <a:ext cx="5657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6">
            <a:extLst>
              <a:ext uri="{FF2B5EF4-FFF2-40B4-BE49-F238E27FC236}">
                <a16:creationId xmlns:a16="http://schemas.microsoft.com/office/drawing/2014/main" id="{6C86D7AE-1E47-4091-84CA-BD0306D2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63683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gate polysilicon and the source and drain terminals must be tied to metal (aluminum) wires that serve as interconnects with low resistance and capacitance.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This is accomplished with “contact windows” which are filled with metal and connected to the upper metal wires.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To minimize the capacitance of the source and drain, the total area of each junction must be minimized.</a:t>
            </a:r>
          </a:p>
        </p:txBody>
      </p:sp>
    </p:spTree>
  </p:cSld>
  <p:clrMapOvr>
    <a:masterClrMapping/>
  </p:clrMapOvr>
  <p:transition>
    <p:pull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2">
            <a:extLst>
              <a:ext uri="{FF2B5EF4-FFF2-40B4-BE49-F238E27FC236}">
                <a16:creationId xmlns:a16="http://schemas.microsoft.com/office/drawing/2014/main" id="{0D63AB18-D314-4E55-99CC-3287D2085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2EA0011-90B9-4328-9159-8BC9AD07934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4B46CA6-EADC-447E-950D-617E3FCB6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Layout</a:t>
            </a: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1584705F-04FD-4F83-9E50-B3C576BD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4" r="3818" b="9052"/>
          <a:stretch>
            <a:fillRect/>
          </a:stretch>
        </p:blipFill>
        <p:spPr bwMode="auto">
          <a:xfrm>
            <a:off x="1220788" y="1089025"/>
            <a:ext cx="700881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6">
            <a:extLst>
              <a:ext uri="{FF2B5EF4-FFF2-40B4-BE49-F238E27FC236}">
                <a16:creationId xmlns:a16="http://schemas.microsoft.com/office/drawing/2014/main" id="{DD397F43-3189-49A5-A5EB-F46E4409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48932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Since M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 and M</a:t>
            </a:r>
            <a:r>
              <a:rPr lang="en-US" altLang="en-US" sz="2200" b="1" baseline="-25000"/>
              <a:t>2</a:t>
            </a:r>
            <a:r>
              <a:rPr lang="en-US" altLang="en-US" sz="2200" b="1"/>
              <a:t> share the same S/D junctions at node C and M</a:t>
            </a:r>
            <a:r>
              <a:rPr lang="en-US" altLang="en-US" sz="2200" b="1" baseline="-25000"/>
              <a:t>2</a:t>
            </a:r>
            <a:r>
              <a:rPr lang="en-US" altLang="en-US" sz="2200" b="1"/>
              <a:t> and M</a:t>
            </a:r>
            <a:r>
              <a:rPr lang="en-US" altLang="en-US" sz="2200" b="1" baseline="-25000"/>
              <a:t>3</a:t>
            </a:r>
            <a:r>
              <a:rPr lang="en-US" altLang="en-US" sz="2200" b="1"/>
              <a:t> do the same at node N, we can lay them out as shown above.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Since the gate polysilicon of M</a:t>
            </a:r>
            <a:r>
              <a:rPr lang="en-US" altLang="en-US" sz="2200" b="1" baseline="-25000"/>
              <a:t>3</a:t>
            </a:r>
            <a:r>
              <a:rPr lang="en-US" altLang="en-US" sz="2200" b="1"/>
              <a:t> cannot be directly tied to the source material of M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, a metal interconnect is necessary.</a:t>
            </a:r>
          </a:p>
        </p:txBody>
      </p:sp>
    </p:spTree>
  </p:cSld>
  <p:clrMapOvr>
    <a:masterClrMapping/>
  </p:clrMapOvr>
  <p:transition>
    <p:pull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2">
            <a:extLst>
              <a:ext uri="{FF2B5EF4-FFF2-40B4-BE49-F238E27FC236}">
                <a16:creationId xmlns:a16="http://schemas.microsoft.com/office/drawing/2014/main" id="{BA7979CB-8F5B-44A8-A65C-130F2D077D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6A1400-B2EB-4F6E-AE8D-B629EA74C4B0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CEB1B67-57DF-4CA2-90FE-7BB5E61AB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Capacitances</a:t>
            </a:r>
          </a:p>
        </p:txBody>
      </p:sp>
      <p:pic>
        <p:nvPicPr>
          <p:cNvPr id="50179" name="Picture 4">
            <a:extLst>
              <a:ext uri="{FF2B5EF4-FFF2-40B4-BE49-F238E27FC236}">
                <a16:creationId xmlns:a16="http://schemas.microsoft.com/office/drawing/2014/main" id="{D874F24F-608B-4735-A255-9C9B1839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6" r="8467" b="5925"/>
          <a:stretch>
            <a:fillRect/>
          </a:stretch>
        </p:blipFill>
        <p:spPr bwMode="auto">
          <a:xfrm>
            <a:off x="3195638" y="754063"/>
            <a:ext cx="2743200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6">
            <a:extLst>
              <a:ext uri="{FF2B5EF4-FFF2-40B4-BE49-F238E27FC236}">
                <a16:creationId xmlns:a16="http://schemas.microsoft.com/office/drawing/2014/main" id="{AABDD1B7-0C5C-4C3A-9916-5EEBC359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61315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To better predict high-frequency behavior, it is necessary to consider device capacitances.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Capacitance exists between every two of the four terminals, and their values depend on the bias conditions of the transistor.</a:t>
            </a:r>
          </a:p>
        </p:txBody>
      </p:sp>
    </p:spTree>
  </p:cSld>
  <p:clrMapOvr>
    <a:masterClrMapping/>
  </p:clrMapOvr>
  <p:transition>
    <p:pull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2">
            <a:extLst>
              <a:ext uri="{FF2B5EF4-FFF2-40B4-BE49-F238E27FC236}">
                <a16:creationId xmlns:a16="http://schemas.microsoft.com/office/drawing/2014/main" id="{AD065949-0FF6-4D3A-A396-560D47F10D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A1BFEE-8184-414F-B6C5-0B16884529F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8F888D4-B2E2-4ADA-B5F2-077C40D54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Capacitances</a:t>
            </a:r>
          </a:p>
        </p:txBody>
      </p:sp>
      <p:pic>
        <p:nvPicPr>
          <p:cNvPr id="51203" name="Picture 5">
            <a:extLst>
              <a:ext uri="{FF2B5EF4-FFF2-40B4-BE49-F238E27FC236}">
                <a16:creationId xmlns:a16="http://schemas.microsoft.com/office/drawing/2014/main" id="{19E5B273-98F9-4385-8007-D1414096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-61" r="45457" b="7149"/>
          <a:stretch>
            <a:fillRect/>
          </a:stretch>
        </p:blipFill>
        <p:spPr bwMode="auto">
          <a:xfrm>
            <a:off x="1335088" y="688975"/>
            <a:ext cx="3636962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>
            <a:extLst>
              <a:ext uri="{FF2B5EF4-FFF2-40B4-BE49-F238E27FC236}">
                <a16:creationId xmlns:a16="http://schemas.microsoft.com/office/drawing/2014/main" id="{E9E2BEAB-E8C1-4F3A-A256-416DC649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5" t="-61" r="4015" b="7149"/>
          <a:stretch>
            <a:fillRect/>
          </a:stretch>
        </p:blipFill>
        <p:spPr bwMode="auto">
          <a:xfrm>
            <a:off x="5137150" y="584200"/>
            <a:ext cx="2360613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6">
            <a:extLst>
              <a:ext uri="{FF2B5EF4-FFF2-40B4-BE49-F238E27FC236}">
                <a16:creationId xmlns:a16="http://schemas.microsoft.com/office/drawing/2014/main" id="{7C09FC8C-E2CA-4F3A-AB29-B74A7C6AB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57492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Capacitances include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The oxide capacitance between the gate and the channel C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The depletion capacitance between the channel and the substrate C</a:t>
            </a:r>
            <a:r>
              <a:rPr lang="en-US" altLang="en-US" sz="2200" b="1" baseline="-25000"/>
              <a:t>2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The capacitance due to the overlap of the gate poly with the source and drain areas C</a:t>
            </a:r>
            <a:r>
              <a:rPr lang="en-US" altLang="en-US" sz="2200" b="1" baseline="-25000"/>
              <a:t>3 </a:t>
            </a:r>
            <a:r>
              <a:rPr lang="en-US" altLang="en-US" sz="2200" b="1"/>
              <a:t>and C</a:t>
            </a:r>
            <a:r>
              <a:rPr lang="en-US" altLang="en-US" sz="2200" b="1" baseline="-25000"/>
              <a:t>4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The junction capacitance between the source/drain areas and the substrate C</a:t>
            </a:r>
            <a:r>
              <a:rPr lang="en-US" altLang="en-US" sz="2200" b="1" baseline="-25000"/>
              <a:t>5</a:t>
            </a:r>
            <a:r>
              <a:rPr lang="en-US" altLang="en-US" sz="2200" b="1"/>
              <a:t> and C</a:t>
            </a:r>
            <a:r>
              <a:rPr lang="en-US" altLang="en-US" sz="2200" b="1" baseline="-25000"/>
              <a:t>6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2">
            <a:extLst>
              <a:ext uri="{FF2B5EF4-FFF2-40B4-BE49-F238E27FC236}">
                <a16:creationId xmlns:a16="http://schemas.microsoft.com/office/drawing/2014/main" id="{FC521152-BD99-46F6-8AEE-6BCD2FD282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6B4AC65-F560-4BB3-825B-C1B3616974F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6EF73694-CEE2-4044-9622-2C699F993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Capacitances</a:t>
            </a:r>
          </a:p>
        </p:txBody>
      </p:sp>
      <p:pic>
        <p:nvPicPr>
          <p:cNvPr id="52227" name="Picture 5">
            <a:extLst>
              <a:ext uri="{FF2B5EF4-FFF2-40B4-BE49-F238E27FC236}">
                <a16:creationId xmlns:a16="http://schemas.microsoft.com/office/drawing/2014/main" id="{7DD6C0AE-5565-4CB8-BF8D-1607BF4CC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-61" r="45457" b="7149"/>
          <a:stretch>
            <a:fillRect/>
          </a:stretch>
        </p:blipFill>
        <p:spPr bwMode="auto">
          <a:xfrm>
            <a:off x="2733675" y="1139825"/>
            <a:ext cx="3636963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6">
            <a:extLst>
              <a:ext uri="{FF2B5EF4-FFF2-40B4-BE49-F238E27FC236}">
                <a16:creationId xmlns:a16="http://schemas.microsoft.com/office/drawing/2014/main" id="{223B6137-975B-47A6-A2C8-074353C9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28453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Due to fringing electric fields, C</a:t>
            </a:r>
            <a:r>
              <a:rPr lang="en-US" altLang="en-US" sz="2200" b="1" baseline="-25000"/>
              <a:t>3 </a:t>
            </a:r>
            <a:r>
              <a:rPr lang="en-US" altLang="en-US" sz="2200" b="1"/>
              <a:t>and C</a:t>
            </a:r>
            <a:r>
              <a:rPr lang="en-US" altLang="en-US" sz="2200" b="1" baseline="-25000"/>
              <a:t>4</a:t>
            </a:r>
            <a:r>
              <a:rPr lang="en-US" altLang="en-US" sz="2200" b="1"/>
              <a:t> cannot be written as WL</a:t>
            </a:r>
            <a:r>
              <a:rPr lang="en-US" altLang="en-US" sz="2200" b="1" baseline="-25000"/>
              <a:t>D</a:t>
            </a:r>
            <a:r>
              <a:rPr lang="en-US" altLang="en-US" sz="2200" b="1"/>
              <a:t>C</a:t>
            </a:r>
            <a:r>
              <a:rPr lang="en-US" altLang="en-US" sz="2200" b="1" baseline="-25000"/>
              <a:t>ox</a:t>
            </a:r>
            <a:r>
              <a:rPr lang="en-US" altLang="en-US" sz="2200" b="1"/>
              <a:t>; rather we must find the overlap capacitance per unit width (C</a:t>
            </a:r>
            <a:r>
              <a:rPr lang="en-US" altLang="en-US" sz="2200" b="1" baseline="-25000"/>
              <a:t>ov</a:t>
            </a:r>
            <a:r>
              <a:rPr lang="en-US" altLang="en-US" sz="2200" b="1"/>
              <a:t>) and multiply that value with W.</a:t>
            </a:r>
          </a:p>
        </p:txBody>
      </p:sp>
      <p:pic>
        <p:nvPicPr>
          <p:cNvPr id="52229" name="Picture 4">
            <a:extLst>
              <a:ext uri="{FF2B5EF4-FFF2-40B4-BE49-F238E27FC236}">
                <a16:creationId xmlns:a16="http://schemas.microsoft.com/office/drawing/2014/main" id="{476058E5-5E5C-414F-AE48-C6BCEDEE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3379788"/>
            <a:ext cx="1438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5">
            <a:extLst>
              <a:ext uri="{FF2B5EF4-FFF2-40B4-BE49-F238E27FC236}">
                <a16:creationId xmlns:a16="http://schemas.microsoft.com/office/drawing/2014/main" id="{EBCE1459-4D31-4DAD-9E14-E825B48C2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3732213"/>
            <a:ext cx="3176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>
            <a:extLst>
              <a:ext uri="{FF2B5EF4-FFF2-40B4-BE49-F238E27FC236}">
                <a16:creationId xmlns:a16="http://schemas.microsoft.com/office/drawing/2014/main" id="{D6704E83-4A12-4E1E-816C-C3254E6F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2951163" y="3521075"/>
            <a:ext cx="11747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2">
            <a:extLst>
              <a:ext uri="{FF2B5EF4-FFF2-40B4-BE49-F238E27FC236}">
                <a16:creationId xmlns:a16="http://schemas.microsoft.com/office/drawing/2014/main" id="{0FE23AA3-A75E-4B80-9DD1-7F680B3C1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4646613" y="3911600"/>
            <a:ext cx="11747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2">
            <a:extLst>
              <a:ext uri="{FF2B5EF4-FFF2-40B4-BE49-F238E27FC236}">
                <a16:creationId xmlns:a16="http://schemas.microsoft.com/office/drawing/2014/main" id="{51065A86-0018-4948-AE6F-71B3F48942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000ABAC-74D0-4EB2-B3C5-D1596BC562B3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9A02D45-7B91-49E7-BF7F-D5B4E09BC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Capacitances</a:t>
            </a:r>
          </a:p>
        </p:txBody>
      </p:sp>
      <p:sp>
        <p:nvSpPr>
          <p:cNvPr id="53251" name="Rectangle 6">
            <a:extLst>
              <a:ext uri="{FF2B5EF4-FFF2-40B4-BE49-F238E27FC236}">
                <a16:creationId xmlns:a16="http://schemas.microsoft.com/office/drawing/2014/main" id="{D2F961F1-BD48-4F8C-9F59-3450E7A75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57492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C</a:t>
            </a:r>
            <a:r>
              <a:rPr lang="en-US" altLang="en-US" sz="2200" b="1" baseline="-25000"/>
              <a:t>5</a:t>
            </a:r>
            <a:r>
              <a:rPr lang="en-US" altLang="en-US" sz="2200" b="1"/>
              <a:t> and C</a:t>
            </a:r>
            <a:r>
              <a:rPr lang="en-US" altLang="en-US" sz="2200" b="1" baseline="-25000"/>
              <a:t>6</a:t>
            </a:r>
            <a:r>
              <a:rPr lang="en-US" altLang="en-US" sz="2200" b="1"/>
              <a:t> are decomposed into two components: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The bottom-plate capacitance associated with the bottom of the junction, Cj: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where V</a:t>
            </a:r>
            <a:r>
              <a:rPr lang="en-US" altLang="en-US" sz="2200" b="1" baseline="-25000"/>
              <a:t>R</a:t>
            </a:r>
            <a:r>
              <a:rPr lang="en-US" altLang="en-US" sz="2200" b="1"/>
              <a:t> is the reverse voltage across the junction, </a:t>
            </a:r>
            <a:r>
              <a:rPr lang="el-GR" altLang="en-US" sz="2200" b="1">
                <a:ea typeface="Arial Unicode MS" panose="020B0604020202020204" pitchFamily="34" charset="-128"/>
              </a:rPr>
              <a:t>Φ</a:t>
            </a:r>
            <a:r>
              <a:rPr lang="en-US" altLang="en-US" sz="2200" b="1" baseline="-25000">
                <a:ea typeface="Arial Unicode MS" panose="020B0604020202020204" pitchFamily="34" charset="-128"/>
              </a:rPr>
              <a:t>B</a:t>
            </a:r>
            <a:r>
              <a:rPr lang="en-US" altLang="en-US" sz="2200" b="1"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en-US" sz="2200" b="1"/>
              <a:t>is the junction built-in potential, and m is a power typically in the range of 0.3 and 0.4.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The sidewall capacitance due to the perimeter of the junction, C</a:t>
            </a:r>
            <a:r>
              <a:rPr lang="en-US" altLang="en-US" sz="2200" b="1" baseline="-25000"/>
              <a:t>jsw</a:t>
            </a:r>
            <a:r>
              <a:rPr lang="en-US" altLang="en-US" sz="2200" b="1"/>
              <a:t>.</a:t>
            </a:r>
          </a:p>
        </p:txBody>
      </p:sp>
      <p:pic>
        <p:nvPicPr>
          <p:cNvPr id="53252" name="Picture 5">
            <a:extLst>
              <a:ext uri="{FF2B5EF4-FFF2-40B4-BE49-F238E27FC236}">
                <a16:creationId xmlns:a16="http://schemas.microsoft.com/office/drawing/2014/main" id="{4F410C6A-AC54-48F9-ADAE-B51C09BE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-61" r="45457" b="7149"/>
          <a:stretch>
            <a:fillRect/>
          </a:stretch>
        </p:blipFill>
        <p:spPr bwMode="auto">
          <a:xfrm>
            <a:off x="1314450" y="647700"/>
            <a:ext cx="3636963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5">
            <a:extLst>
              <a:ext uri="{FF2B5EF4-FFF2-40B4-BE49-F238E27FC236}">
                <a16:creationId xmlns:a16="http://schemas.microsoft.com/office/drawing/2014/main" id="{E546ACB9-4F6C-4A73-9D4A-EAAD6549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5" t="32600" r="4015" b="7149"/>
          <a:stretch>
            <a:fillRect/>
          </a:stretch>
        </p:blipFill>
        <p:spPr bwMode="auto">
          <a:xfrm>
            <a:off x="5311775" y="1068388"/>
            <a:ext cx="236061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5">
            <a:extLst>
              <a:ext uri="{FF2B5EF4-FFF2-40B4-BE49-F238E27FC236}">
                <a16:creationId xmlns:a16="http://schemas.microsoft.com/office/drawing/2014/main" id="{C56D8481-8C61-417D-B574-B1A19B73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53255" name="Picture 6">
            <a:extLst>
              <a:ext uri="{FF2B5EF4-FFF2-40B4-BE49-F238E27FC236}">
                <a16:creationId xmlns:a16="http://schemas.microsoft.com/office/drawing/2014/main" id="{FB0DD5C5-0523-4B05-B791-888F9DFDB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778250"/>
            <a:ext cx="30305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2">
            <a:extLst>
              <a:ext uri="{FF2B5EF4-FFF2-40B4-BE49-F238E27FC236}">
                <a16:creationId xmlns:a16="http://schemas.microsoft.com/office/drawing/2014/main" id="{129F80C3-6DEC-44D9-9E78-1CAA1A85D0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20AD69D-2AD4-4BCD-983B-662641E5259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32F5A05-6282-4327-967B-3AA04EAE6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Capacitances</a:t>
            </a:r>
          </a:p>
        </p:txBody>
      </p:sp>
      <p:pic>
        <p:nvPicPr>
          <p:cNvPr id="54275" name="Picture 4">
            <a:extLst>
              <a:ext uri="{FF2B5EF4-FFF2-40B4-BE49-F238E27FC236}">
                <a16:creationId xmlns:a16="http://schemas.microsoft.com/office/drawing/2014/main" id="{16D1D160-AEB3-4D3F-9FE0-857809BDB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3" t="4756" r="61394" b="11327"/>
          <a:stretch>
            <a:fillRect/>
          </a:stretch>
        </p:blipFill>
        <p:spPr bwMode="auto">
          <a:xfrm>
            <a:off x="1181100" y="652463"/>
            <a:ext cx="119538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4">
            <a:extLst>
              <a:ext uri="{FF2B5EF4-FFF2-40B4-BE49-F238E27FC236}">
                <a16:creationId xmlns:a16="http://schemas.microsoft.com/office/drawing/2014/main" id="{BE54C3B1-6E7E-43BB-A5A4-C2B6385D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3" t="4034" r="3606" b="4630"/>
          <a:stretch>
            <a:fillRect/>
          </a:stretch>
        </p:blipFill>
        <p:spPr bwMode="auto">
          <a:xfrm>
            <a:off x="595313" y="3009900"/>
            <a:ext cx="2065337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6">
            <a:extLst>
              <a:ext uri="{FF2B5EF4-FFF2-40B4-BE49-F238E27FC236}">
                <a16:creationId xmlns:a16="http://schemas.microsoft.com/office/drawing/2014/main" id="{A24900A0-F954-46FA-A934-79649AB4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890588"/>
            <a:ext cx="5946775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For example calculating the source and drain junction capacitance of the topology on the left, </a:t>
            </a:r>
          </a:p>
        </p:txBody>
      </p:sp>
      <p:pic>
        <p:nvPicPr>
          <p:cNvPr id="54278" name="Picture 7">
            <a:extLst>
              <a:ext uri="{FF2B5EF4-FFF2-40B4-BE49-F238E27FC236}">
                <a16:creationId xmlns:a16="http://schemas.microsoft.com/office/drawing/2014/main" id="{B2D01A40-4F08-4424-ABC8-1A44D921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7688263" y="2432050"/>
            <a:ext cx="115887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6">
            <a:extLst>
              <a:ext uri="{FF2B5EF4-FFF2-40B4-BE49-F238E27FC236}">
                <a16:creationId xmlns:a16="http://schemas.microsoft.com/office/drawing/2014/main" id="{B4F036C5-358B-43A8-A120-B369124F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2995613"/>
            <a:ext cx="5918200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Calculating the source and drain junction capacitance of the second topology on the left,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54280" name="Picture 6">
            <a:extLst>
              <a:ext uri="{FF2B5EF4-FFF2-40B4-BE49-F238E27FC236}">
                <a16:creationId xmlns:a16="http://schemas.microsoft.com/office/drawing/2014/main" id="{C6A4CEFA-6E74-4893-AA43-4BAA10A46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1" b="19424"/>
          <a:stretch>
            <a:fillRect/>
          </a:stretch>
        </p:blipFill>
        <p:spPr bwMode="auto">
          <a:xfrm>
            <a:off x="3521075" y="4089400"/>
            <a:ext cx="401955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7">
            <a:extLst>
              <a:ext uri="{FF2B5EF4-FFF2-40B4-BE49-F238E27FC236}">
                <a16:creationId xmlns:a16="http://schemas.microsoft.com/office/drawing/2014/main" id="{B6BA7FB7-DFA9-4837-B0EF-BA112AB2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9" b="10219"/>
          <a:stretch>
            <a:fillRect/>
          </a:stretch>
        </p:blipFill>
        <p:spPr bwMode="auto">
          <a:xfrm>
            <a:off x="3536950" y="4675188"/>
            <a:ext cx="42037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Rectangle 6">
            <a:extLst>
              <a:ext uri="{FF2B5EF4-FFF2-40B4-BE49-F238E27FC236}">
                <a16:creationId xmlns:a16="http://schemas.microsoft.com/office/drawing/2014/main" id="{82371CF2-2DED-4E0E-B09D-7129BCEE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5622925"/>
            <a:ext cx="833278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We assumed the total source/drain perimeter 2(W+E) is multiplied by C</a:t>
            </a:r>
            <a:r>
              <a:rPr lang="en-US" altLang="en-US" sz="2200" b="1" baseline="-25000"/>
              <a:t>jsw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54283" name="Picture 8">
            <a:extLst>
              <a:ext uri="{FF2B5EF4-FFF2-40B4-BE49-F238E27FC236}">
                <a16:creationId xmlns:a16="http://schemas.microsoft.com/office/drawing/2014/main" id="{32D54826-90DB-4DD8-93FA-68BE3CDB6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"/>
          <a:stretch>
            <a:fillRect/>
          </a:stretch>
        </p:blipFill>
        <p:spPr bwMode="auto">
          <a:xfrm>
            <a:off x="3386138" y="2265363"/>
            <a:ext cx="43354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Number Placeholder 2">
            <a:extLst>
              <a:ext uri="{FF2B5EF4-FFF2-40B4-BE49-F238E27FC236}">
                <a16:creationId xmlns:a16="http://schemas.microsoft.com/office/drawing/2014/main" id="{017369D1-1A43-4DAF-8BB8-93BDFEEB9E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7D34004-59D5-48C2-B12E-8928AB2C887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D822097-C145-4538-AB67-0875E1066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MOSFET Structure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A333EB7F-08D2-450E-8F8B-06297F23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416877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PMOS is obtained by inverting all of the doping types (including the substrate).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70CFE7BE-3DAA-40F0-932C-237018E6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8" r="26311" b="58472"/>
          <a:stretch>
            <a:fillRect/>
          </a:stretch>
        </p:blipFill>
        <p:spPr bwMode="auto">
          <a:xfrm>
            <a:off x="1498600" y="1549400"/>
            <a:ext cx="6157913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2">
            <a:extLst>
              <a:ext uri="{FF2B5EF4-FFF2-40B4-BE49-F238E27FC236}">
                <a16:creationId xmlns:a16="http://schemas.microsoft.com/office/drawing/2014/main" id="{807958F9-55BC-431F-88C4-5CE127C71F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B0D33A8-B2F9-4AD7-AF48-903BDF4EF77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88FD480-9C60-46C1-85E0-83F3C8B18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Capacitances</a:t>
            </a:r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481CDF47-A063-4105-83F3-AD77EBF60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854075"/>
            <a:ext cx="7300912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6">
            <a:extLst>
              <a:ext uri="{FF2B5EF4-FFF2-40B4-BE49-F238E27FC236}">
                <a16:creationId xmlns:a16="http://schemas.microsoft.com/office/drawing/2014/main" id="{603E87E4-71DE-477F-A14C-86DF9638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97497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Considering capacitance values in different operating regions, if the device is off,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                                                  where L is the effective length,                                           and </a:t>
            </a:r>
            <a:r>
              <a:rPr lang="az-Cyrl-AZ" altLang="en-US" sz="2200" b="1">
                <a:ea typeface="Arial Unicode MS" panose="020B0604020202020204" pitchFamily="34" charset="-128"/>
              </a:rPr>
              <a:t>є</a:t>
            </a:r>
            <a:r>
              <a:rPr lang="en-US" altLang="en-US" sz="2200" b="1" baseline="-25000">
                <a:ea typeface="Arial Unicode MS" panose="020B0604020202020204" pitchFamily="34" charset="-128"/>
              </a:rPr>
              <a:t>si</a:t>
            </a:r>
            <a:r>
              <a:rPr lang="en-US" altLang="en-US" sz="2200" b="1">
                <a:ea typeface="Arial Unicode MS" panose="020B0604020202020204" pitchFamily="34" charset="-128"/>
              </a:rPr>
              <a:t> = </a:t>
            </a:r>
            <a:r>
              <a:rPr lang="az-Cyrl-AZ" altLang="en-US" sz="2200" b="1">
                <a:ea typeface="Arial Unicode MS" panose="020B0604020202020204" pitchFamily="34" charset="-128"/>
              </a:rPr>
              <a:t>є</a:t>
            </a:r>
            <a:r>
              <a:rPr lang="en-US" altLang="en-US" sz="2200" b="1" baseline="-25000">
                <a:ea typeface="Arial Unicode MS" panose="020B0604020202020204" pitchFamily="34" charset="-128"/>
              </a:rPr>
              <a:t>r,si</a:t>
            </a:r>
            <a:r>
              <a:rPr lang="en-US" altLang="en-US" sz="2200" b="1">
                <a:ea typeface="Arial Unicode MS" panose="020B0604020202020204" pitchFamily="34" charset="-128"/>
              </a:rPr>
              <a:t> x </a:t>
            </a:r>
            <a:r>
              <a:rPr lang="az-Cyrl-AZ" altLang="en-US" sz="2200" b="1">
                <a:ea typeface="Arial Unicode MS" panose="020B0604020202020204" pitchFamily="34" charset="-128"/>
              </a:rPr>
              <a:t>є</a:t>
            </a:r>
            <a:r>
              <a:rPr lang="en-US" altLang="en-US" sz="2200" b="1" baseline="-25000">
                <a:ea typeface="Arial Unicode MS" panose="020B0604020202020204" pitchFamily="34" charset="-128"/>
              </a:rPr>
              <a:t>0</a:t>
            </a:r>
            <a:r>
              <a:rPr lang="en-US" altLang="en-US" sz="2200" b="1">
                <a:ea typeface="Arial Unicode MS" panose="020B0604020202020204" pitchFamily="34" charset="-128"/>
              </a:rPr>
              <a:t> = 11.8 x (8.85 x 10</a:t>
            </a:r>
            <a:r>
              <a:rPr lang="en-US" altLang="en-US" sz="2200" b="1" baseline="30000">
                <a:ea typeface="Arial Unicode MS" panose="020B0604020202020204" pitchFamily="34" charset="-128"/>
              </a:rPr>
              <a:t>-14</a:t>
            </a:r>
            <a:r>
              <a:rPr lang="en-US" altLang="en-US" sz="2200" b="1">
                <a:ea typeface="Arial Unicode MS" panose="020B0604020202020204" pitchFamily="34" charset="-128"/>
              </a:rPr>
              <a:t>) F/cm.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>
                <a:ea typeface="Arial Unicode MS" panose="020B0604020202020204" pitchFamily="34" charset="-128"/>
              </a:rPr>
              <a:t>   - The values of C</a:t>
            </a:r>
            <a:r>
              <a:rPr lang="en-US" altLang="en-US" sz="2200" b="1" baseline="-25000">
                <a:ea typeface="Arial Unicode MS" panose="020B0604020202020204" pitchFamily="34" charset="-128"/>
              </a:rPr>
              <a:t>SB</a:t>
            </a:r>
            <a:r>
              <a:rPr lang="en-US" altLang="en-US" sz="2200" b="1">
                <a:ea typeface="Arial Unicode MS" panose="020B0604020202020204" pitchFamily="34" charset="-128"/>
              </a:rPr>
              <a:t> and C</a:t>
            </a:r>
            <a:r>
              <a:rPr lang="en-US" altLang="en-US" sz="2200" b="1" baseline="-25000">
                <a:ea typeface="Arial Unicode MS" panose="020B0604020202020204" pitchFamily="34" charset="-128"/>
              </a:rPr>
              <a:t>DB</a:t>
            </a:r>
            <a:r>
              <a:rPr lang="en-US" altLang="en-US" sz="2200" b="1">
                <a:ea typeface="Arial Unicode MS" panose="020B0604020202020204" pitchFamily="34" charset="-128"/>
              </a:rPr>
              <a:t> are a function of the source and drain voltages with respect to the substrate.</a:t>
            </a:r>
            <a:r>
              <a:rPr lang="en-US" altLang="en-US" sz="2200" b="1"/>
              <a:t> </a:t>
            </a:r>
          </a:p>
        </p:txBody>
      </p:sp>
      <p:pic>
        <p:nvPicPr>
          <p:cNvPr id="55301" name="Picture 5">
            <a:extLst>
              <a:ext uri="{FF2B5EF4-FFF2-40B4-BE49-F238E27FC236}">
                <a16:creationId xmlns:a16="http://schemas.microsoft.com/office/drawing/2014/main" id="{8D15C896-688C-49E7-9C4A-6B5BF8D6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3756025"/>
            <a:ext cx="24336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7">
            <a:extLst>
              <a:ext uri="{FF2B5EF4-FFF2-40B4-BE49-F238E27FC236}">
                <a16:creationId xmlns:a16="http://schemas.microsoft.com/office/drawing/2014/main" id="{D5CDE5A9-A552-428B-A5D7-350C77C7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192588"/>
            <a:ext cx="46259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8">
            <a:extLst>
              <a:ext uri="{FF2B5EF4-FFF2-40B4-BE49-F238E27FC236}">
                <a16:creationId xmlns:a16="http://schemas.microsoft.com/office/drawing/2014/main" id="{815FDEEC-865E-4DFF-95A1-E7F6D9A4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4500563"/>
            <a:ext cx="33004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0">
            <a:extLst>
              <a:ext uri="{FF2B5EF4-FFF2-40B4-BE49-F238E27FC236}">
                <a16:creationId xmlns:a16="http://schemas.microsoft.com/office/drawing/2014/main" id="{EFC1364F-B0F6-4C94-9D94-AFA2D761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4021138" y="3956050"/>
            <a:ext cx="11747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2">
            <a:extLst>
              <a:ext uri="{FF2B5EF4-FFF2-40B4-BE49-F238E27FC236}">
                <a16:creationId xmlns:a16="http://schemas.microsoft.com/office/drawing/2014/main" id="{421D5FB0-D560-48F3-802C-488C3A70CE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619305-C10D-4084-9D95-15F80CD10B8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EBE8F85-1C2A-4808-B17B-407AF75A6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Capacitances</a:t>
            </a:r>
          </a:p>
        </p:txBody>
      </p:sp>
      <p:pic>
        <p:nvPicPr>
          <p:cNvPr id="56323" name="Picture 4">
            <a:extLst>
              <a:ext uri="{FF2B5EF4-FFF2-40B4-BE49-F238E27FC236}">
                <a16:creationId xmlns:a16="http://schemas.microsoft.com/office/drawing/2014/main" id="{2051A330-5909-4561-8C7E-2299C8B7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" b="9290"/>
          <a:stretch>
            <a:fillRect/>
          </a:stretch>
        </p:blipFill>
        <p:spPr bwMode="auto">
          <a:xfrm>
            <a:off x="890588" y="709613"/>
            <a:ext cx="7397750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6">
            <a:extLst>
              <a:ext uri="{FF2B5EF4-FFF2-40B4-BE49-F238E27FC236}">
                <a16:creationId xmlns:a16="http://schemas.microsoft.com/office/drawing/2014/main" id="{06643C09-5CC5-4614-A9A9-D4D57F742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62572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 deep triode region, the source/drain have approximately equal voltages, so the gate-channel capacitance WLC</a:t>
            </a:r>
            <a:r>
              <a:rPr lang="en-US" altLang="en-US" sz="2200" b="1" baseline="-25000"/>
              <a:t>ox</a:t>
            </a:r>
            <a:r>
              <a:rPr lang="en-US" altLang="en-US" sz="2200" b="1"/>
              <a:t> is divided equally between the gate-source terminals and the gate-drain terminals, which results in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C</a:t>
            </a:r>
            <a:r>
              <a:rPr lang="en-US" altLang="en-US" sz="2200" b="1" baseline="-25000"/>
              <a:t>GB</a:t>
            </a:r>
            <a:r>
              <a:rPr lang="en-US" altLang="en-US" sz="2200" b="1"/>
              <a:t> is usually neglected in triode and saturation regions because the inversion layer acts as a “shield” between the gate and the bulk, so if V</a:t>
            </a:r>
            <a:r>
              <a:rPr lang="en-US" altLang="en-US" sz="2200" b="1" baseline="-25000"/>
              <a:t>G</a:t>
            </a:r>
            <a:r>
              <a:rPr lang="en-US" altLang="en-US" sz="2200" b="1"/>
              <a:t> varies, the charge is supplied by the source/drain rather than the bulk.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pic>
        <p:nvPicPr>
          <p:cNvPr id="56325" name="Picture 6">
            <a:extLst>
              <a:ext uri="{FF2B5EF4-FFF2-40B4-BE49-F238E27FC236}">
                <a16:creationId xmlns:a16="http://schemas.microsoft.com/office/drawing/2014/main" id="{A0DA4D22-EB9A-4504-AB8A-B3F1F666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5" b="24052"/>
          <a:stretch>
            <a:fillRect/>
          </a:stretch>
        </p:blipFill>
        <p:spPr bwMode="auto">
          <a:xfrm>
            <a:off x="1862138" y="4367213"/>
            <a:ext cx="58134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2">
            <a:extLst>
              <a:ext uri="{FF2B5EF4-FFF2-40B4-BE49-F238E27FC236}">
                <a16:creationId xmlns:a16="http://schemas.microsoft.com/office/drawing/2014/main" id="{E7D870EC-6075-4DAB-A2D4-76AB785D35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D355D1-C2E6-4B3C-B331-FD6E6E854C0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EBDC37A-B7BA-4114-8D99-970209D26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Capacitances</a:t>
            </a: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671167B6-3798-48B9-89A5-E341151C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5153" r="4276" b="8578"/>
          <a:stretch>
            <a:fillRect/>
          </a:stretch>
        </p:blipFill>
        <p:spPr bwMode="auto">
          <a:xfrm>
            <a:off x="996950" y="955675"/>
            <a:ext cx="6945313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6">
            <a:extLst>
              <a:ext uri="{FF2B5EF4-FFF2-40B4-BE49-F238E27FC236}">
                <a16:creationId xmlns:a16="http://schemas.microsoft.com/office/drawing/2014/main" id="{3B82F3B9-443F-4B1B-B4E2-12DA8FCA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3160713"/>
            <a:ext cx="7005638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If the device is in saturation region, C</a:t>
            </a:r>
            <a:r>
              <a:rPr lang="en-US" altLang="en-US" sz="2200" b="1" baseline="-25000"/>
              <a:t>GD</a:t>
            </a:r>
            <a:r>
              <a:rPr lang="en-US" altLang="en-US" sz="2200" b="1"/>
              <a:t> will be roughly equal to WC</a:t>
            </a:r>
            <a:r>
              <a:rPr lang="en-US" altLang="en-US" sz="2200" b="1" baseline="-25000"/>
              <a:t>ov</a:t>
            </a:r>
            <a:r>
              <a:rPr lang="en-US" altLang="en-US" sz="2200" b="1"/>
              <a:t>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varying potential difference between gate and channel cause nonuniform vertical electric field in the gate oxide while going from source to drain, which results in C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being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  <p:pic>
        <p:nvPicPr>
          <p:cNvPr id="57349" name="Picture 4">
            <a:extLst>
              <a:ext uri="{FF2B5EF4-FFF2-40B4-BE49-F238E27FC236}">
                <a16:creationId xmlns:a16="http://schemas.microsoft.com/office/drawing/2014/main" id="{077508F0-F7CD-4B1D-9EDE-A29218D2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6" b="12633"/>
          <a:stretch>
            <a:fillRect/>
          </a:stretch>
        </p:blipFill>
        <p:spPr bwMode="auto">
          <a:xfrm>
            <a:off x="1984375" y="5326063"/>
            <a:ext cx="52276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2">
            <a:extLst>
              <a:ext uri="{FF2B5EF4-FFF2-40B4-BE49-F238E27FC236}">
                <a16:creationId xmlns:a16="http://schemas.microsoft.com/office/drawing/2014/main" id="{B76A7AC0-FD58-4D7C-B3AE-1CBC675460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E63BD4-5877-4C22-8B0F-9B9CDDBE8F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418AF74-A395-42FE-BAB9-6D11BD548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Device Capacitances</a:t>
            </a:r>
          </a:p>
        </p:txBody>
      </p:sp>
      <p:pic>
        <p:nvPicPr>
          <p:cNvPr id="58371" name="Picture 4">
            <a:extLst>
              <a:ext uri="{FF2B5EF4-FFF2-40B4-BE49-F238E27FC236}">
                <a16:creationId xmlns:a16="http://schemas.microsoft.com/office/drawing/2014/main" id="{7727E67C-3185-49AE-9947-79717BF09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9"/>
          <a:stretch>
            <a:fillRect/>
          </a:stretch>
        </p:blipFill>
        <p:spPr bwMode="auto">
          <a:xfrm>
            <a:off x="514350" y="876300"/>
            <a:ext cx="141763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>
            <a:extLst>
              <a:ext uri="{FF2B5EF4-FFF2-40B4-BE49-F238E27FC236}">
                <a16:creationId xmlns:a16="http://schemas.microsoft.com/office/drawing/2014/main" id="{5470F4FC-A0A0-4B6D-B4D8-F7D867B1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" t="9155" r="8304" b="6949"/>
          <a:stretch>
            <a:fillRect/>
          </a:stretch>
        </p:blipFill>
        <p:spPr bwMode="auto">
          <a:xfrm>
            <a:off x="230188" y="4697413"/>
            <a:ext cx="2360612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6">
            <a:extLst>
              <a:ext uri="{FF2B5EF4-FFF2-40B4-BE49-F238E27FC236}">
                <a16:creationId xmlns:a16="http://schemas.microsoft.com/office/drawing/2014/main" id="{AF1307D5-2C4D-4959-9EDC-DE1D9029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2" t="5940" r="4401" b="6824"/>
          <a:stretch>
            <a:fillRect/>
          </a:stretch>
        </p:blipFill>
        <p:spPr bwMode="auto">
          <a:xfrm>
            <a:off x="2660650" y="4565650"/>
            <a:ext cx="362743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7">
            <a:extLst>
              <a:ext uri="{FF2B5EF4-FFF2-40B4-BE49-F238E27FC236}">
                <a16:creationId xmlns:a16="http://schemas.microsoft.com/office/drawing/2014/main" id="{0053CEA6-284F-44E1-B47B-C9CBFEAD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" t="8801" r="2559"/>
          <a:stretch>
            <a:fillRect/>
          </a:stretch>
        </p:blipFill>
        <p:spPr bwMode="auto">
          <a:xfrm>
            <a:off x="6319838" y="4524375"/>
            <a:ext cx="2424112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Rectangle 6">
            <a:extLst>
              <a:ext uri="{FF2B5EF4-FFF2-40B4-BE49-F238E27FC236}">
                <a16:creationId xmlns:a16="http://schemas.microsoft.com/office/drawing/2014/main" id="{251AA764-B255-45FD-B968-52FAB7DF8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755650"/>
            <a:ext cx="67706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Lets sketch the capacitance of M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 on the left as V</a:t>
            </a:r>
            <a:r>
              <a:rPr lang="en-US" altLang="en-US" sz="2200" b="1" baseline="-25000"/>
              <a:t>X</a:t>
            </a:r>
            <a:r>
              <a:rPr lang="en-US" altLang="en-US" sz="2200" b="1"/>
              <a:t> varies from 0 to 3 V assuming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 = 0.3 V and </a:t>
            </a:r>
            <a:r>
              <a:rPr lang="el-GR" altLang="en-US" sz="2200" b="1"/>
              <a:t>λ</a:t>
            </a:r>
            <a:r>
              <a:rPr lang="en-US" altLang="en-US" sz="2200" b="1"/>
              <a:t> = </a:t>
            </a:r>
            <a:r>
              <a:rPr lang="el-GR" altLang="en-US" sz="2200" b="1"/>
              <a:t>γ</a:t>
            </a:r>
            <a:r>
              <a:rPr lang="en-US" altLang="en-US" sz="2200" b="1"/>
              <a:t> = 0.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For V</a:t>
            </a:r>
            <a:r>
              <a:rPr lang="en-US" altLang="en-US" sz="2200" b="1" baseline="-25000"/>
              <a:t>X</a:t>
            </a:r>
            <a:r>
              <a:rPr lang="en-US" altLang="en-US" sz="2200" b="1"/>
              <a:t> ≈ 0, M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 is in triode region, so C</a:t>
            </a:r>
            <a:r>
              <a:rPr lang="en-US" altLang="en-US" sz="2200" b="1" baseline="-25000"/>
              <a:t>FB</a:t>
            </a:r>
            <a:r>
              <a:rPr lang="en-US" altLang="en-US" sz="2200" b="1"/>
              <a:t> is maximum, and  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As V</a:t>
            </a:r>
            <a:r>
              <a:rPr lang="en-US" altLang="en-US" sz="2200" b="1" baseline="-25000"/>
              <a:t>X</a:t>
            </a:r>
            <a:r>
              <a:rPr lang="en-US" altLang="en-US" sz="2200" b="1"/>
              <a:t> exceeds 1 V, the roles of the source/drain are exchanged, bringing M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 out of the triode region for V</a:t>
            </a:r>
            <a:r>
              <a:rPr lang="en-US" altLang="en-US" sz="2200" b="1" baseline="-25000"/>
              <a:t>X</a:t>
            </a:r>
            <a:r>
              <a:rPr lang="en-US" altLang="en-US" sz="2200" b="1"/>
              <a:t> ≥ 2 V − 0.3 V.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C</a:t>
            </a:r>
            <a:r>
              <a:rPr lang="en-US" altLang="en-US" sz="2200" b="1" baseline="-25000"/>
              <a:t>NB</a:t>
            </a:r>
            <a:r>
              <a:rPr lang="en-US" altLang="en-US" sz="2200" b="1"/>
              <a:t> is independent of V</a:t>
            </a:r>
            <a:r>
              <a:rPr lang="en-US" altLang="en-US" sz="2200" b="1" baseline="-25000"/>
              <a:t>X</a:t>
            </a:r>
            <a:r>
              <a:rPr lang="en-US" altLang="en-US" sz="2200" b="1"/>
              <a:t>. </a:t>
            </a:r>
          </a:p>
        </p:txBody>
      </p:sp>
      <p:pic>
        <p:nvPicPr>
          <p:cNvPr id="58376" name="Picture 8">
            <a:extLst>
              <a:ext uri="{FF2B5EF4-FFF2-40B4-BE49-F238E27FC236}">
                <a16:creationId xmlns:a16="http://schemas.microsoft.com/office/drawing/2014/main" id="{45E65D7A-F774-4955-8605-849A2045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2559050"/>
            <a:ext cx="49561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9">
            <a:extLst>
              <a:ext uri="{FF2B5EF4-FFF2-40B4-BE49-F238E27FC236}">
                <a16:creationId xmlns:a16="http://schemas.microsoft.com/office/drawing/2014/main" id="{9738DD0F-9716-4C40-848E-0D22CB2F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8037513" y="2836863"/>
            <a:ext cx="117475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2">
            <a:extLst>
              <a:ext uri="{FF2B5EF4-FFF2-40B4-BE49-F238E27FC236}">
                <a16:creationId xmlns:a16="http://schemas.microsoft.com/office/drawing/2014/main" id="{5DFF6D3D-361C-456F-A87B-A1AD6E9B4F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E171A16-EEDF-4AA9-A680-404C47859AE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3D1CD6BE-B291-4E9B-9062-CA2D54861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Small-Signal Model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23DC5CA2-85CC-4544-9A09-13A53D9B9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13898" r="12236"/>
          <a:stretch>
            <a:fillRect/>
          </a:stretch>
        </p:blipFill>
        <p:spPr bwMode="auto">
          <a:xfrm>
            <a:off x="2763838" y="712788"/>
            <a:ext cx="34274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6">
            <a:extLst>
              <a:ext uri="{FF2B5EF4-FFF2-40B4-BE49-F238E27FC236}">
                <a16:creationId xmlns:a16="http://schemas.microsoft.com/office/drawing/2014/main" id="{BC2C35C8-1083-4FF7-AA91-EA434498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46062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If perturbation in bias conditions are small, a “small-signal” model can be used to simplify calculations (derived for saturation region).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 order to derive the small-signal model, we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Apply certain bias voltages to the terminals of the device.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Increment the potential difference between two of the terminals while the other terminal voltages remain constant.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Measure the resulting change in all terminal currents.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2">
            <a:extLst>
              <a:ext uri="{FF2B5EF4-FFF2-40B4-BE49-F238E27FC236}">
                <a16:creationId xmlns:a16="http://schemas.microsoft.com/office/drawing/2014/main" id="{75B56968-B491-4979-AECA-9AF29EE1AF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6A831C3-3C81-4F97-9C1A-2FEB1B90577A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E85A876-AFDE-4D17-8E8D-1DE7DF523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Small-Signal Model</a:t>
            </a:r>
          </a:p>
        </p:txBody>
      </p:sp>
      <p:sp>
        <p:nvSpPr>
          <p:cNvPr id="60419" name="Rectangle 6">
            <a:extLst>
              <a:ext uri="{FF2B5EF4-FFF2-40B4-BE49-F238E27FC236}">
                <a16:creationId xmlns:a16="http://schemas.microsoft.com/office/drawing/2014/main" id="{4115FC6B-7793-4928-A5C4-47AFCCDB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16388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By changing the voltage between two terminals by </a:t>
            </a:r>
            <a:r>
              <a:rPr lang="el-GR" altLang="en-US" sz="2200" b="1"/>
              <a:t>Δ</a:t>
            </a:r>
            <a:r>
              <a:rPr lang="en-US" altLang="en-US" sz="2200" b="1"/>
              <a:t>V =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and then measuring a current change </a:t>
            </a:r>
            <a:r>
              <a:rPr lang="el-GR" altLang="en-US" sz="2200" b="1"/>
              <a:t>Δ</a:t>
            </a:r>
            <a:r>
              <a:rPr lang="en-US" altLang="en-US" sz="2200" b="1"/>
              <a:t>I = g</a:t>
            </a:r>
            <a:r>
              <a:rPr lang="en-US" altLang="en-US" sz="2200" b="1" baseline="-25000"/>
              <a:t>m</a:t>
            </a:r>
            <a:r>
              <a:rPr lang="en-US" altLang="en-US" sz="2200" b="1"/>
              <a:t>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, we can model the effect by a voltage-dependent current source.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Above is the small-signal model of an ideal MOSFET.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A34B3BD4-EDAE-4A47-9E19-3CAC5D06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13898" r="12236"/>
          <a:stretch>
            <a:fillRect/>
          </a:stretch>
        </p:blipFill>
        <p:spPr bwMode="auto">
          <a:xfrm>
            <a:off x="2763838" y="1065213"/>
            <a:ext cx="34274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2">
            <a:extLst>
              <a:ext uri="{FF2B5EF4-FFF2-40B4-BE49-F238E27FC236}">
                <a16:creationId xmlns:a16="http://schemas.microsoft.com/office/drawing/2014/main" id="{6BDA3BD0-2C02-4B3A-B37B-D1E141EC52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0251C63-1AC5-4524-8639-AD7F4ECD2B60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DBC2FAE-EAC4-4DF9-BBF7-611EABC6A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Small-Signal Model</a:t>
            </a:r>
          </a:p>
        </p:txBody>
      </p:sp>
      <p:pic>
        <p:nvPicPr>
          <p:cNvPr id="61443" name="Picture 5">
            <a:extLst>
              <a:ext uri="{FF2B5EF4-FFF2-40B4-BE49-F238E27FC236}">
                <a16:creationId xmlns:a16="http://schemas.microsoft.com/office/drawing/2014/main" id="{2BD4F29E-63F8-4175-974E-B35A6C80A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5646" r="6970" b="8498"/>
          <a:stretch>
            <a:fillRect/>
          </a:stretch>
        </p:blipFill>
        <p:spPr bwMode="auto">
          <a:xfrm>
            <a:off x="603250" y="733425"/>
            <a:ext cx="3836988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6">
            <a:extLst>
              <a:ext uri="{FF2B5EF4-FFF2-40B4-BE49-F238E27FC236}">
                <a16:creationId xmlns:a16="http://schemas.microsoft.com/office/drawing/2014/main" id="{6CC6FED3-69D6-4EF8-8839-082409CE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13101" r="4024" b="5685"/>
          <a:stretch>
            <a:fillRect/>
          </a:stretch>
        </p:blipFill>
        <p:spPr bwMode="auto">
          <a:xfrm>
            <a:off x="4632325" y="754063"/>
            <a:ext cx="3738563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6">
            <a:extLst>
              <a:ext uri="{FF2B5EF4-FFF2-40B4-BE49-F238E27FC236}">
                <a16:creationId xmlns:a16="http://schemas.microsoft.com/office/drawing/2014/main" id="{713CD33C-B0F4-4172-9780-97F999A3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289175"/>
            <a:ext cx="700563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Due to channel-length modulation, drain current also varies with 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, but a current source whose value linearly depends on the voltage across it is equivalent to a linear resistor: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\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</a:t>
            </a:r>
            <a:endParaRPr lang="en-US" altLang="en-US" sz="2200" b="1" baseline="-25000"/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It is assumed that </a:t>
            </a:r>
            <a:r>
              <a:rPr lang="el-GR" altLang="en-US" sz="2200" b="1"/>
              <a:t>λ</a:t>
            </a:r>
            <a:r>
              <a:rPr lang="en-US" altLang="en-US" sz="2200" b="1"/>
              <a:t>V</a:t>
            </a:r>
            <a:r>
              <a:rPr lang="en-US" altLang="en-US" sz="2200" b="1" baseline="-25000"/>
              <a:t>DS</a:t>
            </a:r>
            <a:r>
              <a:rPr lang="en-US" altLang="en-US" sz="2200" b="1"/>
              <a:t> &lt;&lt; 1.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 r</a:t>
            </a:r>
            <a:r>
              <a:rPr lang="en-US" altLang="en-US" sz="2200" b="1" baseline="-25000"/>
              <a:t>o</a:t>
            </a:r>
            <a:r>
              <a:rPr lang="en-US" altLang="en-US" sz="2200" b="1"/>
              <a:t> limits the maximum voltage gain of most amplifiers.</a:t>
            </a:r>
            <a:endParaRPr lang="en-US" altLang="en-US" sz="2200" b="1" baseline="-25000"/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61446" name="Picture 4">
            <a:extLst>
              <a:ext uri="{FF2B5EF4-FFF2-40B4-BE49-F238E27FC236}">
                <a16:creationId xmlns:a16="http://schemas.microsoft.com/office/drawing/2014/main" id="{58B05656-0BD4-45DC-AF91-1DE238FFF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t="1984" r="59412" b="81207"/>
          <a:stretch>
            <a:fillRect/>
          </a:stretch>
        </p:blipFill>
        <p:spPr bwMode="auto">
          <a:xfrm>
            <a:off x="803275" y="3703638"/>
            <a:ext cx="16287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>
            <a:extLst>
              <a:ext uri="{FF2B5EF4-FFF2-40B4-BE49-F238E27FC236}">
                <a16:creationId xmlns:a16="http://schemas.microsoft.com/office/drawing/2014/main" id="{747E1C62-B41F-4E8A-8538-427EC40C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20081" r="46648" b="62822"/>
          <a:stretch>
            <a:fillRect/>
          </a:stretch>
        </p:blipFill>
        <p:spPr bwMode="auto">
          <a:xfrm>
            <a:off x="2601913" y="3708400"/>
            <a:ext cx="179863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4">
            <a:extLst>
              <a:ext uri="{FF2B5EF4-FFF2-40B4-BE49-F238E27FC236}">
                <a16:creationId xmlns:a16="http://schemas.microsoft.com/office/drawing/2014/main" id="{A77E7D29-E47F-4882-91D9-67F8F95DD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 t="37433" r="3255" b="38324"/>
          <a:stretch>
            <a:fillRect/>
          </a:stretch>
        </p:blipFill>
        <p:spPr bwMode="auto">
          <a:xfrm>
            <a:off x="4460875" y="3678238"/>
            <a:ext cx="38989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4">
            <a:extLst>
              <a:ext uri="{FF2B5EF4-FFF2-40B4-BE49-F238E27FC236}">
                <a16:creationId xmlns:a16="http://schemas.microsoft.com/office/drawing/2014/main" id="{95266DCA-41BA-4C62-9AE6-2CEFB341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61931" r="49467" b="20972"/>
          <a:stretch>
            <a:fillRect/>
          </a:stretch>
        </p:blipFill>
        <p:spPr bwMode="auto">
          <a:xfrm>
            <a:off x="1255713" y="4576763"/>
            <a:ext cx="1698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4">
            <a:extLst>
              <a:ext uri="{FF2B5EF4-FFF2-40B4-BE49-F238E27FC236}">
                <a16:creationId xmlns:a16="http://schemas.microsoft.com/office/drawing/2014/main" id="{8FBFB2EE-DE67-4190-AABD-8CD1A44E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6" t="80560" r="63571" b="3619"/>
          <a:stretch>
            <a:fillRect/>
          </a:stretch>
        </p:blipFill>
        <p:spPr bwMode="auto">
          <a:xfrm>
            <a:off x="3165475" y="4632325"/>
            <a:ext cx="9842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9">
            <a:extLst>
              <a:ext uri="{FF2B5EF4-FFF2-40B4-BE49-F238E27FC236}">
                <a16:creationId xmlns:a16="http://schemas.microsoft.com/office/drawing/2014/main" id="{99F70966-9803-48E4-A669-80D61110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4168775" y="4906963"/>
            <a:ext cx="117475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2">
            <a:extLst>
              <a:ext uri="{FF2B5EF4-FFF2-40B4-BE49-F238E27FC236}">
                <a16:creationId xmlns:a16="http://schemas.microsoft.com/office/drawing/2014/main" id="{46280707-5E18-40AA-87CD-0270FCAED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3085A46-FC86-4390-83FE-BAC1121A0B77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EE44762B-2C7F-4C4A-9C75-48877CF28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Small-Signal Model</a:t>
            </a:r>
          </a:p>
        </p:txBody>
      </p:sp>
      <p:pic>
        <p:nvPicPr>
          <p:cNvPr id="62467" name="Picture 7">
            <a:extLst>
              <a:ext uri="{FF2B5EF4-FFF2-40B4-BE49-F238E27FC236}">
                <a16:creationId xmlns:a16="http://schemas.microsoft.com/office/drawing/2014/main" id="{EBB8DE69-7269-426B-A444-33AA8D3BC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4"/>
          <a:stretch>
            <a:fillRect/>
          </a:stretch>
        </p:blipFill>
        <p:spPr bwMode="auto">
          <a:xfrm>
            <a:off x="2149475" y="728663"/>
            <a:ext cx="471011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9">
            <a:extLst>
              <a:ext uri="{FF2B5EF4-FFF2-40B4-BE49-F238E27FC236}">
                <a16:creationId xmlns:a16="http://schemas.microsoft.com/office/drawing/2014/main" id="{E62C1374-B002-424A-9AF4-C2D393694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560638"/>
            <a:ext cx="7005638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Due to body effect, bulk potential influences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 and hence gate-source overdrive.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With all other terminals held at a constant voltage, the bulk behaves as a second gate since the drain current is a function of the bulk voltage given by g</a:t>
            </a:r>
            <a:r>
              <a:rPr lang="en-US" altLang="en-US" sz="2200" b="1" baseline="-25000"/>
              <a:t>mb</a:t>
            </a:r>
            <a:r>
              <a:rPr lang="en-US" altLang="en-US" sz="2200" b="1"/>
              <a:t>V</a:t>
            </a:r>
            <a:r>
              <a:rPr lang="en-US" altLang="en-US" sz="2200" b="1" baseline="-25000"/>
              <a:t>BS</a:t>
            </a:r>
            <a:r>
              <a:rPr lang="en-US" altLang="en-US" sz="2200" b="1"/>
              <a:t>, where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62469" name="Picture 4">
            <a:extLst>
              <a:ext uri="{FF2B5EF4-FFF2-40B4-BE49-F238E27FC236}">
                <a16:creationId xmlns:a16="http://schemas.microsoft.com/office/drawing/2014/main" id="{DB755FC9-65E7-405A-B87A-B0B78806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t="1007" r="63164" b="85400"/>
          <a:stretch>
            <a:fillRect/>
          </a:stretch>
        </p:blipFill>
        <p:spPr bwMode="auto">
          <a:xfrm>
            <a:off x="1958975" y="4722813"/>
            <a:ext cx="159861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4">
            <a:extLst>
              <a:ext uri="{FF2B5EF4-FFF2-40B4-BE49-F238E27FC236}">
                <a16:creationId xmlns:a16="http://schemas.microsoft.com/office/drawing/2014/main" id="{4EDA5660-7D74-4675-9E7D-9179FBD9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t="15857" b="70551"/>
          <a:stretch>
            <a:fillRect/>
          </a:stretch>
        </p:blipFill>
        <p:spPr bwMode="auto">
          <a:xfrm>
            <a:off x="3636963" y="4722813"/>
            <a:ext cx="3908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4">
            <a:extLst>
              <a:ext uri="{FF2B5EF4-FFF2-40B4-BE49-F238E27FC236}">
                <a16:creationId xmlns:a16="http://schemas.microsoft.com/office/drawing/2014/main" id="{5EE41BBF-09ED-4B92-9089-79BBFFF1C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38762" r="41370" b="46638"/>
          <a:stretch>
            <a:fillRect/>
          </a:stretch>
        </p:blipFill>
        <p:spPr bwMode="auto">
          <a:xfrm>
            <a:off x="1919288" y="5305425"/>
            <a:ext cx="204946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4">
            <a:extLst>
              <a:ext uri="{FF2B5EF4-FFF2-40B4-BE49-F238E27FC236}">
                <a16:creationId xmlns:a16="http://schemas.microsoft.com/office/drawing/2014/main" id="{919A24AD-91B6-4242-A655-E8ABCC81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t="54115" r="12532" b="33801"/>
          <a:stretch>
            <a:fillRect/>
          </a:stretch>
        </p:blipFill>
        <p:spPr bwMode="auto">
          <a:xfrm>
            <a:off x="4049713" y="5365750"/>
            <a:ext cx="26130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4">
            <a:extLst>
              <a:ext uri="{FF2B5EF4-FFF2-40B4-BE49-F238E27FC236}">
                <a16:creationId xmlns:a16="http://schemas.microsoft.com/office/drawing/2014/main" id="{31CB038C-34DB-4659-BF76-D00B98E4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5" t="77776" r="19136" b="8632"/>
          <a:stretch>
            <a:fillRect/>
          </a:stretch>
        </p:blipFill>
        <p:spPr bwMode="auto">
          <a:xfrm>
            <a:off x="1979613" y="5969000"/>
            <a:ext cx="2763837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4">
            <a:extLst>
              <a:ext uri="{FF2B5EF4-FFF2-40B4-BE49-F238E27FC236}">
                <a16:creationId xmlns:a16="http://schemas.microsoft.com/office/drawing/2014/main" id="{CA122ABA-748D-42EC-93FB-F373F8E3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3" t="91618" r="47754"/>
          <a:stretch>
            <a:fillRect/>
          </a:stretch>
        </p:blipFill>
        <p:spPr bwMode="auto">
          <a:xfrm>
            <a:off x="4894263" y="6108700"/>
            <a:ext cx="9032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5">
            <a:extLst>
              <a:ext uri="{FF2B5EF4-FFF2-40B4-BE49-F238E27FC236}">
                <a16:creationId xmlns:a16="http://schemas.microsoft.com/office/drawing/2014/main" id="{8F1A0927-7D16-4859-A0DD-FE2F8D59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6097588"/>
            <a:ext cx="1400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Picture 9">
            <a:extLst>
              <a:ext uri="{FF2B5EF4-FFF2-40B4-BE49-F238E27FC236}">
                <a16:creationId xmlns:a16="http://schemas.microsoft.com/office/drawing/2014/main" id="{657B725B-C7A2-4A7C-98E0-76D2DB28D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7364413" y="6253163"/>
            <a:ext cx="117475" cy="13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2">
            <a:extLst>
              <a:ext uri="{FF2B5EF4-FFF2-40B4-BE49-F238E27FC236}">
                <a16:creationId xmlns:a16="http://schemas.microsoft.com/office/drawing/2014/main" id="{EF736A9F-0A83-4E60-946B-F50AEAC834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0C90E88-17C5-49B9-AD8C-F5C5E228B02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550D43E-E4A6-48B8-B4E3-D1B511611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Small-Signal Model</a:t>
            </a:r>
          </a:p>
        </p:txBody>
      </p:sp>
      <p:pic>
        <p:nvPicPr>
          <p:cNvPr id="63491" name="Picture 5">
            <a:extLst>
              <a:ext uri="{FF2B5EF4-FFF2-40B4-BE49-F238E27FC236}">
                <a16:creationId xmlns:a16="http://schemas.microsoft.com/office/drawing/2014/main" id="{7AB34C61-4914-4EF3-95D8-C470CC4C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0" t="8154" r="62198" b="9241"/>
          <a:stretch>
            <a:fillRect/>
          </a:stretch>
        </p:blipFill>
        <p:spPr bwMode="auto">
          <a:xfrm>
            <a:off x="5124450" y="754063"/>
            <a:ext cx="1135063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7">
            <a:extLst>
              <a:ext uri="{FF2B5EF4-FFF2-40B4-BE49-F238E27FC236}">
                <a16:creationId xmlns:a16="http://schemas.microsoft.com/office/drawing/2014/main" id="{32768F17-1FFC-4F7D-8BA4-5FC3B7EB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6" b="7434"/>
          <a:stretch>
            <a:fillRect/>
          </a:stretch>
        </p:blipFill>
        <p:spPr bwMode="auto">
          <a:xfrm>
            <a:off x="290513" y="1201738"/>
            <a:ext cx="442277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Rectangle 6">
            <a:extLst>
              <a:ext uri="{FF2B5EF4-FFF2-40B4-BE49-F238E27FC236}">
                <a16:creationId xmlns:a16="http://schemas.microsoft.com/office/drawing/2014/main" id="{29DCA2C8-4A49-4CEF-B724-1B564EAF3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3575050"/>
            <a:ext cx="700563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small-signal model above is adequate for most low-frequency small-signal analyses.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 reality, each terminal exhibits a finite ohmic resistance due to resistivity of the material (and contacts), but proper layout can minimize these resistances.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Folding reduces the gate resistance by a factor of four.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63494" name="Picture 5">
            <a:extLst>
              <a:ext uri="{FF2B5EF4-FFF2-40B4-BE49-F238E27FC236}">
                <a16:creationId xmlns:a16="http://schemas.microsoft.com/office/drawing/2014/main" id="{AD8E8855-0DC6-4176-AAFF-4DA61BBC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9" t="8154" r="5263" b="3983"/>
          <a:stretch>
            <a:fillRect/>
          </a:stretch>
        </p:blipFill>
        <p:spPr bwMode="auto">
          <a:xfrm>
            <a:off x="6572250" y="652463"/>
            <a:ext cx="19685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2">
            <a:extLst>
              <a:ext uri="{FF2B5EF4-FFF2-40B4-BE49-F238E27FC236}">
                <a16:creationId xmlns:a16="http://schemas.microsoft.com/office/drawing/2014/main" id="{353431D0-CD0D-4170-B150-CE6E2E86AE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A100E13-1D1A-4AF7-B47E-94673AA4645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DCBCC10-1308-4F6A-AB31-1F589D1C6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Small-Signal Model</a:t>
            </a: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1E24E440-0635-4DA2-B827-74C8D3303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779463"/>
            <a:ext cx="5853112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4">
            <a:extLst>
              <a:ext uri="{FF2B5EF4-FFF2-40B4-BE49-F238E27FC236}">
                <a16:creationId xmlns:a16="http://schemas.microsoft.com/office/drawing/2014/main" id="{955ABD14-5A85-4DEE-BD60-331E6A3F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69887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complete MOS small-signal model not only includes channel-length modulation and body effect, but also the capacitances between each terminal.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2">
            <a:extLst>
              <a:ext uri="{FF2B5EF4-FFF2-40B4-BE49-F238E27FC236}">
                <a16:creationId xmlns:a16="http://schemas.microsoft.com/office/drawing/2014/main" id="{8CEFB04B-D5E9-4947-A06F-BF1A90A443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095B1AC-D242-467D-8AC7-7426520242B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FD1664E-DD45-4319-A107-99F12D24C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MOSFET Structure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49B5527F-3D47-41DE-8058-BC67CA792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7" b="7526"/>
          <a:stretch>
            <a:fillRect/>
          </a:stretch>
        </p:blipFill>
        <p:spPr bwMode="auto">
          <a:xfrm>
            <a:off x="80963" y="1216025"/>
            <a:ext cx="9028112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6">
            <a:extLst>
              <a:ext uri="{FF2B5EF4-FFF2-40B4-BE49-F238E27FC236}">
                <a16:creationId xmlns:a16="http://schemas.microsoft.com/office/drawing/2014/main" id="{7560CF18-1CAF-4489-ADD0-65759256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57663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 complementary MOS (CMOS) technologies both NMOS (NFET) and PMOS (PFET) are needed and fabricated on the same wafer.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 today’s CMOS, the PMOS is fabricated in an </a:t>
            </a:r>
            <a:r>
              <a:rPr lang="en-US" altLang="en-US" sz="2200" b="1" i="1"/>
              <a:t>n</a:t>
            </a:r>
            <a:r>
              <a:rPr lang="en-US" altLang="en-US" sz="2200" b="1"/>
              <a:t>-well, where the </a:t>
            </a:r>
            <a:r>
              <a:rPr lang="en-US" altLang="en-US" sz="2200" b="1" i="1"/>
              <a:t>n</a:t>
            </a:r>
            <a:r>
              <a:rPr lang="en-US" altLang="en-US" sz="2200" b="1"/>
              <a:t>-well is tied to the most positive supply voltage.</a:t>
            </a:r>
          </a:p>
        </p:txBody>
      </p:sp>
    </p:spTree>
  </p:cSld>
  <p:clrMapOvr>
    <a:masterClrMapping/>
  </p:clrMapOvr>
  <p:transition>
    <p:pull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2">
            <a:extLst>
              <a:ext uri="{FF2B5EF4-FFF2-40B4-BE49-F238E27FC236}">
                <a16:creationId xmlns:a16="http://schemas.microsoft.com/office/drawing/2014/main" id="{C502DA86-B65A-490B-AC3B-DFF22B1932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B2EBBD-4015-4291-8850-429614F81F35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79061CCE-51DE-42B2-B0EC-5070B41D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Small-Signal Model</a:t>
            </a:r>
          </a:p>
        </p:txBody>
      </p:sp>
      <p:pic>
        <p:nvPicPr>
          <p:cNvPr id="65539" name="Picture 4">
            <a:extLst>
              <a:ext uri="{FF2B5EF4-FFF2-40B4-BE49-F238E27FC236}">
                <a16:creationId xmlns:a16="http://schemas.microsoft.com/office/drawing/2014/main" id="{1DF180A4-06B3-467F-846D-476DBC26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04888"/>
            <a:ext cx="16383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5">
            <a:extLst>
              <a:ext uri="{FF2B5EF4-FFF2-40B4-BE49-F238E27FC236}">
                <a16:creationId xmlns:a16="http://schemas.microsoft.com/office/drawing/2014/main" id="{D4A3B9B7-4A50-4C7B-8FA9-C4787F2B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3606800"/>
            <a:ext cx="3065462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5">
            <a:extLst>
              <a:ext uri="{FF2B5EF4-FFF2-40B4-BE49-F238E27FC236}">
                <a16:creationId xmlns:a16="http://schemas.microsoft.com/office/drawing/2014/main" id="{96FD2D7A-E3D7-47D4-836E-083A74CE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1003300"/>
            <a:ext cx="633095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To sketch g</a:t>
            </a:r>
            <a:r>
              <a:rPr lang="en-US" altLang="en-US" sz="2200" b="1" baseline="-25000"/>
              <a:t>m</a:t>
            </a:r>
            <a:r>
              <a:rPr lang="en-US" altLang="en-US" sz="2200" b="1"/>
              <a:t> and g</a:t>
            </a:r>
            <a:r>
              <a:rPr lang="en-US" altLang="en-US" sz="2200" b="1" baseline="-25000"/>
              <a:t>mb</a:t>
            </a:r>
            <a:r>
              <a:rPr lang="en-US" altLang="en-US" sz="2200" b="1"/>
              <a:t> of M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 on the left as a function of bias current I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,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          </a:t>
            </a:r>
          </a:p>
          <a:p>
            <a:pPr algn="l">
              <a:spcBef>
                <a:spcPct val="20000"/>
              </a:spcBef>
            </a:pPr>
            <a:r>
              <a:rPr lang="en-US" altLang="en-US" sz="2200" b="1"/>
              <a:t>   - g</a:t>
            </a:r>
            <a:r>
              <a:rPr lang="en-US" altLang="en-US" sz="2200" b="1" baseline="-25000"/>
              <a:t>mb</a:t>
            </a:r>
            <a:r>
              <a:rPr lang="en-US" altLang="en-US" sz="2200" b="1"/>
              <a:t> dependence on I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 is less straight forward, but as I</a:t>
            </a:r>
            <a:r>
              <a:rPr lang="en-US" altLang="en-US" sz="2200" b="1" baseline="-25000"/>
              <a:t>1</a:t>
            </a:r>
            <a:r>
              <a:rPr lang="en-US" altLang="en-US" sz="2200" b="1"/>
              <a:t> increases, V</a:t>
            </a:r>
            <a:r>
              <a:rPr lang="en-US" altLang="en-US" sz="2200" b="1" baseline="-25000"/>
              <a:t>X</a:t>
            </a:r>
            <a:r>
              <a:rPr lang="en-US" altLang="en-US" sz="2200" b="1"/>
              <a:t> decreases and so does V</a:t>
            </a:r>
            <a:r>
              <a:rPr lang="en-US" altLang="en-US" sz="2200" b="1" baseline="-25000"/>
              <a:t>SB</a:t>
            </a:r>
            <a:r>
              <a:rPr lang="en-US" altLang="en-US" sz="2200" b="1"/>
              <a:t>.</a:t>
            </a:r>
            <a:endParaRPr lang="en-US" altLang="en-US" sz="2200" b="1" baseline="-25000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65542" name="Picture 6">
            <a:extLst>
              <a:ext uri="{FF2B5EF4-FFF2-40B4-BE49-F238E27FC236}">
                <a16:creationId xmlns:a16="http://schemas.microsoft.com/office/drawing/2014/main" id="{E0788CAD-858B-42CC-8357-A0AD23BB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1"/>
          <a:stretch>
            <a:fillRect/>
          </a:stretch>
        </p:blipFill>
        <p:spPr bwMode="auto">
          <a:xfrm>
            <a:off x="3019425" y="1778000"/>
            <a:ext cx="354171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8">
            <a:extLst>
              <a:ext uri="{FF2B5EF4-FFF2-40B4-BE49-F238E27FC236}">
                <a16:creationId xmlns:a16="http://schemas.microsoft.com/office/drawing/2014/main" id="{191DA810-E8B3-4A96-9693-F9818137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0" r="6912" b="14626"/>
          <a:stretch>
            <a:fillRect/>
          </a:stretch>
        </p:blipFill>
        <p:spPr bwMode="auto">
          <a:xfrm>
            <a:off x="7165975" y="1712913"/>
            <a:ext cx="14208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4" name="Rectangle 11">
            <a:extLst>
              <a:ext uri="{FF2B5EF4-FFF2-40B4-BE49-F238E27FC236}">
                <a16:creationId xmlns:a16="http://schemas.microsoft.com/office/drawing/2014/main" id="{A2616E34-31AA-4FD1-AF5C-20D794AB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/>
          </a:p>
        </p:txBody>
      </p:sp>
      <p:pic>
        <p:nvPicPr>
          <p:cNvPr id="65545" name="Picture 10">
            <a:extLst>
              <a:ext uri="{FF2B5EF4-FFF2-40B4-BE49-F238E27FC236}">
                <a16:creationId xmlns:a16="http://schemas.microsoft.com/office/drawing/2014/main" id="{DF04E11C-3203-4385-9746-86192C08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744663"/>
            <a:ext cx="3540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9">
            <a:extLst>
              <a:ext uri="{FF2B5EF4-FFF2-40B4-BE49-F238E27FC236}">
                <a16:creationId xmlns:a16="http://schemas.microsoft.com/office/drawing/2014/main" id="{04B5977B-B6AB-4213-9071-B53DAEE7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57" t="52914" r="885" b="20337"/>
          <a:stretch>
            <a:fillRect/>
          </a:stretch>
        </p:blipFill>
        <p:spPr bwMode="auto">
          <a:xfrm>
            <a:off x="8621713" y="1933575"/>
            <a:ext cx="11747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2">
            <a:extLst>
              <a:ext uri="{FF2B5EF4-FFF2-40B4-BE49-F238E27FC236}">
                <a16:creationId xmlns:a16="http://schemas.microsoft.com/office/drawing/2014/main" id="{A4E778C8-0C94-496E-8533-F62E0B5A8D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EE17BAD-15FC-4B85-974D-58F958EBF108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5439567-FF29-4C29-83B8-88287DDB0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Small-Signal Model</a:t>
            </a:r>
          </a:p>
        </p:txBody>
      </p:sp>
      <p:pic>
        <p:nvPicPr>
          <p:cNvPr id="66563" name="Picture 4">
            <a:extLst>
              <a:ext uri="{FF2B5EF4-FFF2-40B4-BE49-F238E27FC236}">
                <a16:creationId xmlns:a16="http://schemas.microsoft.com/office/drawing/2014/main" id="{45BEAD3E-CAF6-4BD0-A2C4-E23398CEC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000125"/>
            <a:ext cx="484346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>
            <a:extLst>
              <a:ext uri="{FF2B5EF4-FFF2-40B4-BE49-F238E27FC236}">
                <a16:creationId xmlns:a16="http://schemas.microsoft.com/office/drawing/2014/main" id="{4D44FA2B-D937-4B62-AA41-71B82331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414713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derivation of the small-signal model for PMOS yields the </a:t>
            </a:r>
            <a:r>
              <a:rPr lang="en-US" altLang="en-US" sz="2200" b="1" i="1"/>
              <a:t>exact</a:t>
            </a:r>
            <a:r>
              <a:rPr lang="en-US" altLang="en-US" sz="2200" b="1"/>
              <a:t> same model as for NMOS.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model shows the voltage-dependent current source pointing </a:t>
            </a:r>
            <a:r>
              <a:rPr lang="en-US" altLang="en-US" sz="2200" b="1" i="1"/>
              <a:t>upward</a:t>
            </a:r>
            <a:r>
              <a:rPr lang="en-US" altLang="en-US" sz="2200" b="1"/>
              <a:t>, giving the (wrong) impression that the direction of the current in the PMOS is opposite of that in NMOS.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2">
            <a:extLst>
              <a:ext uri="{FF2B5EF4-FFF2-40B4-BE49-F238E27FC236}">
                <a16:creationId xmlns:a16="http://schemas.microsoft.com/office/drawing/2014/main" id="{89A59004-2AEA-4C63-B62B-BF809893FF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735018-8CD4-4C15-933C-200AF2975DAA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FE639CFB-C642-4BFD-BA76-6A2CDB555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Spice Models</a:t>
            </a:r>
          </a:p>
        </p:txBody>
      </p:sp>
      <p:pic>
        <p:nvPicPr>
          <p:cNvPr id="67587" name="Picture 4">
            <a:extLst>
              <a:ext uri="{FF2B5EF4-FFF2-40B4-BE49-F238E27FC236}">
                <a16:creationId xmlns:a16="http://schemas.microsoft.com/office/drawing/2014/main" id="{91B0887D-E02D-40CD-99E9-462F9F4D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"/>
          <a:stretch>
            <a:fillRect/>
          </a:stretch>
        </p:blipFill>
        <p:spPr bwMode="auto">
          <a:xfrm>
            <a:off x="1081088" y="663575"/>
            <a:ext cx="687705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4">
            <a:extLst>
              <a:ext uri="{FF2B5EF4-FFF2-40B4-BE49-F238E27FC236}">
                <a16:creationId xmlns:a16="http://schemas.microsoft.com/office/drawing/2014/main" id="{8F164F9B-C54A-45AA-8878-B36519957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4977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Simulators such as SPICE and Cadence need accurate models for each device.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Above is the simplest MOS SPICE model, known as “Level 1,” and provide typical values for each parameter corresponding to 0.5-µm technology.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2">
            <a:extLst>
              <a:ext uri="{FF2B5EF4-FFF2-40B4-BE49-F238E27FC236}">
                <a16:creationId xmlns:a16="http://schemas.microsoft.com/office/drawing/2014/main" id="{2F406198-BF97-4852-82B0-B0C3944EF1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7546349-0D5A-4F58-96E6-859510975832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74346E16-4E18-4559-A79B-083CB7055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NMOS versus PMOS Devices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DB6FA19-DD30-4A06-AC38-A0E9F2B4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3673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PMOS devices are quite inferior to NMOS in most CMOS technology.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Lower mobility of holes (µ</a:t>
            </a:r>
            <a:r>
              <a:rPr lang="en-US" altLang="en-US" sz="2200" b="1" baseline="-25000"/>
              <a:t>p</a:t>
            </a:r>
            <a:r>
              <a:rPr lang="en-US" altLang="en-US" sz="2200" b="1"/>
              <a:t>C</a:t>
            </a:r>
            <a:r>
              <a:rPr lang="en-US" altLang="en-US" sz="2200" b="1" baseline="-25000"/>
              <a:t>ox</a:t>
            </a:r>
            <a:r>
              <a:rPr lang="en-US" altLang="en-US" sz="2200" b="1"/>
              <a:t> ≈ 0.5µ</a:t>
            </a:r>
            <a:r>
              <a:rPr lang="en-US" altLang="en-US" sz="2200" b="1" baseline="-25000"/>
              <a:t>n</a:t>
            </a:r>
            <a:r>
              <a:rPr lang="en-US" altLang="en-US" sz="2200" b="1"/>
              <a:t>C</a:t>
            </a:r>
            <a:r>
              <a:rPr lang="en-US" altLang="en-US" sz="2200" b="1" baseline="-25000"/>
              <a:t>ox</a:t>
            </a:r>
            <a:r>
              <a:rPr lang="en-US" altLang="en-US" sz="2200" b="1"/>
              <a:t>) yield lower current drive and conductance.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NMOS exhibit higher output resistance, providing more ideal current sources and higher gain in amplifiers.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As such is it preferred to incorporate NMOS rather than PMOS wherever possible.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2">
            <a:extLst>
              <a:ext uri="{FF2B5EF4-FFF2-40B4-BE49-F238E27FC236}">
                <a16:creationId xmlns:a16="http://schemas.microsoft.com/office/drawing/2014/main" id="{F7A565CE-7328-4FED-9A1F-A06A6BC4FA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7FBF0-3781-44CC-B2F8-FAD8F9478ECB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3C2F6B3-698C-4E5E-B4F5-CA429F9B5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FinFETs</a:t>
            </a:r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DA4F66F9-E4E6-4C46-8652-6265D23F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696913"/>
            <a:ext cx="69723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5">
            <a:extLst>
              <a:ext uri="{FF2B5EF4-FFF2-40B4-BE49-F238E27FC236}">
                <a16:creationId xmlns:a16="http://schemas.microsoft.com/office/drawing/2014/main" id="{1C4708EB-8D6C-42FC-9217-90A5E5E3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98780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FinFETs have three-dimensional geometry and exhibit superior performance as channel lengths fall below ~20 nm.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Here, W = W</a:t>
            </a:r>
            <a:r>
              <a:rPr lang="en-US" altLang="en-US" sz="2200" b="1" baseline="-25000"/>
              <a:t>F</a:t>
            </a:r>
            <a:r>
              <a:rPr lang="en-US" altLang="en-US" sz="2200" b="1"/>
              <a:t> + 2H</a:t>
            </a:r>
            <a:r>
              <a:rPr lang="en-US" altLang="en-US" sz="2200" b="1" baseline="-25000"/>
              <a:t>F</a:t>
            </a:r>
            <a:r>
              <a:rPr lang="en-US" altLang="en-US" sz="2200" b="1"/>
              <a:t>, but since H</a:t>
            </a:r>
            <a:r>
              <a:rPr lang="en-US" altLang="en-US" sz="2200" b="1" baseline="-25000"/>
              <a:t>F</a:t>
            </a:r>
            <a:r>
              <a:rPr lang="en-US" altLang="en-US" sz="2200" b="1"/>
              <a:t> is not under the circuit designer’s control and W</a:t>
            </a:r>
            <a:r>
              <a:rPr lang="en-US" altLang="en-US" sz="2200" b="1" baseline="-25000"/>
              <a:t>F</a:t>
            </a:r>
            <a:r>
              <a:rPr lang="en-US" altLang="en-US" sz="2200" b="1"/>
              <a:t>, impacts device imperfections, there are only discrete values for transistor width.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2">
            <a:extLst>
              <a:ext uri="{FF2B5EF4-FFF2-40B4-BE49-F238E27FC236}">
                <a16:creationId xmlns:a16="http://schemas.microsoft.com/office/drawing/2014/main" id="{6AFB4F1A-AA66-42A2-BB3C-06914DFF2B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BBC6BB3-4D4A-4836-B20F-7D36A7F3DA11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F0117F4-37C7-43B6-B1D9-62950C28B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FinFETs</a:t>
            </a:r>
          </a:p>
        </p:txBody>
      </p:sp>
      <p:pic>
        <p:nvPicPr>
          <p:cNvPr id="70659" name="Picture 4">
            <a:extLst>
              <a:ext uri="{FF2B5EF4-FFF2-40B4-BE49-F238E27FC236}">
                <a16:creationId xmlns:a16="http://schemas.microsoft.com/office/drawing/2014/main" id="{2C0AA957-F0D5-462B-996C-E5F11B4CC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169988"/>
            <a:ext cx="3181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4">
            <a:extLst>
              <a:ext uri="{FF2B5EF4-FFF2-40B4-BE49-F238E27FC236}">
                <a16:creationId xmlns:a16="http://schemas.microsoft.com/office/drawing/2014/main" id="{BF477DF3-2081-4226-8EC4-9690C9F80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93700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Spacing between fins, S</a:t>
            </a:r>
            <a:r>
              <a:rPr lang="en-US" altLang="en-US" sz="2200" b="1" baseline="-25000"/>
              <a:t>F</a:t>
            </a:r>
            <a:r>
              <a:rPr lang="en-US" altLang="en-US" sz="2200" b="1"/>
              <a:t>, also plays a significant role in performance and is typically fixed. 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Due to small dimensions of the intrinsic FinFET, the gate and S/D contacts must be placed away from the core of the device.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  <p:pic>
        <p:nvPicPr>
          <p:cNvPr id="70661" name="Picture 5">
            <a:extLst>
              <a:ext uri="{FF2B5EF4-FFF2-40B4-BE49-F238E27FC236}">
                <a16:creationId xmlns:a16="http://schemas.microsoft.com/office/drawing/2014/main" id="{E6210F73-883E-429B-9450-A3A518D9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065213"/>
            <a:ext cx="47244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2">
            <a:extLst>
              <a:ext uri="{FF2B5EF4-FFF2-40B4-BE49-F238E27FC236}">
                <a16:creationId xmlns:a16="http://schemas.microsoft.com/office/drawing/2014/main" id="{CBD5B0F2-FE35-4244-B455-C1C4E16301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8DBB26-E1A7-4B4F-A917-46A3C060AD23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80CD7638-C5C6-4AF0-8DAE-4F5813B6A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1750"/>
            <a:ext cx="8294688" cy="568325"/>
          </a:xfrm>
        </p:spPr>
        <p:txBody>
          <a:bodyPr/>
          <a:lstStyle/>
          <a:p>
            <a:pPr eaLnBrk="1" hangingPunct="1"/>
            <a:r>
              <a:rPr lang="en-US" altLang="en-US"/>
              <a:t>Behavior of MOS Devices as a Capacitor</a:t>
            </a:r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87D903D7-6B64-4638-B5BD-C49A42A5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73100"/>
            <a:ext cx="38004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4">
            <a:extLst>
              <a:ext uri="{FF2B5EF4-FFF2-40B4-BE49-F238E27FC236}">
                <a16:creationId xmlns:a16="http://schemas.microsoft.com/office/drawing/2014/main" id="{3F7F62BD-49B2-48FA-9C24-5C38FB8F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85273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Recall that if source, drain, and bulk are grounded and the gate voltage rises, an inversion layer begins to form for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≈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and the device operates in the subthreshold region for 0&lt;V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&lt;V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 transistor can be considered a two-terminal device and we can examine its capacitance for different gate voltages.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2">
            <a:extLst>
              <a:ext uri="{FF2B5EF4-FFF2-40B4-BE49-F238E27FC236}">
                <a16:creationId xmlns:a16="http://schemas.microsoft.com/office/drawing/2014/main" id="{8555DF67-E7E1-4064-9C1D-0AC08B91EA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EF3A559-69CC-4A75-9A95-CF96AF6A96D0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7B45C86-150B-44CE-A27F-6D0564E5D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1750"/>
            <a:ext cx="8294688" cy="568325"/>
          </a:xfrm>
        </p:spPr>
        <p:txBody>
          <a:bodyPr/>
          <a:lstStyle/>
          <a:p>
            <a:pPr eaLnBrk="1" hangingPunct="1"/>
            <a:r>
              <a:rPr lang="en-US" altLang="en-US"/>
              <a:t>Behavior of MOS Devices as a Capacitor</a:t>
            </a:r>
          </a:p>
        </p:txBody>
      </p:sp>
      <p:pic>
        <p:nvPicPr>
          <p:cNvPr id="72707" name="Picture 4">
            <a:extLst>
              <a:ext uri="{FF2B5EF4-FFF2-40B4-BE49-F238E27FC236}">
                <a16:creationId xmlns:a16="http://schemas.microsoft.com/office/drawing/2014/main" id="{D072D8C7-037B-4946-9715-299EF97B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7"/>
          <a:stretch>
            <a:fillRect/>
          </a:stretch>
        </p:blipFill>
        <p:spPr bwMode="auto">
          <a:xfrm>
            <a:off x="2203450" y="663575"/>
            <a:ext cx="4538663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4">
            <a:extLst>
              <a:ext uri="{FF2B5EF4-FFF2-40B4-BE49-F238E27FC236}">
                <a16:creationId xmlns:a16="http://schemas.microsoft.com/office/drawing/2014/main" id="{5D349FB0-6C09-4EE0-A70E-CFEA556BC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39988"/>
            <a:ext cx="7005637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 very negative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causes holes to be attracted in the substrate to the oxide interface, and say the MOSFET operates in the “accumulation region” with unit area capacitance of C</a:t>
            </a:r>
            <a:r>
              <a:rPr lang="en-US" altLang="en-US" sz="2200" b="1" baseline="-25000"/>
              <a:t>ox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As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rises, the density of holes at the interface falls, a depletion region begins to form under the oxide, and the device enters weak inversion, causing capacitance to consist of a series combination of C</a:t>
            </a:r>
            <a:r>
              <a:rPr lang="en-US" altLang="en-US" sz="2200" b="1" baseline="-25000"/>
              <a:t>ox</a:t>
            </a:r>
            <a:r>
              <a:rPr lang="en-US" altLang="en-US" sz="2200" b="1"/>
              <a:t> and C</a:t>
            </a:r>
            <a:r>
              <a:rPr lang="en-US" altLang="en-US" sz="2200" b="1" baseline="-25000"/>
              <a:t>dep</a:t>
            </a:r>
            <a:r>
              <a:rPr lang="en-US" altLang="en-US" sz="2200" b="1"/>
              <a:t>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As V</a:t>
            </a:r>
            <a:r>
              <a:rPr lang="en-US" altLang="en-US" sz="2200" b="1" baseline="-25000"/>
              <a:t>GS</a:t>
            </a:r>
            <a:r>
              <a:rPr lang="en-US" altLang="en-US" sz="2200" b="1"/>
              <a:t> exceeds V</a:t>
            </a:r>
            <a:r>
              <a:rPr lang="en-US" altLang="en-US" sz="2200" b="1" baseline="-25000"/>
              <a:t>TH</a:t>
            </a:r>
            <a:r>
              <a:rPr lang="en-US" altLang="en-US" sz="2200" b="1"/>
              <a:t>, the oxide-silicon interface sustains a channel and the unit area capacitance returns to C</a:t>
            </a:r>
            <a:r>
              <a:rPr lang="en-US" altLang="en-US" sz="2200" b="1" baseline="-25000"/>
              <a:t>ox</a:t>
            </a:r>
            <a:r>
              <a:rPr lang="en-US" altLang="en-US" sz="2200" b="1"/>
              <a:t>.</a:t>
            </a:r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  <a:p>
            <a:pPr algn="l">
              <a:spcBef>
                <a:spcPct val="20000"/>
              </a:spcBef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2">
            <a:extLst>
              <a:ext uri="{FF2B5EF4-FFF2-40B4-BE49-F238E27FC236}">
                <a16:creationId xmlns:a16="http://schemas.microsoft.com/office/drawing/2014/main" id="{B6A474B3-69B1-4AD7-BF97-48010CAB5A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D7509C0-3FC3-4A79-B210-369472232B0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85EED99-F33F-4A4F-A4FD-7270FDE29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 Symbols</a:t>
            </a: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301E0421-EED0-4F05-93B7-C568A2030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314700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Substrate is denoted by “B” (bulk).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PMOS source is positioned on top since it has a higher potential than the gate.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Most circuits have NMOS and PMOS bulk tied to ground and </a:t>
            </a:r>
            <a:r>
              <a:rPr lang="en-US" altLang="en-US" sz="2200" b="1" i="1"/>
              <a:t>V</a:t>
            </a:r>
            <a:r>
              <a:rPr lang="en-US" altLang="en-US" sz="2200" b="1" i="1" baseline="-25000"/>
              <a:t>DD</a:t>
            </a:r>
            <a:r>
              <a:rPr lang="en-US" altLang="en-US" sz="2200" b="1"/>
              <a:t>, respectively, so we tend to omit the connections (b,c).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Digital circuits tend to incorporate “switch” symbols (c).</a:t>
            </a:r>
          </a:p>
        </p:txBody>
      </p:sp>
      <p:pic>
        <p:nvPicPr>
          <p:cNvPr id="11268" name="Picture 7">
            <a:extLst>
              <a:ext uri="{FF2B5EF4-FFF2-40B4-BE49-F238E27FC236}">
                <a16:creationId xmlns:a16="http://schemas.microsoft.com/office/drawing/2014/main" id="{CDE274E4-9452-4533-B8DF-B85C7C407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765175"/>
            <a:ext cx="5295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>
            <a:extLst>
              <a:ext uri="{FF2B5EF4-FFF2-40B4-BE49-F238E27FC236}">
                <a16:creationId xmlns:a16="http://schemas.microsoft.com/office/drawing/2014/main" id="{B26CCBE8-E090-4873-813E-ADE2389E1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714375"/>
            <a:ext cx="34671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Number Placeholder 2">
            <a:extLst>
              <a:ext uri="{FF2B5EF4-FFF2-40B4-BE49-F238E27FC236}">
                <a16:creationId xmlns:a16="http://schemas.microsoft.com/office/drawing/2014/main" id="{F2E415CB-6A07-4BAC-9BFD-80BAFE591E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528F910-25EB-4FBC-894B-D0AB2D39461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CBF4997-883C-4088-A2A1-FC3C4CEBF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Threshold Voltage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40DB6C1B-E4CD-4842-9CCF-3C34EF16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13" b="60614"/>
          <a:stretch>
            <a:fillRect/>
          </a:stretch>
        </p:blipFill>
        <p:spPr bwMode="auto">
          <a:xfrm>
            <a:off x="1622425" y="1355725"/>
            <a:ext cx="38766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34BA6DB-C1D2-4C68-AEA3-C979E30E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9" t="6194" r="41669" b="59070"/>
          <a:stretch>
            <a:fillRect/>
          </a:stretch>
        </p:blipFill>
        <p:spPr bwMode="auto">
          <a:xfrm>
            <a:off x="352425" y="1406525"/>
            <a:ext cx="1455738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36F73795-741B-4A11-B369-9A5D989F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0" b="61128"/>
          <a:stretch>
            <a:fillRect/>
          </a:stretch>
        </p:blipFill>
        <p:spPr bwMode="auto">
          <a:xfrm>
            <a:off x="5507038" y="1355725"/>
            <a:ext cx="3435350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>
            <a:extLst>
              <a:ext uri="{FF2B5EF4-FFF2-40B4-BE49-F238E27FC236}">
                <a16:creationId xmlns:a16="http://schemas.microsoft.com/office/drawing/2014/main" id="{94EEB257-6D49-47CE-930D-A4CCD6C5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375602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As V</a:t>
            </a:r>
            <a:r>
              <a:rPr lang="en-US" altLang="en-US" sz="2200" b="1" baseline="-25000"/>
              <a:t>G</a:t>
            </a:r>
            <a:r>
              <a:rPr lang="en-US" altLang="en-US" sz="2200" b="1"/>
              <a:t> increases from zero, holes in </a:t>
            </a:r>
            <a:r>
              <a:rPr lang="en-US" altLang="en-US" sz="2200" b="1" i="1"/>
              <a:t>p</a:t>
            </a:r>
            <a:r>
              <a:rPr lang="en-US" altLang="en-US" sz="2200" b="1"/>
              <a:t>-substrate are repelled leaving negative ions behind to form a depletion region.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There are no charge carriers, so no current flow.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200" b="1"/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Number Placeholder 2">
            <a:extLst>
              <a:ext uri="{FF2B5EF4-FFF2-40B4-BE49-F238E27FC236}">
                <a16:creationId xmlns:a16="http://schemas.microsoft.com/office/drawing/2014/main" id="{0931D474-3322-4064-AF18-9870F98C28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EE24AE2-7275-4D61-B8FF-5200EDF6736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C32DF7F3-EA8F-4F29-A3FC-6CB1BFE17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Threshold Voltage</a:t>
            </a:r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CF0BD2CB-86E8-43DC-8BD2-9A863A4ED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444875"/>
            <a:ext cx="7005637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Increasing V</a:t>
            </a:r>
            <a:r>
              <a:rPr lang="en-US" altLang="en-US" sz="2200" b="1" baseline="-25000"/>
              <a:t>G</a:t>
            </a:r>
            <a:r>
              <a:rPr lang="en-US" altLang="en-US" sz="2200" b="1"/>
              <a:t> further increases the width of the depletion region and the potential at the oxide-silicon interface.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200" b="1"/>
              <a:t>Structure resembles voltage divider consisting of gate-oxide capacitor and depletion region capacitor in series.</a:t>
            </a: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ADC2DFE3-ED0F-4B70-9A33-54C9643F1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0" b="61128"/>
          <a:stretch>
            <a:fillRect/>
          </a:stretch>
        </p:blipFill>
        <p:spPr bwMode="auto">
          <a:xfrm>
            <a:off x="1817688" y="1123950"/>
            <a:ext cx="36290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>
            <a:extLst>
              <a:ext uri="{FF2B5EF4-FFF2-40B4-BE49-F238E27FC236}">
                <a16:creationId xmlns:a16="http://schemas.microsoft.com/office/drawing/2014/main" id="{FEE10411-E212-450B-9988-29E36050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" t="48135" r="57794" b="10182"/>
          <a:stretch>
            <a:fillRect/>
          </a:stretch>
        </p:blipFill>
        <p:spPr bwMode="auto">
          <a:xfrm>
            <a:off x="5421313" y="995363"/>
            <a:ext cx="32004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>
            <a:extLst>
              <a:ext uri="{FF2B5EF4-FFF2-40B4-BE49-F238E27FC236}">
                <a16:creationId xmlns:a16="http://schemas.microsoft.com/office/drawing/2014/main" id="{BE2BCD09-8B84-473B-A411-48BCEDCB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9" t="6194" r="41669" b="59070"/>
          <a:stretch>
            <a:fillRect/>
          </a:stretch>
        </p:blipFill>
        <p:spPr bwMode="auto">
          <a:xfrm>
            <a:off x="371475" y="1176338"/>
            <a:ext cx="145732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CC0000"/>
          </a:solidFill>
          <a:prstDash val="sysDot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CC0000"/>
          </a:solidFill>
          <a:prstDash val="sysDot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3D176B187E28459736F4B815C369E9" ma:contentTypeVersion="2" ma:contentTypeDescription="Create a new document." ma:contentTypeScope="" ma:versionID="0b303cd3247c3073591d36b13708d4dc">
  <xsd:schema xmlns:xsd="http://www.w3.org/2001/XMLSchema" xmlns:xs="http://www.w3.org/2001/XMLSchema" xmlns:p="http://schemas.microsoft.com/office/2006/metadata/properties" xmlns:ns2="4d7e6f2b-8dcd-4b5f-81f5-7f4f734eb9a5" targetNamespace="http://schemas.microsoft.com/office/2006/metadata/properties" ma:root="true" ma:fieldsID="0f75919c3a7f78c2f5b379ebb89437e0" ns2:_="">
    <xsd:import namespace="4d7e6f2b-8dcd-4b5f-81f5-7f4f734eb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7e6f2b-8dcd-4b5f-81f5-7f4f734eb9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7F3A2E-1ECA-4613-B448-54E2759508DD}"/>
</file>

<file path=customXml/itemProps2.xml><?xml version="1.0" encoding="utf-8"?>
<ds:datastoreItem xmlns:ds="http://schemas.openxmlformats.org/officeDocument/2006/customXml" ds:itemID="{6D656C63-1F38-4C2F-99B3-664C0CD339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EF985-CBC7-4223-A2AA-BA3395CCE591}"/>
</file>

<file path=docProps/app.xml><?xml version="1.0" encoding="utf-8"?>
<Properties xmlns="http://schemas.openxmlformats.org/officeDocument/2006/extended-properties" xmlns:vt="http://schemas.openxmlformats.org/officeDocument/2006/docPropsVTypes">
  <Template/>
  <Words>20481</Words>
  <Application>Microsoft Office PowerPoint</Application>
  <PresentationFormat>On-screen Show (4:3)</PresentationFormat>
  <Paragraphs>693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Default Design</vt:lpstr>
      <vt:lpstr>PowerPoint Presentation</vt:lpstr>
      <vt:lpstr>MOSFET as a Switch</vt:lpstr>
      <vt:lpstr>MOSFET Structure</vt:lpstr>
      <vt:lpstr>MOSFET Structure</vt:lpstr>
      <vt:lpstr>MOSFET Structure</vt:lpstr>
      <vt:lpstr>MOSFET Structure</vt:lpstr>
      <vt:lpstr>MOS Symbols</vt:lpstr>
      <vt:lpstr>Threshold Voltage</vt:lpstr>
      <vt:lpstr>Threshold Voltage</vt:lpstr>
      <vt:lpstr>Threshold Voltage</vt:lpstr>
      <vt:lpstr>Threshold Voltage</vt:lpstr>
      <vt:lpstr>Threshold Voltage</vt:lpstr>
      <vt:lpstr>Threshold Voltage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Derivation of I/V Characteristics</vt:lpstr>
      <vt:lpstr>MOS Transconductance</vt:lpstr>
      <vt:lpstr>MOS Transconductance</vt:lpstr>
      <vt:lpstr>MOS Transconductance</vt:lpstr>
      <vt:lpstr>MOS Transconductance</vt:lpstr>
      <vt:lpstr>Second-Order Effects</vt:lpstr>
      <vt:lpstr>Second-Order Effects</vt:lpstr>
      <vt:lpstr>Second-Order Effects</vt:lpstr>
      <vt:lpstr>Second-Order Effects</vt:lpstr>
      <vt:lpstr>Second-Order Effects</vt:lpstr>
      <vt:lpstr>Second-Order Effects</vt:lpstr>
      <vt:lpstr>Second-Order Effects</vt:lpstr>
      <vt:lpstr>Second-Order Effects</vt:lpstr>
      <vt:lpstr>Second-Order Effects</vt:lpstr>
      <vt:lpstr>Second-Order Effects</vt:lpstr>
      <vt:lpstr>MOS Device Layout</vt:lpstr>
      <vt:lpstr>MOS Device Layout</vt:lpstr>
      <vt:lpstr>MOS Device Capacitances</vt:lpstr>
      <vt:lpstr>MOS Device Capacitances</vt:lpstr>
      <vt:lpstr>MOS Device Capacitances</vt:lpstr>
      <vt:lpstr>MOS Device Capacitances</vt:lpstr>
      <vt:lpstr>MOS Device Capacitances</vt:lpstr>
      <vt:lpstr>MOS Device Capacitances</vt:lpstr>
      <vt:lpstr>MOS Device Capacitances</vt:lpstr>
      <vt:lpstr>MOS Device Capacitances</vt:lpstr>
      <vt:lpstr>MOS Device Capacitances</vt:lpstr>
      <vt:lpstr>MOS Small-Signal Model</vt:lpstr>
      <vt:lpstr>MOS Small-Signal Model</vt:lpstr>
      <vt:lpstr>MOS Small-Signal Model</vt:lpstr>
      <vt:lpstr>MOS Small-Signal Model</vt:lpstr>
      <vt:lpstr>MOS Small-Signal Model</vt:lpstr>
      <vt:lpstr>MOS Small-Signal Model</vt:lpstr>
      <vt:lpstr>MOS Small-Signal Model</vt:lpstr>
      <vt:lpstr>MOS Small-Signal Model</vt:lpstr>
      <vt:lpstr>MOS Spice Models</vt:lpstr>
      <vt:lpstr>NMOS versus PMOS Devices</vt:lpstr>
      <vt:lpstr>FinFETs</vt:lpstr>
      <vt:lpstr>FinFETs</vt:lpstr>
      <vt:lpstr>Behavior of MOS Devices as a Capacitor</vt:lpstr>
      <vt:lpstr>Behavior of MOS Devices as a Capacitor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Ashutosh Verma</dc:creator>
  <cp:lastModifiedBy>NSstatue</cp:lastModifiedBy>
  <cp:revision>796</cp:revision>
  <dcterms:created xsi:type="dcterms:W3CDTF">2007-03-01T20:27:54Z</dcterms:created>
  <dcterms:modified xsi:type="dcterms:W3CDTF">2021-01-08T16:04:47Z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  <property fmtid="{D5CDD505-2E9C-101B-9397-08002B2CF9AE}" pid="3" name="ContentTypeId">
    <vt:lpwstr>0x010100533D176B187E28459736F4B815C369E9</vt:lpwstr>
  </property>
</Properties>
</file>