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1" r:id="rId5"/>
    <p:sldId id="259" r:id="rId6"/>
    <p:sldId id="260" r:id="rId7"/>
    <p:sldId id="262" r:id="rId8"/>
    <p:sldId id="263" r:id="rId9"/>
    <p:sldId id="278" r:id="rId10"/>
    <p:sldId id="264" r:id="rId11"/>
    <p:sldId id="272" r:id="rId12"/>
    <p:sldId id="273" r:id="rId13"/>
    <p:sldId id="279" r:id="rId14"/>
    <p:sldId id="277"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Nunito"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46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071edfe65_1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071edfe65_1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31d24f8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31d24f8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31d24f82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31d24f82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31d24f82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31d24f82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695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071edfe65_1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071edfe65_1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704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071edfe65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071edfe6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071edfe65_1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071edfe65_1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071edfe65_1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071edfe65_1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071edfe65_1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071edfe65_1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36144f3db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36144f3d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Raquel: We looked at relationship between data and mapped it out in ERD diagram on quickdatabasediagrams.com and we used this information to determine primary keys and whatnot.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071edfe65_1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071edfe65_1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16e9e14e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16e9e14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16e9e14e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16e9e14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94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terms/e/environmental-social-and-governance-esg-criteria.asp"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ca.finance.yahoo.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en.wikipedia.org/wiki/Deep_learning" TargetMode="External"/><Relationship Id="rId4" Type="http://schemas.openxmlformats.org/officeDocument/2006/relationships/hyperlink" Target="https://en.wikipedia.org/wiki/Long_short-term_memory#cite_note-lstm1997-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Is your portfolio ESG sustainable?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Analysis</a:t>
            </a:r>
            <a:r>
              <a:rPr lang="en" dirty="0"/>
              <a:t>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&amp; Languages</a:t>
            </a:r>
            <a:endParaRPr dirty="0"/>
          </a:p>
        </p:txBody>
      </p:sp>
      <p:sp>
        <p:nvSpPr>
          <p:cNvPr id="238" name="Google Shape;238;p29"/>
          <p:cNvSpPr txBox="1"/>
          <p:nvPr/>
        </p:nvSpPr>
        <p:spPr>
          <a:xfrm>
            <a:off x="853775" y="1780450"/>
            <a:ext cx="5997300" cy="3000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Technologies used in this project include: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Jupyter Notebook</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Google Slides</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PGAdmin</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Tableau</a:t>
            </a:r>
            <a:endParaRPr sz="1200" dirty="0">
              <a:latin typeface="Calibri"/>
              <a:ea typeface="Calibri"/>
              <a:cs typeface="Calibri"/>
              <a:sym typeface="Calibri"/>
            </a:endParaRPr>
          </a:p>
          <a:p>
            <a:pPr marL="914400" lvl="0" indent="0" algn="l" rtl="0">
              <a:spcBef>
                <a:spcPts val="0"/>
              </a:spcBef>
              <a:spcAft>
                <a:spcPts val="0"/>
              </a:spcAft>
              <a:buNone/>
            </a:pPr>
            <a:endParaRPr sz="1200" dirty="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Languages used in the project include: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Python</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SQL</a:t>
            </a:r>
            <a:endParaRPr sz="12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819150" y="845600"/>
            <a:ext cx="7505700"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&amp; Algorithms</a:t>
            </a:r>
            <a:endParaRPr dirty="0"/>
          </a:p>
        </p:txBody>
      </p:sp>
      <p:sp>
        <p:nvSpPr>
          <p:cNvPr id="244" name="Google Shape;244;p30"/>
          <p:cNvSpPr txBox="1"/>
          <p:nvPr/>
        </p:nvSpPr>
        <p:spPr>
          <a:xfrm>
            <a:off x="1165400" y="1515500"/>
            <a:ext cx="6151800" cy="25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Algorithms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LSTM Model</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Visualizations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Tableau Public</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Database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PgAdmin</a:t>
            </a:r>
            <a:endParaRPr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819150" y="845600"/>
            <a:ext cx="7505700"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244" name="Google Shape;244;p30"/>
          <p:cNvSpPr txBox="1"/>
          <p:nvPr/>
        </p:nvSpPr>
        <p:spPr>
          <a:xfrm>
            <a:off x="1165400" y="1515500"/>
            <a:ext cx="6151800" cy="2541300"/>
          </a:xfrm>
          <a:prstGeom prst="rect">
            <a:avLst/>
          </a:prstGeom>
          <a:noFill/>
          <a:ln>
            <a:noFill/>
          </a:ln>
        </p:spPr>
        <p:txBody>
          <a:bodyPr spcFirstLastPara="1" wrap="square" lIns="91425" tIns="91425" rIns="91425" bIns="91425" anchor="t" anchorCtr="0">
            <a:noAutofit/>
          </a:bodyPr>
          <a:lstStyle/>
          <a:p>
            <a:pPr marL="285750" lvl="0" indent="-285750" algn="l" rtl="0">
              <a:spcBef>
                <a:spcPts val="1600"/>
              </a:spcBef>
              <a:spcAft>
                <a:spcPts val="0"/>
              </a:spcAft>
              <a:buFontTx/>
              <a:buChar char="-"/>
            </a:pPr>
            <a:r>
              <a:rPr lang="en-CA" dirty="0">
                <a:solidFill>
                  <a:srgbClr val="24292E"/>
                </a:solidFill>
                <a:highlight>
                  <a:srgbClr val="FFFFFF"/>
                </a:highlight>
                <a:latin typeface="Arial"/>
                <a:ea typeface="Arial"/>
                <a:cs typeface="Arial"/>
                <a:sym typeface="Arial"/>
                <a:hlinkClick r:id="rId3"/>
              </a:rPr>
              <a:t>https://www.investopedia.com/terms/e/environmental-social-and-governance-esg-criteria.asp</a:t>
            </a:r>
            <a:endParaRPr lang="en-CA" dirty="0">
              <a:solidFill>
                <a:srgbClr val="24292E"/>
              </a:solidFill>
              <a:highlight>
                <a:srgbClr val="FFFFFF"/>
              </a:highlight>
              <a:latin typeface="Arial"/>
              <a:ea typeface="Arial"/>
              <a:cs typeface="Arial"/>
              <a:sym typeface="Arial"/>
            </a:endParaRPr>
          </a:p>
          <a:p>
            <a:pPr marL="285750" lvl="0" indent="-285750" algn="l" rtl="0">
              <a:spcBef>
                <a:spcPts val="1600"/>
              </a:spcBef>
              <a:spcAft>
                <a:spcPts val="0"/>
              </a:spcAft>
              <a:buFontTx/>
              <a:buChar char="-"/>
            </a:pPr>
            <a:r>
              <a:rPr lang="en-CA" dirty="0">
                <a:solidFill>
                  <a:srgbClr val="24292E"/>
                </a:solidFill>
                <a:highlight>
                  <a:srgbClr val="FFFFFF"/>
                </a:highlight>
                <a:latin typeface="Arial"/>
                <a:ea typeface="Arial"/>
                <a:cs typeface="Arial"/>
                <a:sym typeface="Arial"/>
                <a:hlinkClick r:id="rId4"/>
              </a:rPr>
              <a:t>https://ca.finance.yahoo.com/</a:t>
            </a:r>
            <a:endParaRPr lang="en-CA" dirty="0">
              <a:solidFill>
                <a:srgbClr val="24292E"/>
              </a:solidFill>
              <a:highlight>
                <a:srgbClr val="FFFFFF"/>
              </a:highlight>
              <a:latin typeface="Arial"/>
              <a:ea typeface="Arial"/>
              <a:cs typeface="Arial"/>
              <a:sym typeface="Arial"/>
            </a:endParaRPr>
          </a:p>
          <a:p>
            <a:pPr marL="285750" lvl="0" indent="-285750" algn="l" rtl="0">
              <a:spcBef>
                <a:spcPts val="1600"/>
              </a:spcBef>
              <a:spcAft>
                <a:spcPts val="0"/>
              </a:spcAft>
              <a:buFontTx/>
              <a:buChar char="-"/>
            </a:pPr>
            <a:r>
              <a:rPr lang="en-CA" dirty="0">
                <a:solidFill>
                  <a:srgbClr val="24292E"/>
                </a:solidFill>
                <a:highlight>
                  <a:srgbClr val="FFFFFF"/>
                </a:highlight>
                <a:latin typeface="Arial"/>
                <a:ea typeface="Arial"/>
                <a:cs typeface="Arial"/>
                <a:sym typeface="Arial"/>
                <a:hlinkClick r:id="rId4"/>
              </a:rPr>
              <a:t>https://ca.finance.yahoo.com/</a:t>
            </a:r>
            <a:endParaRPr lang="en-CA" dirty="0">
              <a:solidFill>
                <a:srgbClr val="24292E"/>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378533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Thank you</a:t>
            </a:r>
            <a:endParaRPr b="1" dirty="0">
              <a:solidFill>
                <a:schemeClr val="tx1"/>
              </a:solidFill>
            </a:endParaRPr>
          </a:p>
        </p:txBody>
      </p:sp>
    </p:spTree>
    <p:extLst>
      <p:ext uri="{BB962C8B-B14F-4D97-AF65-F5344CB8AC3E}">
        <p14:creationId xmlns:p14="http://schemas.microsoft.com/office/powerpoint/2010/main" val="89467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134" name="Google Shape;134;p14"/>
          <p:cNvSpPr txBox="1">
            <a:spLocks noGrp="1"/>
          </p:cNvSpPr>
          <p:nvPr>
            <p:ph type="body" idx="1"/>
          </p:nvPr>
        </p:nvSpPr>
        <p:spPr>
          <a:xfrm>
            <a:off x="819150" y="1644162"/>
            <a:ext cx="7505700" cy="2794563"/>
          </a:xfrm>
          <a:prstGeom prst="rect">
            <a:avLst/>
          </a:prstGeom>
        </p:spPr>
        <p:txBody>
          <a:bodyPr spcFirstLastPara="1" wrap="square" lIns="91425" tIns="91425" rIns="91425" bIns="91425" anchor="t" anchorCtr="0">
            <a:noAutofit/>
          </a:bodyPr>
          <a:lstStyle/>
          <a:p>
            <a:pPr marL="0" indent="0">
              <a:lnSpc>
                <a:spcPct val="150000"/>
              </a:lnSpc>
              <a:buNone/>
            </a:pPr>
            <a:r>
              <a:rPr lang="en" dirty="0">
                <a:solidFill>
                  <a:srgbClr val="24292E"/>
                </a:solidFill>
                <a:highlight>
                  <a:srgbClr val="FFFFFF"/>
                </a:highlight>
              </a:rPr>
              <a:t>Environmental, Social, and Gonvernance (ESG) is hot topic for many companies today. Our Machine Learning module will help provide valuable insight into your company’s current ESG ratings and stock values compared to your competitors. Using our Dashboard you can: </a:t>
            </a:r>
          </a:p>
          <a:p>
            <a:pPr marL="285750" indent="-285750">
              <a:lnSpc>
                <a:spcPct val="150000"/>
              </a:lnSpc>
            </a:pPr>
            <a:r>
              <a:rPr lang="en-CA" dirty="0">
                <a:solidFill>
                  <a:srgbClr val="24292E"/>
                </a:solidFill>
                <a:highlight>
                  <a:srgbClr val="FFFFFF"/>
                </a:highlight>
              </a:rPr>
              <a:t>M</a:t>
            </a:r>
            <a:r>
              <a:rPr lang="en" dirty="0">
                <a:solidFill>
                  <a:srgbClr val="24292E"/>
                </a:solidFill>
                <a:highlight>
                  <a:srgbClr val="FFFFFF"/>
                </a:highlight>
              </a:rPr>
              <a:t>ake a stock market prediction with an emphasis on sustainable or high ESG stocks.</a:t>
            </a:r>
          </a:p>
          <a:p>
            <a:pPr marL="285750" indent="-285750">
              <a:lnSpc>
                <a:spcPct val="150000"/>
              </a:lnSpc>
            </a:pPr>
            <a:r>
              <a:rPr lang="en" dirty="0">
                <a:solidFill>
                  <a:srgbClr val="24292E"/>
                </a:solidFill>
                <a:highlight>
                  <a:srgbClr val="FFFFFF"/>
                </a:highlight>
              </a:rPr>
              <a:t>Review a portfolio of stocks to determine who stustainable your market portfolio can be.</a:t>
            </a:r>
          </a:p>
          <a:p>
            <a:pPr marL="285750" indent="-285750">
              <a:lnSpc>
                <a:spcPct val="150000"/>
              </a:lnSpc>
            </a:pPr>
            <a:r>
              <a:rPr lang="en" dirty="0">
                <a:solidFill>
                  <a:srgbClr val="24292E"/>
                </a:solidFill>
                <a:highlight>
                  <a:srgbClr val="FFFFFF"/>
                </a:highlight>
              </a:rPr>
              <a:t>Compare your stock pretections and ESG scores against your competitors.</a:t>
            </a:r>
          </a:p>
          <a:p>
            <a:pPr marL="285750" indent="-285750">
              <a:lnSpc>
                <a:spcPct val="150000"/>
              </a:lnSpc>
            </a:pPr>
            <a:r>
              <a:rPr lang="en" dirty="0">
                <a:solidFill>
                  <a:srgbClr val="24292E"/>
                </a:solidFill>
                <a:highlight>
                  <a:srgbClr val="FFFFFF"/>
                </a:highlight>
              </a:rPr>
              <a:t>Create a profitable stock portfolio centred around possitive ESG.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being ESG complaint effects you</a:t>
            </a:r>
            <a:endParaRPr dirty="0"/>
          </a:p>
        </p:txBody>
      </p:sp>
      <p:sp>
        <p:nvSpPr>
          <p:cNvPr id="140" name="Google Shape;140;p15"/>
          <p:cNvSpPr txBox="1">
            <a:spLocks noGrp="1"/>
          </p:cNvSpPr>
          <p:nvPr>
            <p:ph type="body" idx="4294967295"/>
          </p:nvPr>
        </p:nvSpPr>
        <p:spPr>
          <a:xfrm>
            <a:off x="464457" y="1596799"/>
            <a:ext cx="7505700" cy="2878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4292E"/>
                </a:solidFill>
                <a:highlight>
                  <a:srgbClr val="FFFFFF"/>
                </a:highlight>
              </a:rPr>
              <a:t>Biggest challenges in the world today:</a:t>
            </a:r>
          </a:p>
          <a:p>
            <a:pPr marL="0" lvl="0" indent="0" algn="l" rtl="0">
              <a:spcBef>
                <a:spcPts val="0"/>
              </a:spcBef>
              <a:spcAft>
                <a:spcPts val="0"/>
              </a:spcAft>
              <a:buNone/>
            </a:pPr>
            <a:endParaRPr lang="en" dirty="0">
              <a:solidFill>
                <a:srgbClr val="24292E"/>
              </a:solidFill>
              <a:highlight>
                <a:srgbClr val="FFFFFF"/>
              </a:highlight>
            </a:endParaRPr>
          </a:p>
          <a:p>
            <a:pPr marL="342900" indent="-342900">
              <a:buFont typeface="+mj-lt"/>
              <a:buAutoNum type="arabicPeriod"/>
            </a:pPr>
            <a:r>
              <a:rPr lang="en" b="1" dirty="0">
                <a:solidFill>
                  <a:srgbClr val="24292E"/>
                </a:solidFill>
                <a:highlight>
                  <a:srgbClr val="FFFFFF"/>
                </a:highlight>
              </a:rPr>
              <a:t>Environment (E)</a:t>
            </a:r>
            <a:r>
              <a:rPr lang="en" dirty="0">
                <a:solidFill>
                  <a:srgbClr val="24292E"/>
                </a:solidFill>
                <a:highlight>
                  <a:srgbClr val="FFFFFF"/>
                </a:highlight>
              </a:rPr>
              <a:t>: 56% of population lives </a:t>
            </a:r>
            <a:r>
              <a:rPr lang="en-IN" dirty="0">
                <a:solidFill>
                  <a:srgbClr val="24292E"/>
                </a:solidFill>
                <a:highlight>
                  <a:srgbClr val="FFFFFF"/>
                </a:highlight>
              </a:rPr>
              <a:t>in cities and towns and account for 70% of CO</a:t>
            </a:r>
            <a:r>
              <a:rPr lang="en-IN" baseline="-25000" dirty="0">
                <a:solidFill>
                  <a:srgbClr val="24292E"/>
                </a:solidFill>
                <a:highlight>
                  <a:srgbClr val="FFFFFF"/>
                </a:highlight>
              </a:rPr>
              <a:t>2 </a:t>
            </a:r>
            <a:r>
              <a:rPr lang="en-IN" dirty="0">
                <a:solidFill>
                  <a:srgbClr val="24292E"/>
                </a:solidFill>
                <a:highlight>
                  <a:srgbClr val="FFFFFF"/>
                </a:highlight>
              </a:rPr>
              <a:t>emissions by 2050 70% will live in towns and cities. The global temperature will rise by 1.5</a:t>
            </a:r>
            <a:r>
              <a:rPr lang="en-IN" baseline="30000" dirty="0">
                <a:solidFill>
                  <a:srgbClr val="24292E"/>
                </a:solidFill>
                <a:highlight>
                  <a:srgbClr val="FFFFFF"/>
                </a:highlight>
                <a:latin typeface="Calibri" panose="020F0502020204030204" pitchFamily="34" charset="0"/>
                <a:cs typeface="Calibri" panose="020F0502020204030204" pitchFamily="34" charset="0"/>
              </a:rPr>
              <a:t>◦ </a:t>
            </a:r>
            <a:r>
              <a:rPr lang="en-IN" dirty="0">
                <a:solidFill>
                  <a:srgbClr val="24292E"/>
                </a:solidFill>
                <a:highlight>
                  <a:srgbClr val="FFFFFF"/>
                </a:highlight>
                <a:latin typeface="Calibri" panose="020F0502020204030204" pitchFamily="34" charset="0"/>
                <a:cs typeface="Calibri" panose="020F0502020204030204" pitchFamily="34" charset="0"/>
              </a:rPr>
              <a:t>C if we have Net Zero Emissions of </a:t>
            </a:r>
            <a:r>
              <a:rPr lang="en-IN" dirty="0">
                <a:solidFill>
                  <a:srgbClr val="24292E"/>
                </a:solidFill>
                <a:highlight>
                  <a:srgbClr val="FFFFFF"/>
                </a:highlight>
              </a:rPr>
              <a:t>CO</a:t>
            </a:r>
            <a:r>
              <a:rPr lang="en-IN" baseline="-25000" dirty="0">
                <a:solidFill>
                  <a:srgbClr val="24292E"/>
                </a:solidFill>
                <a:highlight>
                  <a:srgbClr val="FFFFFF"/>
                </a:highlight>
              </a:rPr>
              <a:t>2 </a:t>
            </a:r>
            <a:r>
              <a:rPr lang="en-IN" dirty="0">
                <a:solidFill>
                  <a:srgbClr val="24292E"/>
                </a:solidFill>
                <a:highlight>
                  <a:srgbClr val="FFFFFF"/>
                </a:highlight>
              </a:rPr>
              <a:t>by 2050 otherwise may be more than 3.5</a:t>
            </a:r>
            <a:r>
              <a:rPr lang="en-IN" baseline="30000" dirty="0">
                <a:solidFill>
                  <a:srgbClr val="24292E"/>
                </a:solidFill>
                <a:highlight>
                  <a:srgbClr val="FFFFFF"/>
                </a:highlight>
                <a:latin typeface="Calibri" panose="020F0502020204030204" pitchFamily="34" charset="0"/>
                <a:cs typeface="Calibri" panose="020F0502020204030204" pitchFamily="34" charset="0"/>
              </a:rPr>
              <a:t>◦ </a:t>
            </a:r>
            <a:r>
              <a:rPr lang="en-IN" dirty="0">
                <a:solidFill>
                  <a:srgbClr val="24292E"/>
                </a:solidFill>
                <a:highlight>
                  <a:srgbClr val="FFFFFF"/>
                </a:highlight>
                <a:latin typeface="Calibri" panose="020F0502020204030204" pitchFamily="34" charset="0"/>
                <a:cs typeface="Calibri" panose="020F0502020204030204" pitchFamily="34" charset="0"/>
              </a:rPr>
              <a:t>C.</a:t>
            </a:r>
          </a:p>
          <a:p>
            <a:pPr marL="342900" indent="-342900">
              <a:buFont typeface="+mj-lt"/>
              <a:buAutoNum type="arabicPeriod"/>
            </a:pPr>
            <a:r>
              <a:rPr lang="en" b="1" dirty="0">
                <a:solidFill>
                  <a:srgbClr val="24292E"/>
                </a:solidFill>
                <a:highlight>
                  <a:srgbClr val="FFFFFF"/>
                </a:highlight>
              </a:rPr>
              <a:t>Social (S): </a:t>
            </a:r>
            <a:r>
              <a:rPr lang="en" dirty="0">
                <a:solidFill>
                  <a:srgbClr val="24292E"/>
                </a:solidFill>
                <a:highlight>
                  <a:srgbClr val="FFFFFF"/>
                </a:highlight>
              </a:rPr>
              <a:t>The global population is 8 billion set to rise to 8.5 billion by 2030 and 9.7 billion by 2050. </a:t>
            </a:r>
            <a:r>
              <a:rPr lang="en-US" i="0" dirty="0">
                <a:solidFill>
                  <a:srgbClr val="1D2228"/>
                </a:solidFill>
                <a:effectLst/>
                <a:latin typeface="Yahoo Sans"/>
              </a:rPr>
              <a:t>Community Relations and Human Rights, </a:t>
            </a:r>
            <a:r>
              <a:rPr lang="en-IN" i="0" dirty="0">
                <a:solidFill>
                  <a:srgbClr val="1D2228"/>
                </a:solidFill>
                <a:effectLst/>
                <a:latin typeface="Yahoo Sans"/>
              </a:rPr>
              <a:t>Workplace Health and Safety, Diversity and Inclusion cannot be overlooked.</a:t>
            </a:r>
            <a:endParaRPr lang="en" dirty="0">
              <a:solidFill>
                <a:srgbClr val="24292E"/>
              </a:solidFill>
              <a:highlight>
                <a:srgbClr val="FFFFFF"/>
              </a:highlight>
            </a:endParaRPr>
          </a:p>
          <a:p>
            <a:pPr marL="342900" indent="-342900">
              <a:buFont typeface="+mj-lt"/>
              <a:buAutoNum type="arabicPeriod"/>
            </a:pPr>
            <a:r>
              <a:rPr lang="en-IN" b="1" dirty="0">
                <a:solidFill>
                  <a:srgbClr val="24292E"/>
                </a:solidFill>
                <a:highlight>
                  <a:srgbClr val="FFFFFF"/>
                </a:highlight>
                <a:latin typeface="Calibri" panose="020F0502020204030204" pitchFamily="34" charset="0"/>
                <a:cs typeface="Calibri" panose="020F0502020204030204" pitchFamily="34" charset="0"/>
              </a:rPr>
              <a:t>Governance(G): </a:t>
            </a:r>
            <a:r>
              <a:rPr lang="en-IN" dirty="0">
                <a:solidFill>
                  <a:srgbClr val="24292E"/>
                </a:solidFill>
                <a:highlight>
                  <a:srgbClr val="FFFFFF"/>
                </a:highlight>
                <a:latin typeface="Calibri" panose="020F0502020204030204" pitchFamily="34" charset="0"/>
                <a:cs typeface="Calibri" panose="020F0502020204030204" pitchFamily="34" charset="0"/>
              </a:rPr>
              <a:t>With a population of more than 8.5 billion and global temperatures rising the need for innovation in Policy and Code of Conduct, Supply Chain Management, CSR initiatives is a must for any company.</a:t>
            </a:r>
            <a:endParaRPr lang="en" dirty="0">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 we hope to answer? </a:t>
            </a:r>
            <a:endParaRPr dirty="0"/>
          </a:p>
        </p:txBody>
      </p:sp>
      <p:sp>
        <p:nvSpPr>
          <p:cNvPr id="160" name="Google Shape;160;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4292E"/>
                </a:solidFill>
                <a:highlight>
                  <a:srgbClr val="FFFFFF"/>
                </a:highlight>
              </a:rPr>
              <a:t>Questions that we hope to answer with the data include, but are not limited to, the following:</a:t>
            </a:r>
            <a:endParaRPr dirty="0">
              <a:solidFill>
                <a:srgbClr val="24292E"/>
              </a:solidFill>
              <a:highlight>
                <a:srgbClr val="FFFFFF"/>
              </a:highlight>
            </a:endParaRPr>
          </a:p>
          <a:p>
            <a:pPr marL="457200" lvl="0" indent="-311150" algn="l" rtl="0">
              <a:spcBef>
                <a:spcPts val="1200"/>
              </a:spcBef>
              <a:spcAft>
                <a:spcPts val="0"/>
              </a:spcAft>
              <a:buClr>
                <a:srgbClr val="24292E"/>
              </a:buClr>
              <a:buSzPts val="1300"/>
              <a:buFont typeface="Calibri"/>
              <a:buAutoNum type="arabicPeriod"/>
            </a:pPr>
            <a:r>
              <a:rPr lang="en" dirty="0">
                <a:solidFill>
                  <a:srgbClr val="24292E"/>
                </a:solidFill>
                <a:highlight>
                  <a:srgbClr val="FFFFFF"/>
                </a:highlight>
              </a:rPr>
              <a:t>Is there a coorelation between stock market performance and ESG score?</a:t>
            </a:r>
            <a:endParaRPr dirty="0">
              <a:solidFill>
                <a:srgbClr val="24292E"/>
              </a:solidFill>
              <a:highlight>
                <a:srgbClr val="FFFFFF"/>
              </a:highlight>
            </a:endParaRPr>
          </a:p>
          <a:p>
            <a:pPr marL="457200" lvl="0" indent="-311150" algn="l" rtl="0">
              <a:spcBef>
                <a:spcPts val="0"/>
              </a:spcBef>
              <a:spcAft>
                <a:spcPts val="0"/>
              </a:spcAft>
              <a:buClr>
                <a:srgbClr val="24292E"/>
              </a:buClr>
              <a:buSzPts val="1300"/>
              <a:buFont typeface="Calibri"/>
              <a:buAutoNum type="arabicPeriod"/>
            </a:pPr>
            <a:r>
              <a:rPr lang="en" dirty="0">
                <a:solidFill>
                  <a:srgbClr val="24292E"/>
                </a:solidFill>
                <a:highlight>
                  <a:srgbClr val="FFFFFF"/>
                </a:highlight>
              </a:rPr>
              <a:t>How well do companies with high ESG scores perform and what is </a:t>
            </a:r>
            <a:r>
              <a:rPr lang="en-CA" dirty="0">
                <a:solidFill>
                  <a:srgbClr val="24292E"/>
                </a:solidFill>
                <a:highlight>
                  <a:srgbClr val="FFFFFF"/>
                </a:highlight>
              </a:rPr>
              <a:t>the </a:t>
            </a:r>
            <a:r>
              <a:rPr lang="en" dirty="0">
                <a:solidFill>
                  <a:srgbClr val="24292E"/>
                </a:solidFill>
                <a:highlight>
                  <a:srgbClr val="FFFFFF"/>
                </a:highlight>
              </a:rPr>
              <a:t>perception of these companies?</a:t>
            </a:r>
          </a:p>
          <a:p>
            <a:pPr>
              <a:buClr>
                <a:srgbClr val="24292E"/>
              </a:buClr>
              <a:buFont typeface="Calibri"/>
              <a:buAutoNum type="arabicPeriod"/>
            </a:pPr>
            <a:r>
              <a:rPr lang="en-US" dirty="0">
                <a:solidFill>
                  <a:srgbClr val="24292E"/>
                </a:solidFill>
                <a:highlight>
                  <a:srgbClr val="FFFFFF"/>
                </a:highlight>
              </a:rPr>
              <a:t>Can we create a stock portfolio that will perform well and  be ESG sustainable?</a:t>
            </a:r>
          </a:p>
          <a:p>
            <a:pPr marL="457200" lvl="0" indent="-311150" algn="l" rtl="0">
              <a:spcBef>
                <a:spcPts val="0"/>
              </a:spcBef>
              <a:spcAft>
                <a:spcPts val="0"/>
              </a:spcAft>
              <a:buClr>
                <a:srgbClr val="24292E"/>
              </a:buClr>
              <a:buSzPts val="1300"/>
              <a:buFont typeface="Calibri"/>
              <a:buAutoNum type="arabicPeriod"/>
            </a:pPr>
            <a:endParaRPr dirty="0">
              <a:solidFill>
                <a:srgbClr val="24292E"/>
              </a:solidFill>
              <a:highlight>
                <a:srgbClr val="FFFFFF"/>
              </a:highlight>
            </a:endParaRPr>
          </a:p>
          <a:p>
            <a:pPr marL="0" lvl="0" indent="0" algn="l" rtl="0">
              <a:spcBef>
                <a:spcPts val="12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 Source</a:t>
            </a:r>
            <a:endParaRPr dirty="0"/>
          </a:p>
        </p:txBody>
      </p:sp>
      <p:sp>
        <p:nvSpPr>
          <p:cNvPr id="146" name="Google Shape;146;p16"/>
          <p:cNvSpPr txBox="1">
            <a:spLocks noGrp="1"/>
          </p:cNvSpPr>
          <p:nvPr>
            <p:ph type="body" idx="1"/>
          </p:nvPr>
        </p:nvSpPr>
        <p:spPr>
          <a:xfrm>
            <a:off x="819150" y="1863969"/>
            <a:ext cx="7505700" cy="2574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4292E"/>
                </a:solidFill>
                <a:highlight>
                  <a:srgbClr val="FFFFFF"/>
                </a:highlight>
              </a:rPr>
              <a:t>Our data was found on Marketbeat and Yahoo Finance. </a:t>
            </a:r>
          </a:p>
          <a:p>
            <a:pPr marL="0" lvl="0" indent="0" algn="l" rtl="0">
              <a:spcBef>
                <a:spcPts val="0"/>
              </a:spcBef>
              <a:spcAft>
                <a:spcPts val="0"/>
              </a:spcAft>
              <a:buNone/>
            </a:pPr>
            <a:endParaRPr lang="en" dirty="0">
              <a:solidFill>
                <a:srgbClr val="24292E"/>
              </a:solidFill>
              <a:highlight>
                <a:srgbClr val="FFFFFF"/>
              </a:highlight>
            </a:endParaRPr>
          </a:p>
          <a:p>
            <a:pPr marL="285750" indent="-285750"/>
            <a:r>
              <a:rPr lang="en" dirty="0">
                <a:solidFill>
                  <a:srgbClr val="24292E"/>
                </a:solidFill>
                <a:highlight>
                  <a:srgbClr val="FFFFFF"/>
                </a:highlight>
              </a:rPr>
              <a:t>Where we scrapped the sustainability parameters like environment, social, even public sentiment  from marketbeat for various stocks which have been rated highly based on their ESG initiatives.</a:t>
            </a:r>
          </a:p>
          <a:p>
            <a:pPr marL="0" indent="0">
              <a:buNone/>
            </a:pPr>
            <a:endParaRPr lang="en" dirty="0">
              <a:solidFill>
                <a:srgbClr val="24292E"/>
              </a:solidFill>
              <a:highlight>
                <a:srgbClr val="FFFFFF"/>
              </a:highlight>
            </a:endParaRPr>
          </a:p>
          <a:p>
            <a:pPr marL="285750" indent="-285750"/>
            <a:r>
              <a:rPr lang="en" dirty="0">
                <a:solidFill>
                  <a:srgbClr val="24292E"/>
                </a:solidFill>
                <a:highlight>
                  <a:srgbClr val="FFFFFF"/>
                </a:highlight>
              </a:rPr>
              <a:t>Collected the time series historical data on stocks going back five years using Yahoo Finance to predict the stock prices using machine learning.</a:t>
            </a:r>
            <a:endParaRPr dirty="0">
              <a:solidFill>
                <a:srgbClr val="24292E"/>
              </a:solidFill>
              <a:highlight>
                <a:srgbClr val="FFFFFF"/>
              </a:highlight>
            </a:endParaRPr>
          </a:p>
          <a:p>
            <a:pPr marL="0" lvl="0" indent="0" algn="l" rtl="0">
              <a:spcBef>
                <a:spcPts val="1200"/>
              </a:spcBef>
              <a:spcAft>
                <a:spcPts val="0"/>
              </a:spcAft>
              <a:buNone/>
            </a:pPr>
            <a:endParaRPr lang="en-IN" dirty="0">
              <a:solidFill>
                <a:srgbClr val="24292E"/>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Title 3">
            <a:extLst>
              <a:ext uri="{FF2B5EF4-FFF2-40B4-BE49-F238E27FC236}">
                <a16:creationId xmlns:a16="http://schemas.microsoft.com/office/drawing/2014/main" id="{CFA4EF1A-C419-4E58-8280-2A51C74EDD6C}"/>
              </a:ext>
            </a:extLst>
          </p:cNvPr>
          <p:cNvSpPr>
            <a:spLocks noGrp="1"/>
          </p:cNvSpPr>
          <p:nvPr>
            <p:ph type="title"/>
          </p:nvPr>
        </p:nvSpPr>
        <p:spPr>
          <a:xfrm>
            <a:off x="377371" y="461282"/>
            <a:ext cx="2944763" cy="1011918"/>
          </a:xfrm>
        </p:spPr>
        <p:txBody>
          <a:bodyPr/>
          <a:lstStyle/>
          <a:p>
            <a:r>
              <a:rPr lang="en-IN" dirty="0"/>
              <a:t>ERD diagram </a:t>
            </a:r>
            <a:br>
              <a:rPr lang="en-IN" dirty="0"/>
            </a:br>
            <a:r>
              <a:rPr lang="en-IN" dirty="0"/>
              <a:t>Postgres</a:t>
            </a:r>
          </a:p>
        </p:txBody>
      </p:sp>
      <p:sp>
        <p:nvSpPr>
          <p:cNvPr id="9" name="Text Placeholder 8">
            <a:extLst>
              <a:ext uri="{FF2B5EF4-FFF2-40B4-BE49-F238E27FC236}">
                <a16:creationId xmlns:a16="http://schemas.microsoft.com/office/drawing/2014/main" id="{FDB2BCB1-1382-458A-9BAF-21C7B178E01E}"/>
              </a:ext>
            </a:extLst>
          </p:cNvPr>
          <p:cNvSpPr>
            <a:spLocks noGrp="1"/>
          </p:cNvSpPr>
          <p:nvPr>
            <p:ph type="body" idx="1"/>
          </p:nvPr>
        </p:nvSpPr>
        <p:spPr>
          <a:xfrm>
            <a:off x="240242" y="2021507"/>
            <a:ext cx="3709200" cy="2119800"/>
          </a:xfrm>
        </p:spPr>
        <p:txBody>
          <a:bodyPr/>
          <a:lstStyle/>
          <a:p>
            <a:pPr marL="146050" indent="0">
              <a:buNone/>
            </a:pPr>
            <a:r>
              <a:rPr lang="en-IN" dirty="0"/>
              <a:t>Three tables:</a:t>
            </a:r>
          </a:p>
          <a:p>
            <a:r>
              <a:rPr lang="en-IN" dirty="0"/>
              <a:t>ESG table for ESG data</a:t>
            </a:r>
          </a:p>
          <a:p>
            <a:r>
              <a:rPr lang="en-IN" dirty="0"/>
              <a:t>stocks table for stocks data</a:t>
            </a:r>
          </a:p>
          <a:p>
            <a:r>
              <a:rPr lang="en-IN" dirty="0"/>
              <a:t>join on ESG and stocks table</a:t>
            </a:r>
          </a:p>
        </p:txBody>
      </p:sp>
      <p:sp>
        <p:nvSpPr>
          <p:cNvPr id="152" name="Google Shape;152;p17"/>
          <p:cNvSpPr txBox="1"/>
          <p:nvPr/>
        </p:nvSpPr>
        <p:spPr>
          <a:xfrm>
            <a:off x="4475150" y="486250"/>
            <a:ext cx="4100100" cy="19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8" name="Picture 7">
            <a:extLst>
              <a:ext uri="{FF2B5EF4-FFF2-40B4-BE49-F238E27FC236}">
                <a16:creationId xmlns:a16="http://schemas.microsoft.com/office/drawing/2014/main" id="{F15C1FF2-DD0E-44E6-9B8F-9F13C6BF0730}"/>
              </a:ext>
            </a:extLst>
          </p:cNvPr>
          <p:cNvPicPr>
            <a:picLocks noChangeAspect="1"/>
          </p:cNvPicPr>
          <p:nvPr/>
        </p:nvPicPr>
        <p:blipFill>
          <a:blip r:embed="rId3"/>
          <a:srcRect/>
          <a:stretch/>
        </p:blipFill>
        <p:spPr>
          <a:xfrm>
            <a:off x="3423734" y="409111"/>
            <a:ext cx="5049916" cy="41190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2947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Exploration</a:t>
            </a:r>
            <a:endParaRPr dirty="0"/>
          </a:p>
        </p:txBody>
      </p:sp>
      <p:sp>
        <p:nvSpPr>
          <p:cNvPr id="166" name="Google Shape;166;p19"/>
          <p:cNvSpPr txBox="1">
            <a:spLocks noGrp="1"/>
          </p:cNvSpPr>
          <p:nvPr>
            <p:ph type="body" idx="1"/>
          </p:nvPr>
        </p:nvSpPr>
        <p:spPr>
          <a:xfrm>
            <a:off x="848400" y="945825"/>
            <a:ext cx="7505700" cy="2932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1600"/>
              </a:spcBef>
              <a:spcAft>
                <a:spcPts val="0"/>
              </a:spcAft>
              <a:buClr>
                <a:srgbClr val="2B2B2B"/>
              </a:buClr>
              <a:buSzPts val="1300"/>
              <a:buFont typeface="Calibri"/>
              <a:buChar char="●"/>
            </a:pPr>
            <a:r>
              <a:rPr lang="en" dirty="0">
                <a:solidFill>
                  <a:srgbClr val="2B2B2B"/>
                </a:solidFill>
              </a:rPr>
              <a:t>Preliminary Data Preprocessing</a:t>
            </a:r>
            <a:endParaRPr dirty="0">
              <a:solidFill>
                <a:srgbClr val="2B2B2B"/>
              </a:solidFill>
            </a:endParaRPr>
          </a:p>
          <a:p>
            <a:pPr marL="914400" lvl="1" indent="-311150" algn="l" rtl="0">
              <a:lnSpc>
                <a:spcPct val="150000"/>
              </a:lnSpc>
              <a:spcBef>
                <a:spcPts val="0"/>
              </a:spcBef>
              <a:spcAft>
                <a:spcPts val="0"/>
              </a:spcAft>
              <a:buClr>
                <a:srgbClr val="000000"/>
              </a:buClr>
              <a:buSzPts val="1300"/>
              <a:buFont typeface="Calibri"/>
              <a:buAutoNum type="alphaLcPeriod"/>
            </a:pPr>
            <a:r>
              <a:rPr lang="en" sz="1300" dirty="0">
                <a:solidFill>
                  <a:srgbClr val="2B2B2B"/>
                </a:solidFill>
              </a:rPr>
              <a:t>Remove duplicate/null data.</a:t>
            </a:r>
          </a:p>
          <a:p>
            <a:pPr marL="914400" lvl="1" indent="-311150" algn="l" rtl="0">
              <a:lnSpc>
                <a:spcPct val="150000"/>
              </a:lnSpc>
              <a:spcBef>
                <a:spcPts val="0"/>
              </a:spcBef>
              <a:spcAft>
                <a:spcPts val="0"/>
              </a:spcAft>
              <a:buClr>
                <a:srgbClr val="000000"/>
              </a:buClr>
              <a:buSzPts val="1300"/>
              <a:buFont typeface="Calibri"/>
              <a:buAutoNum type="alphaLcPeriod"/>
            </a:pPr>
            <a:r>
              <a:rPr lang="en" sz="1300" dirty="0">
                <a:solidFill>
                  <a:srgbClr val="2B2B2B"/>
                </a:solidFill>
              </a:rPr>
              <a:t>Break the data into smaller tables for best visualizations and analysis.</a:t>
            </a:r>
          </a:p>
          <a:p>
            <a:pPr marL="914400" lvl="1" indent="-311150" algn="l" rtl="0">
              <a:lnSpc>
                <a:spcPct val="150000"/>
              </a:lnSpc>
              <a:spcBef>
                <a:spcPts val="0"/>
              </a:spcBef>
              <a:spcAft>
                <a:spcPts val="0"/>
              </a:spcAft>
              <a:buClr>
                <a:srgbClr val="000000"/>
              </a:buClr>
              <a:buSzPts val="1300"/>
              <a:buFont typeface="Calibri"/>
              <a:buAutoNum type="alphaLcPeriod"/>
            </a:pPr>
            <a:r>
              <a:rPr lang="en" sz="1300" dirty="0">
                <a:solidFill>
                  <a:srgbClr val="2B2B2B"/>
                </a:solidFill>
              </a:rPr>
              <a:t>Remove noisy data that isn’t useful for the analysis.</a:t>
            </a:r>
          </a:p>
          <a:p>
            <a:pPr marL="457200" lvl="0" indent="-311150" algn="l" rtl="0">
              <a:lnSpc>
                <a:spcPct val="150000"/>
              </a:lnSpc>
              <a:spcBef>
                <a:spcPts val="0"/>
              </a:spcBef>
              <a:spcAft>
                <a:spcPts val="0"/>
              </a:spcAft>
              <a:buClr>
                <a:srgbClr val="2B2B2B"/>
              </a:buClr>
              <a:buSzPts val="1300"/>
              <a:buFont typeface="Calibri"/>
              <a:buChar char="●"/>
            </a:pPr>
            <a:r>
              <a:rPr lang="en" dirty="0">
                <a:solidFill>
                  <a:srgbClr val="2B2B2B"/>
                </a:solidFill>
              </a:rPr>
              <a:t>Preliminary Feature Engineering</a:t>
            </a:r>
            <a:endParaRPr dirty="0">
              <a:solidFill>
                <a:srgbClr val="2B2B2B"/>
              </a:solidFill>
            </a:endParaRPr>
          </a:p>
          <a:p>
            <a:pPr marL="914400" lvl="1" indent="-311150" algn="l" rtl="0">
              <a:lnSpc>
                <a:spcPct val="150000"/>
              </a:lnSpc>
              <a:spcBef>
                <a:spcPts val="0"/>
              </a:spcBef>
              <a:spcAft>
                <a:spcPts val="0"/>
              </a:spcAft>
              <a:buClr>
                <a:srgbClr val="000000"/>
              </a:buClr>
              <a:buSzPts val="1300"/>
              <a:buFont typeface="Calibri"/>
              <a:buAutoNum type="alphaLcPeriod"/>
            </a:pPr>
            <a:r>
              <a:rPr lang="en-US" sz="1300" dirty="0">
                <a:solidFill>
                  <a:srgbClr val="2B2B2B"/>
                </a:solidFill>
              </a:rPr>
              <a:t>We need to identify features  for optimal performance.</a:t>
            </a:r>
          </a:p>
          <a:p>
            <a:pPr marL="914400" lvl="1" indent="-311150" algn="l" rtl="0">
              <a:lnSpc>
                <a:spcPct val="150000"/>
              </a:lnSpc>
              <a:spcBef>
                <a:spcPts val="0"/>
              </a:spcBef>
              <a:spcAft>
                <a:spcPts val="0"/>
              </a:spcAft>
              <a:buClr>
                <a:srgbClr val="2B2B2B"/>
              </a:buClr>
              <a:buSzPts val="1300"/>
              <a:buFont typeface="Calibri"/>
              <a:buAutoNum type="alphaLcPeriod"/>
            </a:pPr>
            <a:r>
              <a:rPr lang="en" sz="1300" dirty="0">
                <a:solidFill>
                  <a:srgbClr val="2B2B2B"/>
                </a:solidFill>
              </a:rPr>
              <a:t>Our feature data was categorical, which we changed using OneHotEncoder /get dummies/Label Encoders</a:t>
            </a:r>
            <a:endParaRPr sz="1300" dirty="0">
              <a:solidFill>
                <a:srgbClr val="2B2B2B"/>
              </a:solidFill>
            </a:endParaRPr>
          </a:p>
          <a:p>
            <a:pPr marL="457200" lvl="0" indent="-311150" algn="l" rtl="0">
              <a:lnSpc>
                <a:spcPct val="150000"/>
              </a:lnSpc>
              <a:spcBef>
                <a:spcPts val="0"/>
              </a:spcBef>
              <a:spcAft>
                <a:spcPts val="0"/>
              </a:spcAft>
              <a:buClr>
                <a:srgbClr val="2B2B2B"/>
              </a:buClr>
              <a:buSzPts val="1300"/>
              <a:buFont typeface="Calibri"/>
              <a:buChar char="●"/>
            </a:pPr>
            <a:r>
              <a:rPr lang="en" dirty="0">
                <a:solidFill>
                  <a:srgbClr val="2B2B2B"/>
                </a:solidFill>
              </a:rPr>
              <a:t>Training and testing sets</a:t>
            </a:r>
            <a:endParaRPr dirty="0">
              <a:solidFill>
                <a:srgbClr val="2B2B2B"/>
              </a:solidFill>
            </a:endParaRPr>
          </a:p>
          <a:p>
            <a:pPr marL="914400" lvl="1" indent="-311150" algn="l" rtl="0">
              <a:lnSpc>
                <a:spcPct val="150000"/>
              </a:lnSpc>
              <a:spcBef>
                <a:spcPts val="0"/>
              </a:spcBef>
              <a:spcAft>
                <a:spcPts val="0"/>
              </a:spcAft>
              <a:buClr>
                <a:srgbClr val="2B2B2B"/>
              </a:buClr>
              <a:buSzPts val="1300"/>
              <a:buFont typeface="Calibri"/>
              <a:buAutoNum type="alphaLcPeriod"/>
            </a:pPr>
            <a:r>
              <a:rPr lang="en" sz="1300" dirty="0">
                <a:solidFill>
                  <a:srgbClr val="2B2B2B"/>
                </a:solidFill>
              </a:rPr>
              <a:t>Split our data into training and testing sets using test_train_split from sklearn.</a:t>
            </a:r>
            <a:endParaRPr sz="1300" dirty="0">
              <a:solidFill>
                <a:srgbClr val="2B2B2B"/>
              </a:solidFill>
            </a:endParaRPr>
          </a:p>
          <a:p>
            <a:pPr marL="914400" lvl="1" indent="-311150" algn="l" rtl="0">
              <a:lnSpc>
                <a:spcPct val="150000"/>
              </a:lnSpc>
              <a:spcBef>
                <a:spcPts val="0"/>
              </a:spcBef>
              <a:spcAft>
                <a:spcPts val="0"/>
              </a:spcAft>
              <a:buClr>
                <a:srgbClr val="2B2B2B"/>
              </a:buClr>
              <a:buSzPts val="1300"/>
              <a:buFont typeface="Calibri"/>
              <a:buAutoNum type="alphaLcPeriod"/>
            </a:pPr>
            <a:r>
              <a:rPr lang="en" sz="1300" dirty="0">
                <a:solidFill>
                  <a:srgbClr val="2B2B2B"/>
                </a:solidFill>
              </a:rPr>
              <a:t>After splitting our training data  needs to be scaled.</a:t>
            </a:r>
            <a:endParaRPr sz="1300" dirty="0">
              <a:solidFill>
                <a:srgbClr val="2B2B2B"/>
              </a:solidFill>
            </a:endParaRPr>
          </a:p>
          <a:p>
            <a:pPr marL="0" lvl="0" indent="0" algn="l" rtl="0">
              <a:spcBef>
                <a:spcPts val="4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935264" y="584342"/>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LearningModel</a:t>
            </a:r>
            <a:endParaRPr dirty="0"/>
          </a:p>
        </p:txBody>
      </p:sp>
      <p:sp>
        <p:nvSpPr>
          <p:cNvPr id="2" name="Text Placeholder 1">
            <a:extLst>
              <a:ext uri="{FF2B5EF4-FFF2-40B4-BE49-F238E27FC236}">
                <a16:creationId xmlns:a16="http://schemas.microsoft.com/office/drawing/2014/main" id="{1035F383-041A-42BC-A248-CB4F66836605}"/>
              </a:ext>
            </a:extLst>
          </p:cNvPr>
          <p:cNvSpPr>
            <a:spLocks noGrp="1"/>
          </p:cNvSpPr>
          <p:nvPr>
            <p:ph type="body" idx="1"/>
          </p:nvPr>
        </p:nvSpPr>
        <p:spPr>
          <a:xfrm>
            <a:off x="710293" y="1773010"/>
            <a:ext cx="7505700" cy="3190875"/>
          </a:xfrm>
        </p:spPr>
        <p:txBody>
          <a:bodyPr/>
          <a:lstStyle/>
          <a:p>
            <a:pPr marL="146050" indent="0">
              <a:buNone/>
            </a:pPr>
            <a:r>
              <a:rPr lang="en-US" dirty="0">
                <a:solidFill>
                  <a:srgbClr val="111111"/>
                </a:solidFill>
                <a:latin typeface="open sans" panose="020B0606030504020204" pitchFamily="34" charset="0"/>
              </a:rPr>
              <a:t>We will choose LSTM. </a:t>
            </a:r>
            <a:r>
              <a:rPr lang="en-US" b="1" i="0" dirty="0">
                <a:solidFill>
                  <a:srgbClr val="202122"/>
                </a:solidFill>
                <a:effectLst/>
                <a:latin typeface="Arial" panose="020B0604020202020204" pitchFamily="34" charset="0"/>
              </a:rPr>
              <a:t>Long short-term memory</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LSTM</a:t>
            </a:r>
            <a:r>
              <a:rPr lang="en-US" b="0" i="0" dirty="0">
                <a:solidFill>
                  <a:srgbClr val="202122"/>
                </a:solidFill>
                <a:effectLst/>
                <a:latin typeface="Arial" panose="020B0604020202020204" pitchFamily="34" charset="0"/>
              </a:rPr>
              <a:t>) is an artificial </a:t>
            </a:r>
            <a:r>
              <a:rPr lang="en-US" b="0" i="0" u="none" strike="noStrike" dirty="0">
                <a:solidFill>
                  <a:srgbClr val="0645AD"/>
                </a:solidFill>
                <a:effectLst/>
                <a:latin typeface="Arial" panose="020B0604020202020204" pitchFamily="34" charset="0"/>
                <a:hlinkClick r:id="rId3" tooltip="Recurrent neural network"/>
              </a:rPr>
              <a:t>recurrent neural network</a:t>
            </a:r>
            <a:r>
              <a:rPr lang="en-US" b="0" i="0" dirty="0">
                <a:solidFill>
                  <a:srgbClr val="202122"/>
                </a:solidFill>
                <a:effectLst/>
                <a:latin typeface="Arial" panose="020B0604020202020204" pitchFamily="34" charset="0"/>
              </a:rPr>
              <a:t> (RNN) architecture</a:t>
            </a:r>
            <a:r>
              <a:rPr lang="en-US" b="0" i="0" u="none" strike="noStrike" baseline="30000" dirty="0">
                <a:solidFill>
                  <a:srgbClr val="0645AD"/>
                </a:solidFill>
                <a:effectLst/>
                <a:latin typeface="Arial" panose="020B0604020202020204" pitchFamily="34" charset="0"/>
                <a:hlinkClick r:id="rId4"/>
              </a:rPr>
              <a:t>[1]</a:t>
            </a:r>
            <a:r>
              <a:rPr lang="en-US" b="0" i="0" dirty="0">
                <a:solidFill>
                  <a:srgbClr val="202122"/>
                </a:solidFill>
                <a:effectLst/>
                <a:latin typeface="Arial" panose="020B0604020202020204" pitchFamily="34" charset="0"/>
              </a:rPr>
              <a:t> used in the field of </a:t>
            </a:r>
            <a:r>
              <a:rPr lang="en-US" b="0" i="0" u="sng" dirty="0">
                <a:solidFill>
                  <a:srgbClr val="0645AD"/>
                </a:solidFill>
                <a:effectLst/>
                <a:latin typeface="Arial" panose="020B0604020202020204" pitchFamily="34" charset="0"/>
                <a:hlinkClick r:id="rId5"/>
              </a:rPr>
              <a:t>deep learning</a:t>
            </a:r>
            <a:r>
              <a:rPr lang="en-US" b="0" i="0" dirty="0">
                <a:solidFill>
                  <a:srgbClr val="202122"/>
                </a:solidFill>
                <a:effectLst/>
                <a:latin typeface="Arial" panose="020B0604020202020204" pitchFamily="34" charset="0"/>
              </a:rPr>
              <a:t>.</a:t>
            </a:r>
          </a:p>
          <a:p>
            <a:pPr marL="146050" indent="0">
              <a:buNone/>
            </a:pPr>
            <a:endParaRPr lang="en-US" b="0" i="0" dirty="0">
              <a:solidFill>
                <a:srgbClr val="202122"/>
              </a:solidFill>
              <a:effectLst/>
              <a:latin typeface="Arial" panose="020B0604020202020204" pitchFamily="34" charset="0"/>
            </a:endParaRPr>
          </a:p>
          <a:p>
            <a:pPr marL="146050" indent="0">
              <a:buNone/>
            </a:pPr>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LSTM is able to store past information which is important because previous price is crucial in predicting a stock’s future price.</a:t>
            </a:r>
          </a:p>
          <a:p>
            <a:pPr marL="146050" indent="0">
              <a:buNone/>
            </a:pPr>
            <a:endParaRPr lang="en-US" b="0" i="0" dirty="0">
              <a:solidFill>
                <a:srgbClr val="202122"/>
              </a:solidFill>
              <a:effectLst/>
              <a:latin typeface="Arial" panose="020B0604020202020204" pitchFamily="34" charset="0"/>
            </a:endParaRPr>
          </a:p>
          <a:p>
            <a:pPr algn="l"/>
            <a:r>
              <a:rPr lang="en-US" dirty="0">
                <a:solidFill>
                  <a:srgbClr val="202122"/>
                </a:solidFill>
                <a:latin typeface="Arial" panose="020B0604020202020204" pitchFamily="34" charset="0"/>
              </a:rPr>
              <a:t>Vanilla RNN suffer from vanishing gradient problem that making them unable to establish long term dependencies. LSTM overcomes that problem. </a:t>
            </a:r>
          </a:p>
          <a:p>
            <a:pPr marL="146050" indent="0" algn="l">
              <a:buNone/>
            </a:pPr>
            <a:endParaRPr lang="en-US" b="0" i="0" dirty="0">
              <a:solidFill>
                <a:srgbClr val="222222"/>
              </a:solidFill>
              <a:effectLst/>
              <a:latin typeface="Lato" panose="020B0604020202020204" pitchFamily="34" charset="0"/>
            </a:endParaRPr>
          </a:p>
          <a:p>
            <a:endParaRPr lang="en-US" b="0" i="0" dirty="0">
              <a:solidFill>
                <a:srgbClr val="111111"/>
              </a:solidFill>
              <a:effectLst/>
              <a:latin typeface="open sans" panose="020B0606030504020204" pitchFamily="34" charset="0"/>
            </a:endParaRPr>
          </a:p>
          <a:p>
            <a:endParaRPr lang="en-US" sz="900" b="0" i="0" dirty="0">
              <a:solidFill>
                <a:srgbClr val="111111"/>
              </a:solidFill>
              <a:effectLst/>
              <a:latin typeface="open sans" panose="020B0606030504020204" pitchFamily="34" charset="0"/>
            </a:endParaRPr>
          </a:p>
          <a:p>
            <a:endParaRPr lang="en-IN"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84465" y="331275"/>
            <a:ext cx="7505700" cy="95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LSTM FLOW DIAGRAM</a:t>
            </a:r>
            <a:endParaRPr dirty="0"/>
          </a:p>
        </p:txBody>
      </p:sp>
      <p:sp>
        <p:nvSpPr>
          <p:cNvPr id="2" name="Text Placeholder 1">
            <a:extLst>
              <a:ext uri="{FF2B5EF4-FFF2-40B4-BE49-F238E27FC236}">
                <a16:creationId xmlns:a16="http://schemas.microsoft.com/office/drawing/2014/main" id="{1035F383-041A-42BC-A248-CB4F66836605}"/>
              </a:ext>
            </a:extLst>
          </p:cNvPr>
          <p:cNvSpPr>
            <a:spLocks noGrp="1"/>
          </p:cNvSpPr>
          <p:nvPr>
            <p:ph type="body" idx="4294967295"/>
          </p:nvPr>
        </p:nvSpPr>
        <p:spPr>
          <a:xfrm>
            <a:off x="0" y="1990725"/>
            <a:ext cx="3686175" cy="2447925"/>
          </a:xfrm>
        </p:spPr>
        <p:txBody>
          <a:bodyPr/>
          <a:lstStyle/>
          <a:p>
            <a:endParaRPr lang="en-US" sz="900" b="0" i="0" dirty="0">
              <a:solidFill>
                <a:srgbClr val="111111"/>
              </a:solidFill>
              <a:effectLst/>
              <a:latin typeface="open sans" panose="020B0606030504020204" pitchFamily="34" charset="0"/>
            </a:endParaRPr>
          </a:p>
          <a:p>
            <a:endParaRPr lang="en-IN" sz="900" dirty="0"/>
          </a:p>
        </p:txBody>
      </p:sp>
      <p:sp>
        <p:nvSpPr>
          <p:cNvPr id="3" name="Text Placeholder 2">
            <a:extLst>
              <a:ext uri="{FF2B5EF4-FFF2-40B4-BE49-F238E27FC236}">
                <a16:creationId xmlns:a16="http://schemas.microsoft.com/office/drawing/2014/main" id="{D30A5D80-A2E6-4A00-8576-61E920FA236A}"/>
              </a:ext>
            </a:extLst>
          </p:cNvPr>
          <p:cNvSpPr>
            <a:spLocks noGrp="1"/>
          </p:cNvSpPr>
          <p:nvPr>
            <p:ph type="body" idx="4294967295"/>
          </p:nvPr>
        </p:nvSpPr>
        <p:spPr>
          <a:xfrm>
            <a:off x="5457825" y="1990725"/>
            <a:ext cx="3686175" cy="2447925"/>
          </a:xfrm>
        </p:spPr>
        <p:txBody>
          <a:bodyPr/>
          <a:lstStyle/>
          <a:p>
            <a:pPr marL="146050" indent="0">
              <a:buNone/>
            </a:pPr>
            <a:r>
              <a:rPr lang="en-IN" dirty="0"/>
              <a:t>LTSM FLOW DIAGRAM</a:t>
            </a:r>
          </a:p>
        </p:txBody>
      </p:sp>
      <p:pic>
        <p:nvPicPr>
          <p:cNvPr id="5" name="Picture 4">
            <a:extLst>
              <a:ext uri="{FF2B5EF4-FFF2-40B4-BE49-F238E27FC236}">
                <a16:creationId xmlns:a16="http://schemas.microsoft.com/office/drawing/2014/main" id="{578B0380-127D-454E-8C28-2072C2A7642A}"/>
              </a:ext>
            </a:extLst>
          </p:cNvPr>
          <p:cNvPicPr>
            <a:picLocks noChangeAspect="1"/>
          </p:cNvPicPr>
          <p:nvPr/>
        </p:nvPicPr>
        <p:blipFill>
          <a:blip r:embed="rId3"/>
          <a:stretch>
            <a:fillRect/>
          </a:stretch>
        </p:blipFill>
        <p:spPr>
          <a:xfrm>
            <a:off x="884465" y="933058"/>
            <a:ext cx="7323289" cy="3716956"/>
          </a:xfrm>
          <a:prstGeom prst="rect">
            <a:avLst/>
          </a:prstGeom>
        </p:spPr>
      </p:pic>
    </p:spTree>
    <p:extLst>
      <p:ext uri="{BB962C8B-B14F-4D97-AF65-F5344CB8AC3E}">
        <p14:creationId xmlns:p14="http://schemas.microsoft.com/office/powerpoint/2010/main" val="129028061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706</Words>
  <Application>Microsoft Office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Lato</vt:lpstr>
      <vt:lpstr>open sans</vt:lpstr>
      <vt:lpstr>Nunito</vt:lpstr>
      <vt:lpstr>Calibri</vt:lpstr>
      <vt:lpstr>Yahoo Sans</vt:lpstr>
      <vt:lpstr>Shift</vt:lpstr>
      <vt:lpstr>Is your portfolio ESG sustainable?</vt:lpstr>
      <vt:lpstr>Problem Statement</vt:lpstr>
      <vt:lpstr>Why being ESG complaint effects you</vt:lpstr>
      <vt:lpstr>What do we hope to answer? </vt:lpstr>
      <vt:lpstr>The Data Source</vt:lpstr>
      <vt:lpstr>ERD diagram  Postgres</vt:lpstr>
      <vt:lpstr>Data Exploration</vt:lpstr>
      <vt:lpstr>Machine LearningModel</vt:lpstr>
      <vt:lpstr>LSTM FLOW DIAGRAM</vt:lpstr>
      <vt:lpstr>Analysis </vt:lpstr>
      <vt:lpstr>Technologies &amp; Languages</vt:lpstr>
      <vt:lpstr>Tools &amp; Algorithms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Krishna Gaurav</dc:creator>
  <cp:lastModifiedBy>Monica Dodds</cp:lastModifiedBy>
  <cp:revision>7</cp:revision>
  <dcterms:modified xsi:type="dcterms:W3CDTF">2022-03-19T17:32:28Z</dcterms:modified>
</cp:coreProperties>
</file>