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72" r:id="rId12"/>
    <p:sldId id="273" r:id="rId13"/>
    <p:sldId id="2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Intro: Our team name is the 5Doppelgangers and our team members are Kayla, Raquel, Jennifer, Yolanda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31d24f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31d24f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quickly cover briefly over what tools we used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31d24f82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31d24f82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slide 17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71edfe6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71edfe6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the topic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71edfe65_1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71edfe65_1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why we picked this topic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71edfe65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71edfe65_1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how we got the data source from Kaggle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36144f3d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36144f3d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Raquel: We looked at relationship between data and mapped it out in ERD diagram on quickdatabasediagrams.com and we used this information to determine primary keys and whatnot.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71edfe65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71edfe65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The questions we hoped to answer with our data set are as follows (read from the slide)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71edfe65_1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71edfe65_1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Yolanda: Talk about how we cleaned the data and what we did for hypothesis and splitting into training/testing.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first steps we took towards our analysis phase was to implement good ETL processing techniques to make sure the data was clean.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kept our analysis and model focused on mainly school type and the Starting Median Salary data since we wanted to predict a person’s initial salary after leaving college.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used this basis as our focus into how we would train and test the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Talk about the model we chose.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Talk about the model we chose.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9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s://en.wikipedia.org/wiki/Long_short-term_memory#cite_note-lstm1997-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Analysis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Languages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853775" y="1780450"/>
            <a:ext cx="599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Technologies used in this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Google Slides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Languages used in the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Algorithms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165400" y="1515500"/>
            <a:ext cx="6151800" cy="2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LSTM Model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Tableau Public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Thank you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sustainable is your portfolio? Are the companies in your portfolio enviromentally, socially , governing (ESG) good?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Stock market Prediction with an emphasis on sustainable or high ESG stocks.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Can our enviromental and social initiatives work togther will our profit.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pick this topic?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4294967295"/>
          </p:nvPr>
        </p:nvSpPr>
        <p:spPr>
          <a:xfrm>
            <a:off x="464457" y="1596799"/>
            <a:ext cx="7505700" cy="2878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Biggest challenges in the world today: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Environment (E)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: 56% of population lives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in cities and towns and account for 70% of 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emissions by 2050 70% will live in towns and cities. The global temperature will rise by 1.5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 if we have Net Zero Emissions of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by 2050 otherwise may be more than 3.5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C.</a:t>
            </a: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Social (S): 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The global population is 8 billion set to rise to 8.5 billion by 2030 and 9.7 billion by 2050. </a:t>
            </a:r>
            <a:r>
              <a:rPr lang="en-US" i="0" dirty="0">
                <a:solidFill>
                  <a:srgbClr val="1D2228"/>
                </a:solidFill>
                <a:effectLst/>
                <a:latin typeface="Yahoo Sans"/>
              </a:rPr>
              <a:t>Community Relations and Human Rights, </a:t>
            </a:r>
            <a:r>
              <a:rPr lang="en-IN" i="0" dirty="0">
                <a:solidFill>
                  <a:srgbClr val="1D2228"/>
                </a:solidFill>
                <a:effectLst/>
                <a:latin typeface="Yahoo Sans"/>
              </a:rPr>
              <a:t>Workplace Health and Safety, Diversity and Inclusion cannot be overlooked.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Governance(G):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 a population of more than 8.5 billion and global temperatures rising the need for innovation in Policy and Code of Conduct, Supply Chain Management, CSR initiatives is a must for any company.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Source</a:t>
            </a:r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2169885"/>
            <a:ext cx="7505700" cy="226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Our data was found on Marketbeat and Yahoo Finance.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Where we scrapped the sustainabilty parameters like environment, social, even public sentiment  from marketbeat for various stocks which have been rated highly based on their ESG initiatives.</a:t>
            </a:r>
          </a:p>
          <a:p>
            <a:pPr marL="0" indent="0"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Collected the time series historical data on stocks going back five years using Yahoo Finance to predict the stock prises using machine learning.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4EF1A-C419-4E58-8280-2A51C74E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461282"/>
            <a:ext cx="2944763" cy="1011918"/>
          </a:xfrm>
        </p:spPr>
        <p:txBody>
          <a:bodyPr/>
          <a:lstStyle/>
          <a:p>
            <a:r>
              <a:rPr lang="en-IN" dirty="0"/>
              <a:t>ERD diagram </a:t>
            </a:r>
            <a:br>
              <a:rPr lang="en-IN" dirty="0"/>
            </a:br>
            <a:r>
              <a:rPr lang="en-IN" dirty="0"/>
              <a:t>Postgres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B2BCB1-1382-458A-9BAF-21C7B178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242" y="2021507"/>
            <a:ext cx="3709200" cy="2119800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Three tables:</a:t>
            </a:r>
          </a:p>
          <a:p>
            <a:r>
              <a:rPr lang="en-IN" dirty="0" err="1"/>
              <a:t>esg</a:t>
            </a:r>
            <a:r>
              <a:rPr lang="en-IN" dirty="0"/>
              <a:t> table for </a:t>
            </a:r>
            <a:r>
              <a:rPr lang="en-IN" dirty="0" err="1"/>
              <a:t>esg</a:t>
            </a:r>
            <a:r>
              <a:rPr lang="en-IN" dirty="0"/>
              <a:t> data</a:t>
            </a:r>
          </a:p>
          <a:p>
            <a:r>
              <a:rPr lang="en-IN" dirty="0"/>
              <a:t>stocks table for stocks data</a:t>
            </a:r>
          </a:p>
          <a:p>
            <a:r>
              <a:rPr lang="en-IN" dirty="0"/>
              <a:t>join on </a:t>
            </a:r>
            <a:r>
              <a:rPr lang="en-IN" dirty="0" err="1"/>
              <a:t>esg</a:t>
            </a:r>
            <a:r>
              <a:rPr lang="en-IN" dirty="0"/>
              <a:t> and stocks table</a:t>
            </a:r>
          </a:p>
        </p:txBody>
      </p:sp>
      <p:sp>
        <p:nvSpPr>
          <p:cNvPr id="152" name="Google Shape;152;p17"/>
          <p:cNvSpPr txBox="1"/>
          <p:nvPr/>
        </p:nvSpPr>
        <p:spPr>
          <a:xfrm>
            <a:off x="4475150" y="486250"/>
            <a:ext cx="41001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 descr="ERD Diagram for Tables in Postgres">
            <a:extLst>
              <a:ext uri="{FF2B5EF4-FFF2-40B4-BE49-F238E27FC236}">
                <a16:creationId xmlns:a16="http://schemas.microsoft.com/office/drawing/2014/main" id="{F15C1FF2-DD0E-44E6-9B8F-9F13C6BF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34" y="255080"/>
            <a:ext cx="5049916" cy="4427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hope to answer?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Questions that we hope to answer with the data include, but are not limited to, the following: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Are there some companies whose have a bright future in stock market doing well with ESG goals?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are companies which have high ESG scores and what is th</a:t>
            </a:r>
            <a:r>
              <a:rPr lang="en-IN" dirty="0" err="1">
                <a:solidFill>
                  <a:srgbClr val="24292E"/>
                </a:solidFill>
                <a:highlight>
                  <a:srgbClr val="FFFFFF"/>
                </a:highlight>
              </a:rPr>
              <a:t>ei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r perception?</a:t>
            </a:r>
          </a:p>
          <a:p>
            <a:pPr>
              <a:buClr>
                <a:srgbClr val="24292E"/>
              </a:buClr>
              <a:buFont typeface="Calibri"/>
              <a:buAutoNum type="arabicPeriod"/>
            </a:pP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</a:rPr>
              <a:t>Can we create a portfolio of  the stocks that will do well in future as well as work towards ensuring that we all have a better future in a few years from now by being sustainable?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29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48400" y="945825"/>
            <a:ext cx="75057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Data Preprocessing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duplicate/null data.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Break the data into smaller tables for best visualizations and analysis.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noisy data that isn’t useful for the analysis.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Feature Engineering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-US" sz="1300" dirty="0">
                <a:solidFill>
                  <a:srgbClr val="2B2B2B"/>
                </a:solidFill>
              </a:rPr>
              <a:t>We need to identify features  for optimal performance.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Our feature data was categorical, which we changed using OneHotEncoder /get dummies/Label Encoders</a:t>
            </a:r>
            <a:endParaRPr sz="1300" dirty="0">
              <a:solidFill>
                <a:srgbClr val="2B2B2B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Training and testing sets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Split our data into training and testing sets using test_train_split from sklearn.</a:t>
            </a:r>
            <a:endParaRPr sz="1300"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After splitting our training data  needs to be scaled.</a:t>
            </a:r>
            <a:endParaRPr sz="1300" dirty="0">
              <a:solidFill>
                <a:srgbClr val="2B2B2B"/>
              </a:solidFill>
            </a:endParaRPr>
          </a:p>
          <a:p>
            <a:pPr marL="0" lvl="0" indent="0" algn="l" rtl="0">
              <a:spcBef>
                <a:spcPts val="4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935264" y="58434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LearningModel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93" y="1773010"/>
            <a:ext cx="7505700" cy="3190875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We will choose LSTM.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Long short-term memory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artificial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Recurrent neural network"/>
              </a:rPr>
              <a:t>recurrent neural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(RNN) architecture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in the field of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deep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4605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 is able to store past information which is important because previous price is crucial in predicting a stock’s future price.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Vanilla RNN suffer from vanishing gradient problem that making them unable to establish long term dependencies. LSTM overcomes that problem. </a:t>
            </a:r>
          </a:p>
          <a:p>
            <a:pPr marL="14605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84465" y="331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 FLOW DIAGRAM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90725"/>
            <a:ext cx="3686175" cy="2447925"/>
          </a:xfrm>
        </p:spPr>
        <p:txBody>
          <a:bodyPr/>
          <a:lstStyle/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5D80-A2E6-4A00-8576-61E920FA23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57825" y="1990725"/>
            <a:ext cx="3686175" cy="2447925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LTSM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0380-127D-454E-8C28-2072C2A7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65" y="933058"/>
            <a:ext cx="7323289" cy="3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061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836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Yahoo Sans</vt:lpstr>
      <vt:lpstr>open sans</vt:lpstr>
      <vt:lpstr>Arial</vt:lpstr>
      <vt:lpstr>Nunito</vt:lpstr>
      <vt:lpstr>Calibri</vt:lpstr>
      <vt:lpstr>Lato</vt:lpstr>
      <vt:lpstr>Shift</vt:lpstr>
      <vt:lpstr>Final Project</vt:lpstr>
      <vt:lpstr>Topic</vt:lpstr>
      <vt:lpstr>Why did we pick this topic?</vt:lpstr>
      <vt:lpstr>The Data Source</vt:lpstr>
      <vt:lpstr>ERD diagram  Postgres</vt:lpstr>
      <vt:lpstr>What do we hope to answer?</vt:lpstr>
      <vt:lpstr>Data Exploration</vt:lpstr>
      <vt:lpstr>Machine LearningModel</vt:lpstr>
      <vt:lpstr>LSTM FLOW DIAGRAM</vt:lpstr>
      <vt:lpstr>Analysis </vt:lpstr>
      <vt:lpstr>Technologies &amp; Languages</vt:lpstr>
      <vt:lpstr>Tools &amp;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Krishna Gaurav</dc:creator>
  <cp:lastModifiedBy>Sahu, Paritosh</cp:lastModifiedBy>
  <cp:revision>4</cp:revision>
  <dcterms:modified xsi:type="dcterms:W3CDTF">2022-03-17T22:08:42Z</dcterms:modified>
</cp:coreProperties>
</file>