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8" r:id="rId10"/>
    <p:sldId id="264" r:id="rId11"/>
    <p:sldId id="272" r:id="rId12"/>
    <p:sldId id="273" r:id="rId13"/>
    <p:sldId id="279" r:id="rId14"/>
    <p:sldId id="277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Nunito" pitchFamily="2" charset="0"/>
      <p:regular r:id="rId25"/>
      <p:bold r:id="rId26"/>
      <p:italic r:id="rId27"/>
      <p:boldItalic r:id="rId28"/>
    </p:embeddedFont>
    <p:embeddedFont>
      <p:font typeface="open sans" panose="020B0606030504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Alyssa: Intro: Our team name is the 5Doppelgangers and our team members are Kayla, Raquel, Jennifer, Yolanda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071edfe65_1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071edfe65_1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31d24f8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b31d24f8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Alyssa: quickly cover briefly over what tools we used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b31d24f82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b31d24f82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to slide 17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071edfe65_1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071edfe65_1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042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071edfe65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071edfe65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Alyssa: talk about the topic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071edfe65_1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071edfe65_1_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Alyssa: Talk about why we picked this topic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071edfe65_1_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071edfe65_1_5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Alyssa: Talk about how we got the data source from Kaggle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36144f3db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36144f3db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Raquel: We looked at relationship between data and mapped it out in ERD diagram on quickdatabasediagrams.com and we used this information to determine primary keys and whatnot.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071edfe65_1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071edfe65_1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Kayla: The questions we hoped to answer with our data set are as follows (read from the slide)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071edfe65_1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071edfe65_1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Yolanda: Talk about how we cleaned the data and what we did for hypothesis and splitting into training/testing.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first steps we took towards our analysis phase was to implement good ETL processing techniques to make sure the data was clean.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kept our analysis and model focused on mainly school type and the Starting Median Salary data since we wanted to predict a person’s initial salary after leaving college.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used this basis as our focus into how we would train and test the data.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16e9e14e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16e9e14e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Kayla: Talk about the model we chose.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16e9e14e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16e9e14e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Kayla: Talk about the model we chose.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8947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current_neural_network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n.wikipedia.org/wiki/Deep_learning" TargetMode="External"/><Relationship Id="rId4" Type="http://schemas.openxmlformats.org/officeDocument/2006/relationships/hyperlink" Target="https://en.wikipedia.org/wiki/Long_short-term_memory#cite_note-lstm1997-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Analysis</a:t>
            </a: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&amp; Languages</a:t>
            </a:r>
            <a:endParaRPr/>
          </a:p>
        </p:txBody>
      </p:sp>
      <p:sp>
        <p:nvSpPr>
          <p:cNvPr id="238" name="Google Shape;238;p29"/>
          <p:cNvSpPr txBox="1"/>
          <p:nvPr/>
        </p:nvSpPr>
        <p:spPr>
          <a:xfrm>
            <a:off x="853775" y="1780450"/>
            <a:ext cx="5997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Technologies used in this project include: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Jupyter Notebook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Google Slides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PGAdmin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Tableau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Languages used in the project include: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Python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SQL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6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&amp; Algorithms</a:t>
            </a:r>
            <a:endParaRPr/>
          </a:p>
        </p:txBody>
      </p:sp>
      <p:sp>
        <p:nvSpPr>
          <p:cNvPr id="244" name="Google Shape;244;p30"/>
          <p:cNvSpPr txBox="1"/>
          <p:nvPr/>
        </p:nvSpPr>
        <p:spPr>
          <a:xfrm>
            <a:off x="1165400" y="1515500"/>
            <a:ext cx="6151800" cy="25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Algorithms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LSTM Model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Visualizations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Tableau Public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Database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PgAdmin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EB95-55FB-4D62-8623-8B9E8873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Roles of team members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F1491-1066-4A8B-B44B-006181BDA3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Square Role  - Monica </a:t>
            </a:r>
            <a:r>
              <a:rPr lang="en-IN" dirty="0" err="1"/>
              <a:t>Dodds</a:t>
            </a:r>
            <a:endParaRPr lang="en-IN" dirty="0"/>
          </a:p>
          <a:p>
            <a:r>
              <a:rPr lang="en-IN" dirty="0"/>
              <a:t>Triangle Role - </a:t>
            </a:r>
            <a:r>
              <a:rPr lang="en-IN" dirty="0" err="1"/>
              <a:t>Yicong</a:t>
            </a:r>
            <a:r>
              <a:rPr lang="en-IN" dirty="0"/>
              <a:t> Luo</a:t>
            </a:r>
          </a:p>
          <a:p>
            <a:r>
              <a:rPr lang="en-IN" dirty="0"/>
              <a:t>Circle Role - Sachin </a:t>
            </a:r>
            <a:r>
              <a:rPr lang="en-IN" dirty="0" err="1"/>
              <a:t>Nabbar</a:t>
            </a:r>
            <a:endParaRPr lang="en-IN" dirty="0"/>
          </a:p>
          <a:p>
            <a:r>
              <a:rPr lang="en-IN" dirty="0"/>
              <a:t>X Role – </a:t>
            </a:r>
            <a:r>
              <a:rPr lang="en-IN" dirty="0" err="1"/>
              <a:t>Sucharita</a:t>
            </a:r>
            <a:r>
              <a:rPr lang="en-IN"/>
              <a:t> Bhattacharjee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4721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Thank you</a:t>
            </a:r>
            <a:endParaRPr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67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Topic</a:t>
            </a:r>
            <a:endParaRPr dirty="0"/>
          </a:p>
        </p:txBody>
      </p:sp>
      <p:sp>
        <p:nvSpPr>
          <p:cNvPr id="134" name="Google Shape;134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24292E"/>
                </a:solidFill>
                <a:highlight>
                  <a:srgbClr val="FFFFFF"/>
                </a:highlight>
              </a:rPr>
              <a:t>How sustainable is your portfolio? Are the companies in your portfolio enviromentally, socially , governing (ESG) good?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" dirty="0">
                <a:solidFill>
                  <a:srgbClr val="24292E"/>
                </a:solidFill>
                <a:highlight>
                  <a:srgbClr val="FFFFFF"/>
                </a:highlight>
              </a:rPr>
              <a:t>Stock market Prediction with an emphasis on sustainable or high ESG stocks.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" dirty="0">
                <a:solidFill>
                  <a:srgbClr val="24292E"/>
                </a:solidFill>
                <a:highlight>
                  <a:srgbClr val="FFFFFF"/>
                </a:highlight>
              </a:rPr>
              <a:t>Can our enviromental and social initiatives work togther will our profit.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endParaRPr lang="en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endParaRPr lang="en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did we pick this topic?</a:t>
            </a:r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body" idx="4294967295"/>
          </p:nvPr>
        </p:nvSpPr>
        <p:spPr>
          <a:xfrm>
            <a:off x="464457" y="1596799"/>
            <a:ext cx="7505700" cy="28781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4292E"/>
                </a:solidFill>
                <a:highlight>
                  <a:srgbClr val="FFFFFF"/>
                </a:highlight>
              </a:rPr>
              <a:t>Biggest challenges in the world today: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en" b="1" dirty="0">
                <a:solidFill>
                  <a:srgbClr val="24292E"/>
                </a:solidFill>
                <a:highlight>
                  <a:srgbClr val="FFFFFF"/>
                </a:highlight>
              </a:rPr>
              <a:t>Environment (E)</a:t>
            </a:r>
            <a:r>
              <a:rPr lang="en" dirty="0">
                <a:solidFill>
                  <a:srgbClr val="24292E"/>
                </a:solidFill>
                <a:highlight>
                  <a:srgbClr val="FFFFFF"/>
                </a:highlight>
              </a:rPr>
              <a:t>: 56% of population lives </a:t>
            </a:r>
            <a:r>
              <a:rPr lang="en-IN" dirty="0">
                <a:solidFill>
                  <a:srgbClr val="24292E"/>
                </a:solidFill>
                <a:highlight>
                  <a:srgbClr val="FFFFFF"/>
                </a:highlight>
              </a:rPr>
              <a:t>in cities and towns and account for 70% of CO</a:t>
            </a:r>
            <a:r>
              <a:rPr lang="en-IN" baseline="-25000" dirty="0">
                <a:solidFill>
                  <a:srgbClr val="24292E"/>
                </a:solidFill>
                <a:highlight>
                  <a:srgbClr val="FFFFFF"/>
                </a:highlight>
              </a:rPr>
              <a:t>2 </a:t>
            </a:r>
            <a:r>
              <a:rPr lang="en-IN" dirty="0">
                <a:solidFill>
                  <a:srgbClr val="24292E"/>
                </a:solidFill>
                <a:highlight>
                  <a:srgbClr val="FFFFFF"/>
                </a:highlight>
              </a:rPr>
              <a:t>emissions by 2050 70% will live in towns and cities. The global temperature will rise by 1.5</a:t>
            </a:r>
            <a:r>
              <a:rPr lang="en-IN" baseline="30000" dirty="0">
                <a:solidFill>
                  <a:srgbClr val="24292E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◦ </a:t>
            </a:r>
            <a:r>
              <a:rPr lang="en-IN" dirty="0">
                <a:solidFill>
                  <a:srgbClr val="24292E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 if we have Net Zero Emissions of </a:t>
            </a:r>
            <a:r>
              <a:rPr lang="en-IN" dirty="0">
                <a:solidFill>
                  <a:srgbClr val="24292E"/>
                </a:solidFill>
                <a:highlight>
                  <a:srgbClr val="FFFFFF"/>
                </a:highlight>
              </a:rPr>
              <a:t>CO</a:t>
            </a:r>
            <a:r>
              <a:rPr lang="en-IN" baseline="-25000" dirty="0">
                <a:solidFill>
                  <a:srgbClr val="24292E"/>
                </a:solidFill>
                <a:highlight>
                  <a:srgbClr val="FFFFFF"/>
                </a:highlight>
              </a:rPr>
              <a:t>2 </a:t>
            </a:r>
            <a:r>
              <a:rPr lang="en-IN" dirty="0">
                <a:solidFill>
                  <a:srgbClr val="24292E"/>
                </a:solidFill>
                <a:highlight>
                  <a:srgbClr val="FFFFFF"/>
                </a:highlight>
              </a:rPr>
              <a:t>by 2050 otherwise may be more than 3.5</a:t>
            </a:r>
            <a:r>
              <a:rPr lang="en-IN" baseline="30000" dirty="0">
                <a:solidFill>
                  <a:srgbClr val="24292E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◦ </a:t>
            </a:r>
            <a:r>
              <a:rPr lang="en-IN" dirty="0">
                <a:solidFill>
                  <a:srgbClr val="24292E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C.</a:t>
            </a:r>
          </a:p>
          <a:p>
            <a:pPr marL="342900" indent="-342900">
              <a:buFont typeface="+mj-lt"/>
              <a:buAutoNum type="arabicPeriod"/>
            </a:pPr>
            <a:r>
              <a:rPr lang="en" b="1" dirty="0">
                <a:solidFill>
                  <a:srgbClr val="24292E"/>
                </a:solidFill>
                <a:highlight>
                  <a:srgbClr val="FFFFFF"/>
                </a:highlight>
              </a:rPr>
              <a:t>Social (S): </a:t>
            </a:r>
            <a:r>
              <a:rPr lang="en" dirty="0">
                <a:solidFill>
                  <a:srgbClr val="24292E"/>
                </a:solidFill>
                <a:highlight>
                  <a:srgbClr val="FFFFFF"/>
                </a:highlight>
              </a:rPr>
              <a:t>The global population is 8 billion set to rise to 8.5 billion by 2030 and 9.7 billion by 2050. </a:t>
            </a:r>
            <a:r>
              <a:rPr lang="en-US" i="0" dirty="0">
                <a:solidFill>
                  <a:srgbClr val="1D2228"/>
                </a:solidFill>
                <a:effectLst/>
                <a:latin typeface="Yahoo Sans"/>
              </a:rPr>
              <a:t>Community Relations and Human Rights, </a:t>
            </a:r>
            <a:r>
              <a:rPr lang="en-IN" i="0" dirty="0">
                <a:solidFill>
                  <a:srgbClr val="1D2228"/>
                </a:solidFill>
                <a:effectLst/>
                <a:latin typeface="Yahoo Sans"/>
              </a:rPr>
              <a:t>Workplace Health and Safety, Diversity and Inclusion cannot be overlooked.</a:t>
            </a:r>
            <a:endParaRPr lang="en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solidFill>
                  <a:srgbClr val="24292E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Governance(G): </a:t>
            </a:r>
            <a:r>
              <a:rPr lang="en-IN" dirty="0">
                <a:solidFill>
                  <a:srgbClr val="24292E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With a population of more than 8.5 billion and global temperatures rising the need for innovation in Policy and Code of Conduct, Supply Chain Management, CSR initiatives is a must for any company.</a:t>
            </a:r>
            <a:endParaRPr lang="en" dirty="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Data Source</a:t>
            </a:r>
            <a:endParaRPr dirty="0"/>
          </a:p>
        </p:txBody>
      </p:sp>
      <p:sp>
        <p:nvSpPr>
          <p:cNvPr id="146" name="Google Shape;146;p16"/>
          <p:cNvSpPr txBox="1">
            <a:spLocks noGrp="1"/>
          </p:cNvSpPr>
          <p:nvPr>
            <p:ph type="body" idx="1"/>
          </p:nvPr>
        </p:nvSpPr>
        <p:spPr>
          <a:xfrm>
            <a:off x="819150" y="2169885"/>
            <a:ext cx="7505700" cy="22688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4292E"/>
                </a:solidFill>
                <a:highlight>
                  <a:srgbClr val="FFFFFF"/>
                </a:highlight>
              </a:rPr>
              <a:t>Our data was found on Marketbeat and Yahoo Finance.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285750" indent="-285750"/>
            <a:r>
              <a:rPr lang="en" dirty="0">
                <a:solidFill>
                  <a:srgbClr val="24292E"/>
                </a:solidFill>
                <a:highlight>
                  <a:srgbClr val="FFFFFF"/>
                </a:highlight>
              </a:rPr>
              <a:t>Where we scrapped the sustainabilty parameters like environment, social, even public sentiment  from marketbeat for various stocks which have been rated highly based on their ESG initiatives.</a:t>
            </a:r>
          </a:p>
          <a:p>
            <a:pPr marL="0" indent="0">
              <a:buNone/>
            </a:pPr>
            <a:endParaRPr lang="en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285750" indent="-285750"/>
            <a:r>
              <a:rPr lang="en" dirty="0">
                <a:solidFill>
                  <a:srgbClr val="24292E"/>
                </a:solidFill>
                <a:highlight>
                  <a:srgbClr val="FFFFFF"/>
                </a:highlight>
              </a:rPr>
              <a:t>Collected the time series historical data on stocks going back five years using Yahoo Finance to predict the stock prises using machine learning.</a:t>
            </a:r>
            <a:endParaRPr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IN" dirty="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A4EF1A-C419-4E58-8280-2A51C74ED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371" y="461282"/>
            <a:ext cx="2944763" cy="1011918"/>
          </a:xfrm>
        </p:spPr>
        <p:txBody>
          <a:bodyPr/>
          <a:lstStyle/>
          <a:p>
            <a:r>
              <a:rPr lang="en-IN" dirty="0"/>
              <a:t>ERD diagram </a:t>
            </a:r>
            <a:br>
              <a:rPr lang="en-IN" dirty="0"/>
            </a:br>
            <a:r>
              <a:rPr lang="en-IN" dirty="0"/>
              <a:t>Postgres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DB2BCB1-1382-458A-9BAF-21C7B178E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242" y="2021507"/>
            <a:ext cx="3709200" cy="2119800"/>
          </a:xfrm>
        </p:spPr>
        <p:txBody>
          <a:bodyPr/>
          <a:lstStyle/>
          <a:p>
            <a:pPr marL="146050" indent="0">
              <a:buNone/>
            </a:pPr>
            <a:r>
              <a:rPr lang="en-IN" dirty="0"/>
              <a:t>Three tables:</a:t>
            </a:r>
          </a:p>
          <a:p>
            <a:r>
              <a:rPr lang="en-IN" dirty="0" err="1"/>
              <a:t>esg</a:t>
            </a:r>
            <a:r>
              <a:rPr lang="en-IN" dirty="0"/>
              <a:t> table for </a:t>
            </a:r>
            <a:r>
              <a:rPr lang="en-IN" dirty="0" err="1"/>
              <a:t>esg</a:t>
            </a:r>
            <a:r>
              <a:rPr lang="en-IN" dirty="0"/>
              <a:t> data</a:t>
            </a:r>
          </a:p>
          <a:p>
            <a:r>
              <a:rPr lang="en-IN" dirty="0"/>
              <a:t>stocks table for stocks data</a:t>
            </a:r>
          </a:p>
          <a:p>
            <a:r>
              <a:rPr lang="en-IN" dirty="0"/>
              <a:t>join on </a:t>
            </a:r>
            <a:r>
              <a:rPr lang="en-IN" dirty="0" err="1"/>
              <a:t>esg</a:t>
            </a:r>
            <a:r>
              <a:rPr lang="en-IN" dirty="0"/>
              <a:t> and stocks table</a:t>
            </a:r>
          </a:p>
        </p:txBody>
      </p:sp>
      <p:sp>
        <p:nvSpPr>
          <p:cNvPr id="152" name="Google Shape;152;p17"/>
          <p:cNvSpPr txBox="1"/>
          <p:nvPr/>
        </p:nvSpPr>
        <p:spPr>
          <a:xfrm>
            <a:off x="4475150" y="486250"/>
            <a:ext cx="4100100" cy="19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" name="Picture 7" descr="ERD Diagram for Tables in Postgres">
            <a:extLst>
              <a:ext uri="{FF2B5EF4-FFF2-40B4-BE49-F238E27FC236}">
                <a16:creationId xmlns:a16="http://schemas.microsoft.com/office/drawing/2014/main" id="{F15C1FF2-DD0E-44E6-9B8F-9F13C6BF0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734" y="255080"/>
            <a:ext cx="5049916" cy="44271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hope to answer?</a:t>
            </a:r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4292E"/>
                </a:solidFill>
                <a:highlight>
                  <a:srgbClr val="FFFFFF"/>
                </a:highlight>
              </a:rPr>
              <a:t>Questions that we hope to answer with the data include, but are not limited to, the following:</a:t>
            </a:r>
            <a:endParaRPr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300"/>
              <a:buFont typeface="Calibri"/>
              <a:buAutoNum type="arabicPeriod"/>
            </a:pPr>
            <a:r>
              <a:rPr lang="en" dirty="0">
                <a:solidFill>
                  <a:srgbClr val="24292E"/>
                </a:solidFill>
                <a:highlight>
                  <a:srgbClr val="FFFFFF"/>
                </a:highlight>
              </a:rPr>
              <a:t>Are there some companies whose have a bright future in stock market doing well with ESG goals?</a:t>
            </a:r>
            <a:endParaRPr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00"/>
              <a:buFont typeface="Calibri"/>
              <a:buAutoNum type="arabicPeriod"/>
            </a:pPr>
            <a:r>
              <a:rPr lang="en" dirty="0">
                <a:solidFill>
                  <a:srgbClr val="24292E"/>
                </a:solidFill>
                <a:highlight>
                  <a:srgbClr val="FFFFFF"/>
                </a:highlight>
              </a:rPr>
              <a:t>How are companies which have high ESG scores and what is th</a:t>
            </a:r>
            <a:r>
              <a:rPr lang="en-IN" dirty="0" err="1">
                <a:solidFill>
                  <a:srgbClr val="24292E"/>
                </a:solidFill>
                <a:highlight>
                  <a:srgbClr val="FFFFFF"/>
                </a:highlight>
              </a:rPr>
              <a:t>ei</a:t>
            </a:r>
            <a:r>
              <a:rPr lang="en" dirty="0">
                <a:solidFill>
                  <a:srgbClr val="24292E"/>
                </a:solidFill>
                <a:highlight>
                  <a:srgbClr val="FFFFFF"/>
                </a:highlight>
              </a:rPr>
              <a:t>r perception?</a:t>
            </a:r>
          </a:p>
          <a:p>
            <a:pPr>
              <a:buClr>
                <a:srgbClr val="24292E"/>
              </a:buClr>
              <a:buFont typeface="Calibri"/>
              <a:buAutoNum type="arabicPeriod"/>
            </a:pPr>
            <a:r>
              <a:rPr lang="en-US" dirty="0">
                <a:solidFill>
                  <a:srgbClr val="24292E"/>
                </a:solidFill>
                <a:highlight>
                  <a:srgbClr val="FFFFFF"/>
                </a:highlight>
              </a:rPr>
              <a:t>Can we create a portfolio of  the stocks that will do well in future as well as work towards ensuring that we all have a better future in a few years from now by being sustainable?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00"/>
              <a:buFont typeface="Calibri"/>
              <a:buAutoNum type="arabicPeriod"/>
            </a:pPr>
            <a:endParaRPr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819150" y="2947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Exploration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848400" y="945825"/>
            <a:ext cx="7505700" cy="29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B2B2B"/>
              </a:buClr>
              <a:buSzPts val="1300"/>
              <a:buFont typeface="Calibri"/>
              <a:buChar char="●"/>
            </a:pPr>
            <a:r>
              <a:rPr lang="en" dirty="0">
                <a:solidFill>
                  <a:srgbClr val="2B2B2B"/>
                </a:solidFill>
              </a:rPr>
              <a:t>Preliminary Data Preprocessing</a:t>
            </a:r>
            <a:endParaRPr dirty="0">
              <a:solidFill>
                <a:srgbClr val="2B2B2B"/>
              </a:solidFill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AutoNum type="alphaLcPeriod"/>
            </a:pPr>
            <a:r>
              <a:rPr lang="en" sz="1300" dirty="0">
                <a:solidFill>
                  <a:srgbClr val="2B2B2B"/>
                </a:solidFill>
              </a:rPr>
              <a:t>Remove duplicate/null data.</a:t>
            </a: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AutoNum type="alphaLcPeriod"/>
            </a:pPr>
            <a:r>
              <a:rPr lang="en" sz="1300" dirty="0">
                <a:solidFill>
                  <a:srgbClr val="2B2B2B"/>
                </a:solidFill>
              </a:rPr>
              <a:t>Break the data into smaller tables for best visualizations and analysis.</a:t>
            </a: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AutoNum type="alphaLcPeriod"/>
            </a:pPr>
            <a:r>
              <a:rPr lang="en" sz="1300" dirty="0">
                <a:solidFill>
                  <a:srgbClr val="2B2B2B"/>
                </a:solidFill>
              </a:rPr>
              <a:t>Remove noisy data that isn’t useful for the analysis.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300"/>
              <a:buFont typeface="Calibri"/>
              <a:buChar char="●"/>
            </a:pPr>
            <a:r>
              <a:rPr lang="en" dirty="0">
                <a:solidFill>
                  <a:srgbClr val="2B2B2B"/>
                </a:solidFill>
              </a:rPr>
              <a:t>Preliminary Feature Engineering</a:t>
            </a:r>
            <a:endParaRPr dirty="0">
              <a:solidFill>
                <a:srgbClr val="2B2B2B"/>
              </a:solidFill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AutoNum type="alphaLcPeriod"/>
            </a:pPr>
            <a:r>
              <a:rPr lang="en-US" sz="1300" dirty="0">
                <a:solidFill>
                  <a:srgbClr val="2B2B2B"/>
                </a:solidFill>
              </a:rPr>
              <a:t>We need to identify features  for optimal performance.</a:t>
            </a: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300"/>
              <a:buFont typeface="Calibri"/>
              <a:buAutoNum type="alphaLcPeriod"/>
            </a:pPr>
            <a:r>
              <a:rPr lang="en" sz="1300" dirty="0">
                <a:solidFill>
                  <a:srgbClr val="2B2B2B"/>
                </a:solidFill>
              </a:rPr>
              <a:t>Our feature data was categorical, which we changed using OneHotEncoder /get dummies/Label Encoders</a:t>
            </a:r>
            <a:endParaRPr sz="1300" dirty="0">
              <a:solidFill>
                <a:srgbClr val="2B2B2B"/>
              </a:solidFill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300"/>
              <a:buFont typeface="Calibri"/>
              <a:buChar char="●"/>
            </a:pPr>
            <a:r>
              <a:rPr lang="en" dirty="0">
                <a:solidFill>
                  <a:srgbClr val="2B2B2B"/>
                </a:solidFill>
              </a:rPr>
              <a:t>Training and testing sets</a:t>
            </a:r>
            <a:endParaRPr dirty="0">
              <a:solidFill>
                <a:srgbClr val="2B2B2B"/>
              </a:solidFill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300"/>
              <a:buFont typeface="Calibri"/>
              <a:buAutoNum type="alphaLcPeriod"/>
            </a:pPr>
            <a:r>
              <a:rPr lang="en" sz="1300" dirty="0">
                <a:solidFill>
                  <a:srgbClr val="2B2B2B"/>
                </a:solidFill>
              </a:rPr>
              <a:t>Split our data into training and testing sets using test_train_split from sklearn.</a:t>
            </a:r>
            <a:endParaRPr sz="1300" dirty="0">
              <a:solidFill>
                <a:srgbClr val="2B2B2B"/>
              </a:solidFill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300"/>
              <a:buFont typeface="Calibri"/>
              <a:buAutoNum type="alphaLcPeriod"/>
            </a:pPr>
            <a:r>
              <a:rPr lang="en" sz="1300" dirty="0">
                <a:solidFill>
                  <a:srgbClr val="2B2B2B"/>
                </a:solidFill>
              </a:rPr>
              <a:t>After splitting our training data  needs to be scaled.</a:t>
            </a:r>
            <a:endParaRPr sz="1300" dirty="0">
              <a:solidFill>
                <a:srgbClr val="2B2B2B"/>
              </a:solidFill>
            </a:endParaRPr>
          </a:p>
          <a:p>
            <a:pPr marL="0" lvl="0" indent="0" algn="l" rtl="0">
              <a:spcBef>
                <a:spcPts val="4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935264" y="584342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LearningModel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35F383-041A-42BC-A248-CB4F66836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0293" y="1773010"/>
            <a:ext cx="7505700" cy="3190875"/>
          </a:xfrm>
        </p:spPr>
        <p:txBody>
          <a:bodyPr/>
          <a:lstStyle/>
          <a:p>
            <a:pPr marL="146050" indent="0">
              <a:buNone/>
            </a:pPr>
            <a:r>
              <a:rPr lang="en-US" dirty="0">
                <a:solidFill>
                  <a:srgbClr val="111111"/>
                </a:solidFill>
                <a:latin typeface="open sans" panose="020B0606030504020204" pitchFamily="34" charset="0"/>
              </a:rPr>
              <a:t>We will choose LSTM. 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Long short-term memory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LSTM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is an artificial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Recurrent neural network"/>
              </a:rPr>
              <a:t>recurrent neural network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(RNN) architecture</a:t>
            </a:r>
            <a:r>
              <a:rPr lang="en-US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/>
              </a:rPr>
              <a:t>[1]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used in the field of </a:t>
            </a:r>
            <a:r>
              <a:rPr lang="en-US" b="0" i="0" u="sng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/>
              </a:rPr>
              <a:t>deep learning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146050" indent="0">
              <a:buNone/>
            </a:pP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146050" indent="0">
              <a:buNone/>
            </a:pP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LSTM is able to store past information which is important because previous price is crucial in predicting a stock’s future price.</a:t>
            </a:r>
          </a:p>
          <a:p>
            <a:pPr marL="146050" indent="0">
              <a:buNone/>
            </a:pP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Vanilla RNN suffer from vanishing gradient problem that making them unable to establish long term dependencies. LSTM overcomes that problem. </a:t>
            </a:r>
          </a:p>
          <a:p>
            <a:pPr marL="146050" indent="0" algn="l">
              <a:buNone/>
            </a:pPr>
            <a:endParaRPr lang="en-US" b="0" i="0" dirty="0">
              <a:solidFill>
                <a:srgbClr val="222222"/>
              </a:solidFill>
              <a:effectLst/>
              <a:latin typeface="Lato" panose="020B0604020202020204" pitchFamily="34" charset="0"/>
            </a:endParaRPr>
          </a:p>
          <a:p>
            <a:endParaRPr lang="en-US" b="0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  <a:p>
            <a:endParaRPr lang="en-US" sz="900" b="0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  <a:p>
            <a:endParaRPr lang="en-IN" sz="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884465" y="3312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LSTM FLOW DIAGRAM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35F383-041A-42BC-A248-CB4F6683660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990725"/>
            <a:ext cx="3686175" cy="2447925"/>
          </a:xfrm>
        </p:spPr>
        <p:txBody>
          <a:bodyPr/>
          <a:lstStyle/>
          <a:p>
            <a:endParaRPr lang="en-US" sz="900" b="0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  <a:p>
            <a:endParaRPr lang="en-IN" sz="9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A5D80-A2E6-4A00-8576-61E920FA236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457825" y="1990725"/>
            <a:ext cx="3686175" cy="2447925"/>
          </a:xfrm>
        </p:spPr>
        <p:txBody>
          <a:bodyPr/>
          <a:lstStyle/>
          <a:p>
            <a:pPr marL="146050" indent="0">
              <a:buNone/>
            </a:pPr>
            <a:r>
              <a:rPr lang="en-IN" dirty="0"/>
              <a:t>LTSM FLOW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8B0380-127D-454E-8C28-2072C2A76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65" y="933058"/>
            <a:ext cx="7323289" cy="371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80615"/>
      </p:ext>
    </p:extLst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860</Words>
  <Application>Microsoft Office PowerPoint</Application>
  <PresentationFormat>On-screen Show (16:9)</PresentationFormat>
  <Paragraphs>90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Yahoo Sans</vt:lpstr>
      <vt:lpstr>open sans</vt:lpstr>
      <vt:lpstr>Arial</vt:lpstr>
      <vt:lpstr>Nunito</vt:lpstr>
      <vt:lpstr>Calibri</vt:lpstr>
      <vt:lpstr>Lato</vt:lpstr>
      <vt:lpstr>Shift</vt:lpstr>
      <vt:lpstr>Final Project</vt:lpstr>
      <vt:lpstr>Topic</vt:lpstr>
      <vt:lpstr>Why did we pick this topic?</vt:lpstr>
      <vt:lpstr>The Data Source</vt:lpstr>
      <vt:lpstr>ERD diagram  Postgres</vt:lpstr>
      <vt:lpstr>What do we hope to answer?</vt:lpstr>
      <vt:lpstr>Data Exploration</vt:lpstr>
      <vt:lpstr>Machine LearningModel</vt:lpstr>
      <vt:lpstr>LSTM FLOW DIAGRAM</vt:lpstr>
      <vt:lpstr>Analysis </vt:lpstr>
      <vt:lpstr>Technologies &amp; Languages</vt:lpstr>
      <vt:lpstr>Tools &amp; Algorithms</vt:lpstr>
      <vt:lpstr>Roles of team members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Krishna Gaurav</dc:creator>
  <cp:lastModifiedBy>Sahu, Paritosh</cp:lastModifiedBy>
  <cp:revision>6</cp:revision>
  <dcterms:modified xsi:type="dcterms:W3CDTF">2022-03-18T00:41:28Z</dcterms:modified>
</cp:coreProperties>
</file>