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09"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EFF5D-2726-4C46-84A0-1B8280174A89}" type="datetimeFigureOut">
              <a:rPr lang="zh-CN" altLang="en-US" smtClean="0"/>
              <a:t>2019/9/10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1E739-3A66-4BB4-BCD4-ED81B6D960F9}" type="slidenum">
              <a:rPr lang="zh-CN" altLang="en-US" smtClean="0"/>
              <a:t>‹#›</a:t>
            </a:fld>
            <a:endParaRPr lang="zh-CN" altLang="en-US"/>
          </a:p>
        </p:txBody>
      </p:sp>
    </p:spTree>
    <p:extLst>
      <p:ext uri="{BB962C8B-B14F-4D97-AF65-F5344CB8AC3E}">
        <p14:creationId xmlns:p14="http://schemas.microsoft.com/office/powerpoint/2010/main" val="2388747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91E739-3A66-4BB4-BCD4-ED81B6D960F9}" type="slidenum">
              <a:rPr lang="zh-CN" altLang="en-US" smtClean="0"/>
              <a:t>4</a:t>
            </a:fld>
            <a:endParaRPr lang="zh-CN" altLang="en-US"/>
          </a:p>
        </p:txBody>
      </p:sp>
    </p:spTree>
    <p:extLst>
      <p:ext uri="{BB962C8B-B14F-4D97-AF65-F5344CB8AC3E}">
        <p14:creationId xmlns:p14="http://schemas.microsoft.com/office/powerpoint/2010/main" val="366338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91E739-3A66-4BB4-BCD4-ED81B6D960F9}" type="slidenum">
              <a:rPr lang="zh-CN" altLang="en-US" smtClean="0"/>
              <a:t>5</a:t>
            </a:fld>
            <a:endParaRPr lang="zh-CN" altLang="en-US"/>
          </a:p>
        </p:txBody>
      </p:sp>
    </p:spTree>
    <p:extLst>
      <p:ext uri="{BB962C8B-B14F-4D97-AF65-F5344CB8AC3E}">
        <p14:creationId xmlns:p14="http://schemas.microsoft.com/office/powerpoint/2010/main" val="1953871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0CA4B-F2A7-4E5F-9DF6-674221B164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D15DC0C-9858-4D11-BD90-D3AFB3499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4D5505-2281-43A0-B593-10239B467D7D}"/>
              </a:ext>
            </a:extLst>
          </p:cNvPr>
          <p:cNvSpPr>
            <a:spLocks noGrp="1"/>
          </p:cNvSpPr>
          <p:nvPr>
            <p:ph type="dt" sz="half" idx="10"/>
          </p:nvPr>
        </p:nvSpPr>
        <p:spPr/>
        <p:txBody>
          <a:bodyPr/>
          <a:lstStyle/>
          <a:p>
            <a:fld id="{36A64229-0E45-4F89-888E-C0CE591F8631}" type="datetimeFigureOut">
              <a:rPr lang="zh-CN" altLang="en-US" smtClean="0"/>
              <a:t>2019/9/9</a:t>
            </a:fld>
            <a:endParaRPr lang="zh-CN" altLang="en-US"/>
          </a:p>
        </p:txBody>
      </p:sp>
      <p:sp>
        <p:nvSpPr>
          <p:cNvPr id="5" name="页脚占位符 4">
            <a:extLst>
              <a:ext uri="{FF2B5EF4-FFF2-40B4-BE49-F238E27FC236}">
                <a16:creationId xmlns:a16="http://schemas.microsoft.com/office/drawing/2014/main" id="{D9D810F2-9A55-4BD6-9DFE-B2FD52E796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2470C0-28CC-4FDE-B6FF-DC4AAD864AAC}"/>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1056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87C2B-5CBD-4C87-8A79-7CD2429E11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58AA7D-0084-409E-B150-47C036C4466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CE0105-79A6-4294-B0A5-F54155E23433}"/>
              </a:ext>
            </a:extLst>
          </p:cNvPr>
          <p:cNvSpPr>
            <a:spLocks noGrp="1"/>
          </p:cNvSpPr>
          <p:nvPr>
            <p:ph type="dt" sz="half" idx="10"/>
          </p:nvPr>
        </p:nvSpPr>
        <p:spPr/>
        <p:txBody>
          <a:bodyPr/>
          <a:lstStyle/>
          <a:p>
            <a:fld id="{36A64229-0E45-4F89-888E-C0CE591F8631}" type="datetimeFigureOut">
              <a:rPr lang="zh-CN" altLang="en-US" smtClean="0"/>
              <a:t>2019/9/9</a:t>
            </a:fld>
            <a:endParaRPr lang="zh-CN" altLang="en-US"/>
          </a:p>
        </p:txBody>
      </p:sp>
      <p:sp>
        <p:nvSpPr>
          <p:cNvPr id="5" name="页脚占位符 4">
            <a:extLst>
              <a:ext uri="{FF2B5EF4-FFF2-40B4-BE49-F238E27FC236}">
                <a16:creationId xmlns:a16="http://schemas.microsoft.com/office/drawing/2014/main" id="{BF84ABA1-3EDE-4D39-85F7-AF0ECCACA3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EAB7F-E58C-46DE-893F-5D2E0FE85072}"/>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211463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3AA1AE-B156-4E45-93C2-80BC1754E1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BDF2C8-C1ED-4C47-814D-602D7ECD0F7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2099DA-78A8-439E-B249-9F17B51BAFCF}"/>
              </a:ext>
            </a:extLst>
          </p:cNvPr>
          <p:cNvSpPr>
            <a:spLocks noGrp="1"/>
          </p:cNvSpPr>
          <p:nvPr>
            <p:ph type="dt" sz="half" idx="10"/>
          </p:nvPr>
        </p:nvSpPr>
        <p:spPr/>
        <p:txBody>
          <a:bodyPr/>
          <a:lstStyle/>
          <a:p>
            <a:fld id="{36A64229-0E45-4F89-888E-C0CE591F8631}" type="datetimeFigureOut">
              <a:rPr lang="zh-CN" altLang="en-US" smtClean="0"/>
              <a:t>2019/9/9</a:t>
            </a:fld>
            <a:endParaRPr lang="zh-CN" altLang="en-US"/>
          </a:p>
        </p:txBody>
      </p:sp>
      <p:sp>
        <p:nvSpPr>
          <p:cNvPr id="5" name="页脚占位符 4">
            <a:extLst>
              <a:ext uri="{FF2B5EF4-FFF2-40B4-BE49-F238E27FC236}">
                <a16:creationId xmlns:a16="http://schemas.microsoft.com/office/drawing/2014/main" id="{B5433DFF-DF15-45E8-BB0B-E2D03DED2D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400C76-D0C8-41F0-8142-5E4D8F43FB8D}"/>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107017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24FCC-6EC2-4123-9278-8B43B8E3AA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EF6ED2-AFA4-463C-8566-66FB0A6DDE2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F7FD66-EBE8-4CC8-B876-77CB6DB5A3A8}"/>
              </a:ext>
            </a:extLst>
          </p:cNvPr>
          <p:cNvSpPr>
            <a:spLocks noGrp="1"/>
          </p:cNvSpPr>
          <p:nvPr>
            <p:ph type="dt" sz="half" idx="10"/>
          </p:nvPr>
        </p:nvSpPr>
        <p:spPr/>
        <p:txBody>
          <a:bodyPr/>
          <a:lstStyle/>
          <a:p>
            <a:fld id="{36A64229-0E45-4F89-888E-C0CE591F8631}" type="datetimeFigureOut">
              <a:rPr lang="zh-CN" altLang="en-US" smtClean="0"/>
              <a:t>2019/9/9</a:t>
            </a:fld>
            <a:endParaRPr lang="zh-CN" altLang="en-US"/>
          </a:p>
        </p:txBody>
      </p:sp>
      <p:sp>
        <p:nvSpPr>
          <p:cNvPr id="5" name="页脚占位符 4">
            <a:extLst>
              <a:ext uri="{FF2B5EF4-FFF2-40B4-BE49-F238E27FC236}">
                <a16:creationId xmlns:a16="http://schemas.microsoft.com/office/drawing/2014/main" id="{CD1DC5CC-76A6-453E-8B35-5AABE79A2D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E6362-1F72-4121-8CA7-B2F1E5599705}"/>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154432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887430-249C-4FC4-A699-6A66489F5D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8CA9300-D24F-4E3C-934A-8518C40D6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F08BA61-5157-4392-93E0-3710878B38C7}"/>
              </a:ext>
            </a:extLst>
          </p:cNvPr>
          <p:cNvSpPr>
            <a:spLocks noGrp="1"/>
          </p:cNvSpPr>
          <p:nvPr>
            <p:ph type="dt" sz="half" idx="10"/>
          </p:nvPr>
        </p:nvSpPr>
        <p:spPr/>
        <p:txBody>
          <a:bodyPr/>
          <a:lstStyle/>
          <a:p>
            <a:fld id="{36A64229-0E45-4F89-888E-C0CE591F8631}" type="datetimeFigureOut">
              <a:rPr lang="zh-CN" altLang="en-US" smtClean="0"/>
              <a:t>2019/9/9</a:t>
            </a:fld>
            <a:endParaRPr lang="zh-CN" altLang="en-US"/>
          </a:p>
        </p:txBody>
      </p:sp>
      <p:sp>
        <p:nvSpPr>
          <p:cNvPr id="5" name="页脚占位符 4">
            <a:extLst>
              <a:ext uri="{FF2B5EF4-FFF2-40B4-BE49-F238E27FC236}">
                <a16:creationId xmlns:a16="http://schemas.microsoft.com/office/drawing/2014/main" id="{D8FA89BB-3B2B-4459-AE6A-DA3247579F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3C4327-E7B1-42B2-BC61-747B3C1A48DB}"/>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105534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2EC2A-5E5E-41BD-8CC5-E8D2CCD259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B5326D-B2EF-4BE6-89C3-BDB466C505D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8D0914-31E5-4079-B544-491F2CE04D2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EE3C41A-3761-4B0A-ACAD-A76B4B67E97F}"/>
              </a:ext>
            </a:extLst>
          </p:cNvPr>
          <p:cNvSpPr>
            <a:spLocks noGrp="1"/>
          </p:cNvSpPr>
          <p:nvPr>
            <p:ph type="dt" sz="half" idx="10"/>
          </p:nvPr>
        </p:nvSpPr>
        <p:spPr/>
        <p:txBody>
          <a:bodyPr/>
          <a:lstStyle/>
          <a:p>
            <a:fld id="{36A64229-0E45-4F89-888E-C0CE591F8631}" type="datetimeFigureOut">
              <a:rPr lang="zh-CN" altLang="en-US" smtClean="0"/>
              <a:t>2019/9/9</a:t>
            </a:fld>
            <a:endParaRPr lang="zh-CN" altLang="en-US"/>
          </a:p>
        </p:txBody>
      </p:sp>
      <p:sp>
        <p:nvSpPr>
          <p:cNvPr id="6" name="页脚占位符 5">
            <a:extLst>
              <a:ext uri="{FF2B5EF4-FFF2-40B4-BE49-F238E27FC236}">
                <a16:creationId xmlns:a16="http://schemas.microsoft.com/office/drawing/2014/main" id="{86880648-C788-49D3-BDDE-5A2AD16E70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FE7BEB-5BD9-49F3-8708-001C3E2DE60E}"/>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343795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00E6E-2819-4C25-8041-A0728AC0CA9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DC31AC-3D50-487D-A1CC-DC01D2135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EF10E3B-C2D5-46E3-84CC-C2A2CAEA49C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04BBB8D-AF25-40FB-8898-B54A4CFC6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F96CCCF-CEFC-4829-9B5F-343C9739082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BD4765B-A121-44DB-9428-CA4F6BAB89C8}"/>
              </a:ext>
            </a:extLst>
          </p:cNvPr>
          <p:cNvSpPr>
            <a:spLocks noGrp="1"/>
          </p:cNvSpPr>
          <p:nvPr>
            <p:ph type="dt" sz="half" idx="10"/>
          </p:nvPr>
        </p:nvSpPr>
        <p:spPr/>
        <p:txBody>
          <a:bodyPr/>
          <a:lstStyle/>
          <a:p>
            <a:fld id="{36A64229-0E45-4F89-888E-C0CE591F8631}" type="datetimeFigureOut">
              <a:rPr lang="zh-CN" altLang="en-US" smtClean="0"/>
              <a:t>2019/9/9</a:t>
            </a:fld>
            <a:endParaRPr lang="zh-CN" altLang="en-US"/>
          </a:p>
        </p:txBody>
      </p:sp>
      <p:sp>
        <p:nvSpPr>
          <p:cNvPr id="8" name="页脚占位符 7">
            <a:extLst>
              <a:ext uri="{FF2B5EF4-FFF2-40B4-BE49-F238E27FC236}">
                <a16:creationId xmlns:a16="http://schemas.microsoft.com/office/drawing/2014/main" id="{A81C1252-F568-42B3-98C0-2F548A94AF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1718DE-1A34-4EE9-96F8-98DD21AEE9A5}"/>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1023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4A563-E6DB-48D3-BFF1-3675A41E1F6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41448D-BC85-4C2A-AE18-380A5036689E}"/>
              </a:ext>
            </a:extLst>
          </p:cNvPr>
          <p:cNvSpPr>
            <a:spLocks noGrp="1"/>
          </p:cNvSpPr>
          <p:nvPr>
            <p:ph type="dt" sz="half" idx="10"/>
          </p:nvPr>
        </p:nvSpPr>
        <p:spPr/>
        <p:txBody>
          <a:bodyPr/>
          <a:lstStyle/>
          <a:p>
            <a:fld id="{36A64229-0E45-4F89-888E-C0CE591F8631}" type="datetimeFigureOut">
              <a:rPr lang="zh-CN" altLang="en-US" smtClean="0"/>
              <a:t>2019/9/9</a:t>
            </a:fld>
            <a:endParaRPr lang="zh-CN" altLang="en-US"/>
          </a:p>
        </p:txBody>
      </p:sp>
      <p:sp>
        <p:nvSpPr>
          <p:cNvPr id="4" name="页脚占位符 3">
            <a:extLst>
              <a:ext uri="{FF2B5EF4-FFF2-40B4-BE49-F238E27FC236}">
                <a16:creationId xmlns:a16="http://schemas.microsoft.com/office/drawing/2014/main" id="{07AAB76B-0F3F-4A67-8A8C-56A08747A5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0842F93-3DC8-4C45-BB79-1CCE98E8090E}"/>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363289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D2A525-76BD-47F7-91AD-26899741C519}"/>
              </a:ext>
            </a:extLst>
          </p:cNvPr>
          <p:cNvSpPr>
            <a:spLocks noGrp="1"/>
          </p:cNvSpPr>
          <p:nvPr>
            <p:ph type="dt" sz="half" idx="10"/>
          </p:nvPr>
        </p:nvSpPr>
        <p:spPr/>
        <p:txBody>
          <a:bodyPr/>
          <a:lstStyle/>
          <a:p>
            <a:fld id="{36A64229-0E45-4F89-888E-C0CE591F8631}" type="datetimeFigureOut">
              <a:rPr lang="zh-CN" altLang="en-US" smtClean="0"/>
              <a:t>2019/9/9</a:t>
            </a:fld>
            <a:endParaRPr lang="zh-CN" altLang="en-US"/>
          </a:p>
        </p:txBody>
      </p:sp>
      <p:sp>
        <p:nvSpPr>
          <p:cNvPr id="3" name="页脚占位符 2">
            <a:extLst>
              <a:ext uri="{FF2B5EF4-FFF2-40B4-BE49-F238E27FC236}">
                <a16:creationId xmlns:a16="http://schemas.microsoft.com/office/drawing/2014/main" id="{4B1E0460-F0EF-4019-A041-4D0C9AFDC7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72EEFE-43E7-4E8E-8634-2F31A7BED3A8}"/>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57627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ACDA7-74B0-47D6-9152-8BFFA18AA3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2197A2-ECC8-42D8-932C-5966E178D6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C4F0F17-3E4B-4E8A-B3B1-033E23666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04E3AF-15AB-4043-8BB3-C3A5B7D1C11F}"/>
              </a:ext>
            </a:extLst>
          </p:cNvPr>
          <p:cNvSpPr>
            <a:spLocks noGrp="1"/>
          </p:cNvSpPr>
          <p:nvPr>
            <p:ph type="dt" sz="half" idx="10"/>
          </p:nvPr>
        </p:nvSpPr>
        <p:spPr/>
        <p:txBody>
          <a:bodyPr/>
          <a:lstStyle/>
          <a:p>
            <a:fld id="{36A64229-0E45-4F89-888E-C0CE591F8631}" type="datetimeFigureOut">
              <a:rPr lang="zh-CN" altLang="en-US" smtClean="0"/>
              <a:t>2019/9/9</a:t>
            </a:fld>
            <a:endParaRPr lang="zh-CN" altLang="en-US"/>
          </a:p>
        </p:txBody>
      </p:sp>
      <p:sp>
        <p:nvSpPr>
          <p:cNvPr id="6" name="页脚占位符 5">
            <a:extLst>
              <a:ext uri="{FF2B5EF4-FFF2-40B4-BE49-F238E27FC236}">
                <a16:creationId xmlns:a16="http://schemas.microsoft.com/office/drawing/2014/main" id="{9CF07BFC-9327-452B-8D83-952AA3B92D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9C5C31-6C4D-4A42-93FD-A5AAEDF362D2}"/>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283753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AD5DC-4343-42CB-BB8E-60E7DA0A3F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980D4F6-3922-451E-870F-B7C063F1C0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2D7159E-CDF7-415D-89E9-C5CAFC966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156E93-1DF4-4DBA-860F-D5384F8718B7}"/>
              </a:ext>
            </a:extLst>
          </p:cNvPr>
          <p:cNvSpPr>
            <a:spLocks noGrp="1"/>
          </p:cNvSpPr>
          <p:nvPr>
            <p:ph type="dt" sz="half" idx="10"/>
          </p:nvPr>
        </p:nvSpPr>
        <p:spPr/>
        <p:txBody>
          <a:bodyPr/>
          <a:lstStyle/>
          <a:p>
            <a:fld id="{36A64229-0E45-4F89-888E-C0CE591F8631}" type="datetimeFigureOut">
              <a:rPr lang="zh-CN" altLang="en-US" smtClean="0"/>
              <a:t>2019/9/9</a:t>
            </a:fld>
            <a:endParaRPr lang="zh-CN" altLang="en-US"/>
          </a:p>
        </p:txBody>
      </p:sp>
      <p:sp>
        <p:nvSpPr>
          <p:cNvPr id="6" name="页脚占位符 5">
            <a:extLst>
              <a:ext uri="{FF2B5EF4-FFF2-40B4-BE49-F238E27FC236}">
                <a16:creationId xmlns:a16="http://schemas.microsoft.com/office/drawing/2014/main" id="{96D88494-64F9-4522-A718-3E5BBAC263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4E0F3B-7FA5-4B78-A193-93B982C05BA3}"/>
              </a:ext>
            </a:extLst>
          </p:cNvPr>
          <p:cNvSpPr>
            <a:spLocks noGrp="1"/>
          </p:cNvSpPr>
          <p:nvPr>
            <p:ph type="sldNum" sz="quarter" idx="12"/>
          </p:nvPr>
        </p:nvSpPr>
        <p:spPr/>
        <p:txBody>
          <a:body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2235997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19555E-F1D1-4FB9-A2FE-F25EA0CE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362FAA-27E0-4D99-92F6-6B4B5C095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23747A-9AE3-4F46-ABC3-7A691459C6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64229-0E45-4F89-888E-C0CE591F8631}" type="datetimeFigureOut">
              <a:rPr lang="zh-CN" altLang="en-US" smtClean="0"/>
              <a:t>2019/9/9</a:t>
            </a:fld>
            <a:endParaRPr lang="zh-CN" altLang="en-US"/>
          </a:p>
        </p:txBody>
      </p:sp>
      <p:sp>
        <p:nvSpPr>
          <p:cNvPr id="5" name="页脚占位符 4">
            <a:extLst>
              <a:ext uri="{FF2B5EF4-FFF2-40B4-BE49-F238E27FC236}">
                <a16:creationId xmlns:a16="http://schemas.microsoft.com/office/drawing/2014/main" id="{230F4FA1-AD41-4851-B0E9-76DDC4C343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DAF9D4C-3D61-410C-8F80-E4291EAC2E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251FB-86ED-45AD-B387-0886B9EF7AA8}" type="slidenum">
              <a:rPr lang="zh-CN" altLang="en-US" smtClean="0"/>
              <a:t>‹#›</a:t>
            </a:fld>
            <a:endParaRPr lang="zh-CN" altLang="en-US"/>
          </a:p>
        </p:txBody>
      </p:sp>
    </p:spTree>
    <p:extLst>
      <p:ext uri="{BB962C8B-B14F-4D97-AF65-F5344CB8AC3E}">
        <p14:creationId xmlns:p14="http://schemas.microsoft.com/office/powerpoint/2010/main" val="110625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11D02-87C3-4E43-A49F-11C2152456C1}"/>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4D30A16B-F2D6-4717-A99E-16BF3005FF4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0884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3EB5B-1413-4450-BEE7-20233A7AAC85}"/>
              </a:ext>
            </a:extLst>
          </p:cNvPr>
          <p:cNvSpPr>
            <a:spLocks noGrp="1"/>
          </p:cNvSpPr>
          <p:nvPr>
            <p:ph type="title"/>
          </p:nvPr>
        </p:nvSpPr>
        <p:spPr/>
        <p:txBody>
          <a:bodyPr/>
          <a:lstStyle/>
          <a:p>
            <a:r>
              <a:rPr lang="zh-CN" altLang="en-US" dirty="0"/>
              <a:t>连接泄露</a:t>
            </a:r>
          </a:p>
        </p:txBody>
      </p:sp>
      <p:sp>
        <p:nvSpPr>
          <p:cNvPr id="3" name="内容占位符 2">
            <a:extLst>
              <a:ext uri="{FF2B5EF4-FFF2-40B4-BE49-F238E27FC236}">
                <a16:creationId xmlns:a16="http://schemas.microsoft.com/office/drawing/2014/main" id="{A1C62DEE-2622-4488-8D26-2B8215BA1C87}"/>
              </a:ext>
            </a:extLst>
          </p:cNvPr>
          <p:cNvSpPr>
            <a:spLocks noGrp="1"/>
          </p:cNvSpPr>
          <p:nvPr>
            <p:ph idx="1"/>
          </p:nvPr>
        </p:nvSpPr>
        <p:spPr/>
        <p:txBody>
          <a:bodyPr/>
          <a:lstStyle/>
          <a:p>
            <a:r>
              <a:rPr lang="zh-CN" altLang="en-US" dirty="0"/>
              <a:t>当程序存在缺陷时，申请的连接忘记关闭，这时候，就存在连接泄漏了。</a:t>
            </a:r>
            <a:r>
              <a:rPr lang="en-US" altLang="zh-CN" dirty="0"/>
              <a:t>Druid</a:t>
            </a:r>
            <a:r>
              <a:rPr lang="zh-CN" altLang="en-US" dirty="0"/>
              <a:t>提供了</a:t>
            </a:r>
            <a:r>
              <a:rPr lang="en-US" altLang="zh-CN" dirty="0" err="1"/>
              <a:t>RemoveAbandanded</a:t>
            </a:r>
            <a:r>
              <a:rPr lang="zh-CN" altLang="en-US" dirty="0"/>
              <a:t>相关配置，用来关闭长时间不使用的连接。例如：</a:t>
            </a:r>
            <a:endParaRPr lang="en-US" altLang="zh-CN" dirty="0"/>
          </a:p>
          <a:p>
            <a:r>
              <a:rPr lang="zh-CN" altLang="en-US" dirty="0"/>
              <a:t>配置</a:t>
            </a:r>
            <a:r>
              <a:rPr lang="en-US" altLang="zh-CN" dirty="0" err="1"/>
              <a:t>removeAbandoned</a:t>
            </a:r>
            <a:r>
              <a:rPr lang="zh-CN" altLang="en-US" dirty="0"/>
              <a:t>对性能会有一些影响，建议怀疑存在泄漏之后再打开。在上面的配置中，如果连接超过</a:t>
            </a:r>
            <a:r>
              <a:rPr lang="en-US" altLang="zh-CN" dirty="0"/>
              <a:t>30</a:t>
            </a:r>
            <a:r>
              <a:rPr lang="zh-CN" altLang="en-US" dirty="0"/>
              <a:t>分钟未关闭，就会被强行回收，并且日志记录连接申请时的调用堆栈。</a:t>
            </a:r>
            <a:endParaRPr lang="en-US" altLang="zh-CN" dirty="0"/>
          </a:p>
          <a:p>
            <a:r>
              <a:rPr lang="zh-CN" altLang="en-US" dirty="0"/>
              <a:t>判断连接是否在运行状态，不是的话才强制回收</a:t>
            </a:r>
          </a:p>
        </p:txBody>
      </p:sp>
    </p:spTree>
    <p:extLst>
      <p:ext uri="{BB962C8B-B14F-4D97-AF65-F5344CB8AC3E}">
        <p14:creationId xmlns:p14="http://schemas.microsoft.com/office/powerpoint/2010/main" val="392666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C39EC-D6D8-4F68-A5DB-153086ABEA5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E71599D-0401-4C94-B3A5-606FC44CC156}"/>
              </a:ext>
            </a:extLst>
          </p:cNvPr>
          <p:cNvSpPr>
            <a:spLocks noGrp="1"/>
          </p:cNvSpPr>
          <p:nvPr>
            <p:ph idx="1"/>
          </p:nvPr>
        </p:nvSpPr>
        <p:spPr/>
        <p:txBody>
          <a:bodyPr>
            <a:normAutofit fontScale="92500" lnSpcReduction="10000"/>
          </a:bodyPr>
          <a:lstStyle/>
          <a:p>
            <a:r>
              <a:rPr lang="en-US" altLang="zh-CN" dirty="0" err="1"/>
              <a:t>isValid</a:t>
            </a:r>
            <a:r>
              <a:rPr lang="zh-CN" altLang="en-US" dirty="0"/>
              <a:t>：如果连接尚未关闭并且仍然有效，则返回 </a:t>
            </a:r>
            <a:r>
              <a:rPr lang="en-US" altLang="zh-CN" dirty="0"/>
              <a:t>true</a:t>
            </a:r>
            <a:r>
              <a:rPr lang="zh-CN" altLang="en-US" dirty="0"/>
              <a:t>。驱动程序将提交一个关于该连接的查询，或者使用其他某种能确切验证在调用此方法时连接是否仍然有效的机制。由驱动程序提交的用来验证该连接的查询将在当前事务的上下文中执行。</a:t>
            </a:r>
            <a:endParaRPr lang="en-US" altLang="zh-CN" dirty="0"/>
          </a:p>
          <a:p>
            <a:r>
              <a:rPr lang="en-US" altLang="zh-CN" b="1" dirty="0" err="1"/>
              <a:t>hikari</a:t>
            </a:r>
            <a:r>
              <a:rPr lang="zh-CN" altLang="en-US" b="1" dirty="0"/>
              <a:t>是在</a:t>
            </a:r>
            <a:r>
              <a:rPr lang="en-US" altLang="zh-CN" b="1" dirty="0"/>
              <a:t>borrow</a:t>
            </a:r>
            <a:r>
              <a:rPr lang="zh-CN" altLang="en-US" b="1" dirty="0"/>
              <a:t>连接的时候校验连接的有效性</a:t>
            </a:r>
            <a:endParaRPr lang="en-US" altLang="zh-CN" b="1" dirty="0"/>
          </a:p>
          <a:p>
            <a:r>
              <a:rPr lang="en-US" altLang="zh-CN" dirty="0"/>
              <a:t>Hikari  </a:t>
            </a:r>
            <a:r>
              <a:rPr lang="en-US" altLang="zh-CN" dirty="0" err="1"/>
              <a:t>ProxyConnection</a:t>
            </a:r>
            <a:r>
              <a:rPr lang="en-US" altLang="zh-CN" dirty="0"/>
              <a:t>. </a:t>
            </a:r>
            <a:r>
              <a:rPr lang="en-US" altLang="zh-CN" dirty="0" err="1"/>
              <a:t>checkException</a:t>
            </a:r>
            <a:r>
              <a:rPr lang="en-US" altLang="zh-CN" dirty="0"/>
              <a:t>()</a:t>
            </a:r>
            <a:r>
              <a:rPr lang="zh-CN" altLang="en-US" dirty="0"/>
              <a:t>对常用异常进行判断</a:t>
            </a:r>
            <a:endParaRPr lang="en-US" altLang="zh-CN" dirty="0"/>
          </a:p>
          <a:p>
            <a:r>
              <a:rPr lang="zh-CN" altLang="en-US" dirty="0"/>
              <a:t>如果</a:t>
            </a:r>
            <a:r>
              <a:rPr lang="en-US" altLang="zh-CN" dirty="0" err="1"/>
              <a:t>leakDetectionThreshold</a:t>
            </a:r>
            <a:r>
              <a:rPr lang="en-US" altLang="zh-CN" dirty="0"/>
              <a:t>=0</a:t>
            </a:r>
            <a:r>
              <a:rPr lang="zh-CN" altLang="en-US" dirty="0"/>
              <a:t>，即禁用连接泄露检测，</a:t>
            </a:r>
            <a:r>
              <a:rPr lang="en-US" altLang="zh-CN" dirty="0"/>
              <a:t>schedule</a:t>
            </a:r>
            <a:r>
              <a:rPr lang="zh-CN" altLang="en-US" dirty="0"/>
              <a:t>返回的是</a:t>
            </a:r>
            <a:r>
              <a:rPr lang="en-US" altLang="zh-CN" dirty="0" err="1"/>
              <a:t>ProxyLeakTask.NO_LEAK</a:t>
            </a:r>
            <a:r>
              <a:rPr lang="zh-CN" altLang="en-US" dirty="0"/>
              <a:t>，否则则新建一个</a:t>
            </a:r>
            <a:r>
              <a:rPr lang="en-US" altLang="zh-CN" dirty="0" err="1"/>
              <a:t>ProxyLeakTask</a:t>
            </a:r>
            <a:r>
              <a:rPr lang="zh-CN" altLang="en-US" dirty="0"/>
              <a:t>，</a:t>
            </a:r>
            <a:endParaRPr lang="en-US" altLang="zh-CN" dirty="0"/>
          </a:p>
          <a:p>
            <a:r>
              <a:rPr lang="zh-CN" altLang="en-US" dirty="0"/>
              <a:t>连接泄漏检测的原理就是：连接有借有还，</a:t>
            </a:r>
            <a:r>
              <a:rPr lang="en-US" altLang="zh-CN" dirty="0" err="1"/>
              <a:t>hikari</a:t>
            </a:r>
            <a:r>
              <a:rPr lang="zh-CN" altLang="en-US" dirty="0"/>
              <a:t>是每借用一个</a:t>
            </a:r>
            <a:r>
              <a:rPr lang="en-US" altLang="zh-CN" dirty="0"/>
              <a:t>connection</a:t>
            </a:r>
            <a:r>
              <a:rPr lang="zh-CN" altLang="en-US" dirty="0"/>
              <a:t>则会创建一个延时的定时任务，在归还或者出异常的或者用户手动调用</a:t>
            </a:r>
            <a:r>
              <a:rPr lang="en-US" altLang="zh-CN" dirty="0" err="1"/>
              <a:t>evictConnection</a:t>
            </a:r>
            <a:r>
              <a:rPr lang="zh-CN" altLang="en-US" dirty="0"/>
              <a:t>的时候</a:t>
            </a:r>
            <a:r>
              <a:rPr lang="en-US" altLang="zh-CN" dirty="0"/>
              <a:t>cancel</a:t>
            </a:r>
            <a:r>
              <a:rPr lang="zh-CN" altLang="en-US" dirty="0"/>
              <a:t>掉这个</a:t>
            </a:r>
            <a:r>
              <a:rPr lang="en-US" altLang="zh-CN" dirty="0"/>
              <a:t>task</a:t>
            </a:r>
            <a:endParaRPr lang="zh-CN" altLang="en-US" dirty="0"/>
          </a:p>
        </p:txBody>
      </p:sp>
    </p:spTree>
    <p:extLst>
      <p:ext uri="{BB962C8B-B14F-4D97-AF65-F5344CB8AC3E}">
        <p14:creationId xmlns:p14="http://schemas.microsoft.com/office/powerpoint/2010/main" val="197023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0671E-B941-4870-B3D6-790C414AEFB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35B8694-FA1A-431E-9CC9-89B1D86F701E}"/>
              </a:ext>
            </a:extLst>
          </p:cNvPr>
          <p:cNvSpPr>
            <a:spLocks noGrp="1"/>
          </p:cNvSpPr>
          <p:nvPr>
            <p:ph idx="1"/>
          </p:nvPr>
        </p:nvSpPr>
        <p:spPr>
          <a:xfrm>
            <a:off x="838200" y="1165685"/>
            <a:ext cx="10515600" cy="6393820"/>
          </a:xfrm>
        </p:spPr>
        <p:txBody>
          <a:bodyPr>
            <a:normAutofit lnSpcReduction="10000"/>
          </a:bodyPr>
          <a:lstStyle/>
          <a:p>
            <a:r>
              <a:rPr lang="en-US" altLang="zh-CN" dirty="0" err="1"/>
              <a:t>fillPool</a:t>
            </a:r>
            <a:r>
              <a:rPr lang="en-US" altLang="zh-CN" dirty="0"/>
              <a:t>,</a:t>
            </a:r>
            <a:r>
              <a:rPr lang="zh-CN" altLang="en-US" dirty="0"/>
              <a:t>从当前的空闲连接</a:t>
            </a:r>
            <a:r>
              <a:rPr lang="en-US" altLang="zh-CN" dirty="0"/>
              <a:t>(</a:t>
            </a:r>
            <a:r>
              <a:rPr lang="zh-CN" altLang="en-US" dirty="0"/>
              <a:t>在执行时被感知到的</a:t>
            </a:r>
            <a:r>
              <a:rPr lang="en-US" altLang="zh-CN" dirty="0"/>
              <a:t>)</a:t>
            </a:r>
            <a:r>
              <a:rPr lang="zh-CN" altLang="en-US" dirty="0"/>
              <a:t>填充到</a:t>
            </a:r>
            <a:r>
              <a:rPr lang="en-US" altLang="zh-CN" dirty="0" err="1"/>
              <a:t>minimumIdle</a:t>
            </a:r>
            <a:r>
              <a:rPr lang="zh-CN" altLang="en-US" dirty="0"/>
              <a:t>（</a:t>
            </a:r>
            <a:r>
              <a:rPr lang="en-US" altLang="zh-CN" dirty="0" err="1"/>
              <a:t>HikariCP</a:t>
            </a:r>
            <a:r>
              <a:rPr lang="zh-CN" altLang="en-US" dirty="0"/>
              <a:t>尝试在池中维护的最小空闲连接数，如果空闲连接低于此值并且池中的总连接数少于</a:t>
            </a:r>
            <a:r>
              <a:rPr lang="en-US" altLang="zh-CN" dirty="0" err="1"/>
              <a:t>maximumPoolSize</a:t>
            </a:r>
            <a:r>
              <a:rPr lang="zh-CN" altLang="en-US" dirty="0"/>
              <a:t>，</a:t>
            </a:r>
            <a:r>
              <a:rPr lang="en-US" altLang="zh-CN" dirty="0" err="1"/>
              <a:t>HikariCP</a:t>
            </a:r>
            <a:r>
              <a:rPr lang="zh-CN" altLang="en-US" dirty="0"/>
              <a:t>将尽最大努力快速高效地添加其他连接）。</a:t>
            </a:r>
            <a:endParaRPr lang="en-US" altLang="zh-CN" dirty="0"/>
          </a:p>
          <a:p>
            <a:r>
              <a:rPr lang="zh-CN" altLang="en-US" dirty="0"/>
              <a:t>控制连接池空闲连接的最小数量，当连接池空闲连接少于</a:t>
            </a:r>
            <a:r>
              <a:rPr lang="en-US" altLang="zh-CN" dirty="0" err="1"/>
              <a:t>minimumIdle</a:t>
            </a:r>
            <a:r>
              <a:rPr lang="zh-CN" altLang="en-US" dirty="0"/>
              <a:t>，而且总共连接数不大于</a:t>
            </a:r>
            <a:r>
              <a:rPr lang="en-US" altLang="zh-CN" dirty="0" err="1"/>
              <a:t>maximumPoolSize</a:t>
            </a:r>
            <a:r>
              <a:rPr lang="zh-CN" altLang="en-US" dirty="0"/>
              <a:t>时，</a:t>
            </a:r>
            <a:r>
              <a:rPr lang="en-US" altLang="zh-CN" dirty="0" err="1"/>
              <a:t>HikariCP</a:t>
            </a:r>
            <a:r>
              <a:rPr lang="zh-CN" altLang="en-US" dirty="0"/>
              <a:t>会尽力补充新的连接。为了性能考虑，不建议设置此值，而是让</a:t>
            </a:r>
            <a:r>
              <a:rPr lang="en-US" altLang="zh-CN" dirty="0" err="1"/>
              <a:t>HikariCP</a:t>
            </a:r>
            <a:r>
              <a:rPr lang="zh-CN" altLang="en-US" dirty="0"/>
              <a:t>把连接池当做固定大小的处理，默认</a:t>
            </a:r>
            <a:r>
              <a:rPr lang="en-US" altLang="zh-CN" dirty="0" err="1"/>
              <a:t>minimumIdle</a:t>
            </a:r>
            <a:r>
              <a:rPr lang="zh-CN" altLang="en-US" dirty="0"/>
              <a:t>与</a:t>
            </a:r>
            <a:r>
              <a:rPr lang="en-US" altLang="zh-CN" dirty="0" err="1"/>
              <a:t>maximumPoolSize</a:t>
            </a:r>
            <a:r>
              <a:rPr lang="zh-CN" altLang="en-US" dirty="0"/>
              <a:t>一样。</a:t>
            </a:r>
          </a:p>
          <a:p>
            <a:r>
              <a:rPr lang="zh-CN" altLang="en-US" dirty="0"/>
              <a:t>当 </a:t>
            </a:r>
            <a:r>
              <a:rPr lang="en-US" altLang="zh-CN" dirty="0" err="1"/>
              <a:t>minIdle</a:t>
            </a:r>
            <a:r>
              <a:rPr lang="en-US" altLang="zh-CN" dirty="0"/>
              <a:t>&lt;0 </a:t>
            </a:r>
            <a:r>
              <a:rPr lang="zh-CN" altLang="en-US" dirty="0"/>
              <a:t>或者 </a:t>
            </a:r>
            <a:r>
              <a:rPr lang="en-US" altLang="zh-CN" dirty="0" err="1"/>
              <a:t>minIdle</a:t>
            </a:r>
            <a:r>
              <a:rPr lang="en-US" altLang="zh-CN" dirty="0"/>
              <a:t>&gt;</a:t>
            </a:r>
            <a:r>
              <a:rPr lang="en-US" altLang="zh-CN" dirty="0" err="1"/>
              <a:t>maxPoolSize</a:t>
            </a:r>
            <a:r>
              <a:rPr lang="en-US" altLang="zh-CN" dirty="0"/>
              <a:t>, </a:t>
            </a:r>
            <a:r>
              <a:rPr lang="zh-CN" altLang="en-US" dirty="0"/>
              <a:t>则被重置为</a:t>
            </a:r>
            <a:r>
              <a:rPr lang="en-US" altLang="zh-CN" dirty="0" err="1"/>
              <a:t>maxPoolSize</a:t>
            </a:r>
            <a:r>
              <a:rPr lang="zh-CN" altLang="en-US" dirty="0"/>
              <a:t>，该值默认为</a:t>
            </a:r>
            <a:r>
              <a:rPr lang="en-US" altLang="zh-CN" dirty="0"/>
              <a:t>10</a:t>
            </a:r>
            <a:r>
              <a:rPr lang="zh-CN" altLang="en-US" dirty="0"/>
              <a:t>。</a:t>
            </a:r>
            <a:endParaRPr lang="en-US" altLang="zh-CN" dirty="0"/>
          </a:p>
          <a:p>
            <a:r>
              <a:rPr lang="en-US" altLang="zh-CN" dirty="0"/>
              <a:t>Hikari</a:t>
            </a:r>
            <a:r>
              <a:rPr lang="zh-CN" altLang="en-US" dirty="0"/>
              <a:t>会启动一个</a:t>
            </a:r>
            <a:r>
              <a:rPr lang="en-US" altLang="zh-CN" dirty="0" err="1"/>
              <a:t>HouseKeeper</a:t>
            </a:r>
            <a:r>
              <a:rPr lang="zh-CN" altLang="en-US" dirty="0"/>
              <a:t>定时任务，在</a:t>
            </a:r>
            <a:r>
              <a:rPr lang="en-US" altLang="zh-CN" dirty="0" err="1"/>
              <a:t>HikariPool</a:t>
            </a:r>
            <a:r>
              <a:rPr lang="zh-CN" altLang="en-US" dirty="0"/>
              <a:t>构造器里头初始化，默认的是初始化后</a:t>
            </a:r>
            <a:r>
              <a:rPr lang="en-US" altLang="zh-CN" dirty="0"/>
              <a:t>100</a:t>
            </a:r>
            <a:r>
              <a:rPr lang="zh-CN" altLang="en-US" dirty="0"/>
              <a:t>毫秒执行，之后每执行完一次之后隔</a:t>
            </a:r>
            <a:r>
              <a:rPr lang="en-US" altLang="zh-CN" dirty="0"/>
              <a:t>HOUSEKEEPING_PERIOD_MS(30</a:t>
            </a:r>
            <a:r>
              <a:rPr lang="zh-CN" altLang="en-US" dirty="0"/>
              <a:t>秒</a:t>
            </a:r>
            <a:r>
              <a:rPr lang="en-US" altLang="zh-CN" dirty="0"/>
              <a:t>)</a:t>
            </a:r>
            <a:r>
              <a:rPr lang="zh-CN" altLang="en-US" dirty="0"/>
              <a:t>时间执行。</a:t>
            </a:r>
          </a:p>
          <a:p>
            <a:r>
              <a:rPr lang="zh-CN" altLang="en-US" dirty="0"/>
              <a:t>这个定时任务的作用就是根据</a:t>
            </a:r>
            <a:r>
              <a:rPr lang="en-US" altLang="zh-CN" dirty="0" err="1"/>
              <a:t>idleTimeout</a:t>
            </a:r>
            <a:r>
              <a:rPr lang="zh-CN" altLang="en-US" dirty="0"/>
              <a:t>的值，移除掉空闲超时的连接。</a:t>
            </a:r>
          </a:p>
        </p:txBody>
      </p:sp>
    </p:spTree>
    <p:extLst>
      <p:ext uri="{BB962C8B-B14F-4D97-AF65-F5344CB8AC3E}">
        <p14:creationId xmlns:p14="http://schemas.microsoft.com/office/powerpoint/2010/main" val="83799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E0597-9E7B-4A1D-A884-558401640CA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3A000C6-1F63-480F-9D70-52A0A894AF2B}"/>
              </a:ext>
            </a:extLst>
          </p:cNvPr>
          <p:cNvSpPr>
            <a:spLocks noGrp="1"/>
          </p:cNvSpPr>
          <p:nvPr>
            <p:ph idx="1"/>
          </p:nvPr>
        </p:nvSpPr>
        <p:spPr/>
        <p:txBody>
          <a:bodyPr/>
          <a:lstStyle/>
          <a:p>
            <a:r>
              <a:rPr lang="zh-CN" altLang="en-US" dirty="0"/>
              <a:t>专门的连接池运行独立线程进行创建连接，回收连接</a:t>
            </a:r>
          </a:p>
        </p:txBody>
      </p:sp>
    </p:spTree>
    <p:extLst>
      <p:ext uri="{BB962C8B-B14F-4D97-AF65-F5344CB8AC3E}">
        <p14:creationId xmlns:p14="http://schemas.microsoft.com/office/powerpoint/2010/main" val="30502910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478</Words>
  <Application>Microsoft Office PowerPoint</Application>
  <PresentationFormat>宽屏</PresentationFormat>
  <Paragraphs>17</Paragraphs>
  <Slides>5</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PowerPoint 演示文稿</vt:lpstr>
      <vt:lpstr>连接泄露</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琚柏 付</dc:creator>
  <cp:lastModifiedBy>琚柏 付</cp:lastModifiedBy>
  <cp:revision>15</cp:revision>
  <dcterms:created xsi:type="dcterms:W3CDTF">2019-09-09T13:50:30Z</dcterms:created>
  <dcterms:modified xsi:type="dcterms:W3CDTF">2019-09-09T16:52:41Z</dcterms:modified>
</cp:coreProperties>
</file>