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EFF5D-2726-4C46-84A0-1B8280174A89}"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1E739-3A66-4BB4-BCD4-ED81B6D960F9}" type="slidenum">
              <a:rPr lang="zh-CN" altLang="en-US" smtClean="0"/>
              <a:t>‹#›</a:t>
            </a:fld>
            <a:endParaRPr lang="zh-CN" altLang="en-US"/>
          </a:p>
        </p:txBody>
      </p:sp>
    </p:spTree>
    <p:extLst>
      <p:ext uri="{BB962C8B-B14F-4D97-AF65-F5344CB8AC3E}">
        <p14:creationId xmlns:p14="http://schemas.microsoft.com/office/powerpoint/2010/main" val="238874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91E739-3A66-4BB4-BCD4-ED81B6D960F9}" type="slidenum">
              <a:rPr lang="zh-CN" altLang="en-US" smtClean="0"/>
              <a:t>4</a:t>
            </a:fld>
            <a:endParaRPr lang="zh-CN" altLang="en-US"/>
          </a:p>
        </p:txBody>
      </p:sp>
    </p:spTree>
    <p:extLst>
      <p:ext uri="{BB962C8B-B14F-4D97-AF65-F5344CB8AC3E}">
        <p14:creationId xmlns:p14="http://schemas.microsoft.com/office/powerpoint/2010/main" val="366338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91E739-3A66-4BB4-BCD4-ED81B6D960F9}" type="slidenum">
              <a:rPr lang="zh-CN" altLang="en-US" smtClean="0"/>
              <a:t>5</a:t>
            </a:fld>
            <a:endParaRPr lang="zh-CN" altLang="en-US"/>
          </a:p>
        </p:txBody>
      </p:sp>
    </p:spTree>
    <p:extLst>
      <p:ext uri="{BB962C8B-B14F-4D97-AF65-F5344CB8AC3E}">
        <p14:creationId xmlns:p14="http://schemas.microsoft.com/office/powerpoint/2010/main" val="195387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0CA4B-F2A7-4E5F-9DF6-674221B16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15DC0C-9858-4D11-BD90-D3AFB3499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4D5505-2281-43A0-B593-10239B467D7D}"/>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D9D810F2-9A55-4BD6-9DFE-B2FD52E79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470C0-28CC-4FDE-B6FF-DC4AAD864AAC}"/>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56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87C2B-5CBD-4C87-8A79-7CD2429E11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58AA7D-0084-409E-B150-47C036C446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CE0105-79A6-4294-B0A5-F54155E23433}"/>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BF84ABA1-3EDE-4D39-85F7-AF0ECCACA3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AB7F-E58C-46DE-893F-5D2E0FE85072}"/>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1146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3AA1AE-B156-4E45-93C2-80BC1754E1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BDF2C8-C1ED-4C47-814D-602D7ECD0F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2099DA-78A8-439E-B249-9F17B51BAFCF}"/>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B5433DFF-DF15-45E8-BB0B-E2D03DED2D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400C76-D0C8-41F0-8142-5E4D8F43FB8D}"/>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7017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24FCC-6EC2-4123-9278-8B43B8E3AA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EF6ED2-AFA4-463C-8566-66FB0A6DDE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F7FD66-EBE8-4CC8-B876-77CB6DB5A3A8}"/>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CD1DC5CC-76A6-453E-8B35-5AABE79A2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E6362-1F72-4121-8CA7-B2F1E5599705}"/>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5443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87430-249C-4FC4-A699-6A66489F5D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CA9300-D24F-4E3C-934A-8518C40D6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08BA61-5157-4392-93E0-3710878B38C7}"/>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D8FA89BB-3B2B-4459-AE6A-DA3247579F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3C4327-E7B1-42B2-BC61-747B3C1A48DB}"/>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5534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2EC2A-5E5E-41BD-8CC5-E8D2CCD259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B5326D-B2EF-4BE6-89C3-BDB466C505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8D0914-31E5-4079-B544-491F2CE04D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E3C41A-3761-4B0A-ACAD-A76B4B67E97F}"/>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86880648-C788-49D3-BDDE-5A2AD16E70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FE7BEB-5BD9-49F3-8708-001C3E2DE60E}"/>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343795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00E6E-2819-4C25-8041-A0728AC0CA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DC31AC-3D50-487D-A1CC-DC01D2135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F10E3B-C2D5-46E3-84CC-C2A2CAEA49C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4BBB8D-AF25-40FB-8898-B54A4CFC6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96CCCF-CEFC-4829-9B5F-343C973908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D4765B-A121-44DB-9428-CA4F6BAB89C8}"/>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8" name="页脚占位符 7">
            <a:extLst>
              <a:ext uri="{FF2B5EF4-FFF2-40B4-BE49-F238E27FC236}">
                <a16:creationId xmlns:a16="http://schemas.microsoft.com/office/drawing/2014/main" id="{A81C1252-F568-42B3-98C0-2F548A94AF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1718DE-1A34-4EE9-96F8-98DD21AEE9A5}"/>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23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4A563-E6DB-48D3-BFF1-3675A41E1F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41448D-BC85-4C2A-AE18-380A5036689E}"/>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4" name="页脚占位符 3">
            <a:extLst>
              <a:ext uri="{FF2B5EF4-FFF2-40B4-BE49-F238E27FC236}">
                <a16:creationId xmlns:a16="http://schemas.microsoft.com/office/drawing/2014/main" id="{07AAB76B-0F3F-4A67-8A8C-56A08747A5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842F93-3DC8-4C45-BB79-1CCE98E8090E}"/>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363289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D2A525-76BD-47F7-91AD-26899741C519}"/>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3" name="页脚占位符 2">
            <a:extLst>
              <a:ext uri="{FF2B5EF4-FFF2-40B4-BE49-F238E27FC236}">
                <a16:creationId xmlns:a16="http://schemas.microsoft.com/office/drawing/2014/main" id="{4B1E0460-F0EF-4019-A041-4D0C9AFDC7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72EEFE-43E7-4E8E-8634-2F31A7BED3A8}"/>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57627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ACDA7-74B0-47D6-9152-8BFFA18AA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2197A2-ECC8-42D8-932C-5966E178D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C4F0F17-3E4B-4E8A-B3B1-033E23666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04E3AF-15AB-4043-8BB3-C3A5B7D1C11F}"/>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9CF07BFC-9327-452B-8D83-952AA3B92D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C5C31-6C4D-4A42-93FD-A5AAEDF362D2}"/>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83753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AD5DC-4343-42CB-BB8E-60E7DA0A3F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80D4F6-3922-451E-870F-B7C063F1C0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D7159E-CDF7-415D-89E9-C5CAFC966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156E93-1DF4-4DBA-860F-D5384F8718B7}"/>
              </a:ext>
            </a:extLst>
          </p:cNvPr>
          <p:cNvSpPr>
            <a:spLocks noGrp="1"/>
          </p:cNvSpPr>
          <p:nvPr>
            <p:ph type="dt" sz="half" idx="10"/>
          </p:nvPr>
        </p:nvSpPr>
        <p:spPr/>
        <p:txBody>
          <a:bodyPr/>
          <a:lstStyle/>
          <a:p>
            <a:fld id="{36A64229-0E45-4F89-888E-C0CE591F8631}" type="datetimeFigureOut">
              <a:rPr lang="zh-CN" altLang="en-US" smtClean="0"/>
              <a:t>2019/9/10</a:t>
            </a:fld>
            <a:endParaRPr lang="zh-CN" altLang="en-US"/>
          </a:p>
        </p:txBody>
      </p:sp>
      <p:sp>
        <p:nvSpPr>
          <p:cNvPr id="6" name="页脚占位符 5">
            <a:extLst>
              <a:ext uri="{FF2B5EF4-FFF2-40B4-BE49-F238E27FC236}">
                <a16:creationId xmlns:a16="http://schemas.microsoft.com/office/drawing/2014/main" id="{96D88494-64F9-4522-A718-3E5BBAC263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E0F3B-7FA5-4B78-A193-93B982C05BA3}"/>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23599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19555E-F1D1-4FB9-A2FE-F25EA0CE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362FAA-27E0-4D99-92F6-6B4B5C095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23747A-9AE3-4F46-ABC3-7A691459C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64229-0E45-4F89-888E-C0CE591F8631}"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230F4FA1-AD41-4851-B0E9-76DDC4C34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AF9D4C-3D61-410C-8F80-E4291EAC2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10625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libaba/druid/issues/179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11D02-87C3-4E43-A49F-11C2152456C1}"/>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4D30A16B-F2D6-4717-A99E-16BF3005FF4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0884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3EB5B-1413-4450-BEE7-20233A7AAC85}"/>
              </a:ext>
            </a:extLst>
          </p:cNvPr>
          <p:cNvSpPr>
            <a:spLocks noGrp="1"/>
          </p:cNvSpPr>
          <p:nvPr>
            <p:ph type="title"/>
          </p:nvPr>
        </p:nvSpPr>
        <p:spPr/>
        <p:txBody>
          <a:bodyPr/>
          <a:lstStyle/>
          <a:p>
            <a:r>
              <a:rPr lang="zh-CN" altLang="en-US" dirty="0"/>
              <a:t>连接泄露</a:t>
            </a:r>
          </a:p>
        </p:txBody>
      </p:sp>
      <p:sp>
        <p:nvSpPr>
          <p:cNvPr id="3" name="内容占位符 2">
            <a:extLst>
              <a:ext uri="{FF2B5EF4-FFF2-40B4-BE49-F238E27FC236}">
                <a16:creationId xmlns:a16="http://schemas.microsoft.com/office/drawing/2014/main" id="{A1C62DEE-2622-4488-8D26-2B8215BA1C87}"/>
              </a:ext>
            </a:extLst>
          </p:cNvPr>
          <p:cNvSpPr>
            <a:spLocks noGrp="1"/>
          </p:cNvSpPr>
          <p:nvPr>
            <p:ph idx="1"/>
          </p:nvPr>
        </p:nvSpPr>
        <p:spPr/>
        <p:txBody>
          <a:bodyPr/>
          <a:lstStyle/>
          <a:p>
            <a:r>
              <a:rPr lang="zh-CN" altLang="en-US" dirty="0"/>
              <a:t>当程序存在缺陷时，申请的连接忘记关闭，这时候，就存在连接泄漏了。</a:t>
            </a:r>
            <a:r>
              <a:rPr lang="en-US" altLang="zh-CN" dirty="0"/>
              <a:t>Druid</a:t>
            </a:r>
            <a:r>
              <a:rPr lang="zh-CN" altLang="en-US" dirty="0"/>
              <a:t>提供了</a:t>
            </a:r>
            <a:r>
              <a:rPr lang="en-US" altLang="zh-CN" dirty="0" err="1"/>
              <a:t>RemoveAbandanded</a:t>
            </a:r>
            <a:r>
              <a:rPr lang="zh-CN" altLang="en-US" dirty="0"/>
              <a:t>相关配置，用来关闭长时间不使用的连接。例如：</a:t>
            </a:r>
            <a:endParaRPr lang="en-US" altLang="zh-CN" dirty="0"/>
          </a:p>
          <a:p>
            <a:r>
              <a:rPr lang="zh-CN" altLang="en-US" dirty="0"/>
              <a:t>配置</a:t>
            </a:r>
            <a:r>
              <a:rPr lang="en-US" altLang="zh-CN" dirty="0" err="1"/>
              <a:t>removeAbandoned</a:t>
            </a:r>
            <a:r>
              <a:rPr lang="zh-CN" altLang="en-US" dirty="0"/>
              <a:t>对性能会有一些影响，建议怀疑存在泄漏之后再打开。在上面的配置中，如果连接超过</a:t>
            </a:r>
            <a:r>
              <a:rPr lang="en-US" altLang="zh-CN" dirty="0"/>
              <a:t>30</a:t>
            </a:r>
            <a:r>
              <a:rPr lang="zh-CN" altLang="en-US" dirty="0"/>
              <a:t>分钟未关闭，就会被强行回收，并且日志记录连接申请时的调用堆栈。</a:t>
            </a:r>
            <a:endParaRPr lang="en-US" altLang="zh-CN" dirty="0"/>
          </a:p>
          <a:p>
            <a:r>
              <a:rPr lang="zh-CN" altLang="en-US" dirty="0"/>
              <a:t>判断连接是否在运行状态，不是的话才强制回收</a:t>
            </a:r>
          </a:p>
        </p:txBody>
      </p:sp>
    </p:spTree>
    <p:extLst>
      <p:ext uri="{BB962C8B-B14F-4D97-AF65-F5344CB8AC3E}">
        <p14:creationId xmlns:p14="http://schemas.microsoft.com/office/powerpoint/2010/main" val="39266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C39EC-D6D8-4F68-A5DB-153086ABEA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71599D-0401-4C94-B3A5-606FC44CC156}"/>
              </a:ext>
            </a:extLst>
          </p:cNvPr>
          <p:cNvSpPr>
            <a:spLocks noGrp="1"/>
          </p:cNvSpPr>
          <p:nvPr>
            <p:ph idx="1"/>
          </p:nvPr>
        </p:nvSpPr>
        <p:spPr/>
        <p:txBody>
          <a:bodyPr>
            <a:normAutofit fontScale="92500" lnSpcReduction="10000"/>
          </a:bodyPr>
          <a:lstStyle/>
          <a:p>
            <a:r>
              <a:rPr lang="en-US" altLang="zh-CN" dirty="0" err="1"/>
              <a:t>isValid</a:t>
            </a:r>
            <a:r>
              <a:rPr lang="zh-CN" altLang="en-US" dirty="0"/>
              <a:t>：如果连接尚未关闭并且仍然有效，则返回 </a:t>
            </a:r>
            <a:r>
              <a:rPr lang="en-US" altLang="zh-CN" dirty="0"/>
              <a:t>true</a:t>
            </a:r>
            <a:r>
              <a:rPr lang="zh-CN" altLang="en-US" dirty="0"/>
              <a:t>。驱动程序将提交一个关于该连接的查询，或者使用其他某种能确切验证在调用此方法时连接是否仍然有效的机制。由驱动程序提交的用来验证该连接的查询将在当前事务的上下文中执行。</a:t>
            </a:r>
            <a:endParaRPr lang="en-US" altLang="zh-CN" dirty="0"/>
          </a:p>
          <a:p>
            <a:r>
              <a:rPr lang="en-US" altLang="zh-CN" b="1" dirty="0" err="1"/>
              <a:t>hikari</a:t>
            </a:r>
            <a:r>
              <a:rPr lang="zh-CN" altLang="en-US" b="1" dirty="0"/>
              <a:t>是在</a:t>
            </a:r>
            <a:r>
              <a:rPr lang="en-US" altLang="zh-CN" b="1" dirty="0"/>
              <a:t>borrow</a:t>
            </a:r>
            <a:r>
              <a:rPr lang="zh-CN" altLang="en-US" b="1" dirty="0"/>
              <a:t>连接的时候校验连接的有效性</a:t>
            </a:r>
            <a:endParaRPr lang="en-US" altLang="zh-CN" b="1" dirty="0"/>
          </a:p>
          <a:p>
            <a:r>
              <a:rPr lang="en-US" altLang="zh-CN" dirty="0"/>
              <a:t>Hikari  </a:t>
            </a:r>
            <a:r>
              <a:rPr lang="en-US" altLang="zh-CN" dirty="0" err="1"/>
              <a:t>ProxyConnection</a:t>
            </a:r>
            <a:r>
              <a:rPr lang="en-US" altLang="zh-CN" dirty="0"/>
              <a:t>. </a:t>
            </a:r>
            <a:r>
              <a:rPr lang="en-US" altLang="zh-CN" dirty="0" err="1"/>
              <a:t>checkException</a:t>
            </a:r>
            <a:r>
              <a:rPr lang="en-US" altLang="zh-CN" dirty="0"/>
              <a:t>()</a:t>
            </a:r>
            <a:r>
              <a:rPr lang="zh-CN" altLang="en-US" dirty="0"/>
              <a:t>对常用异常进行判断</a:t>
            </a:r>
            <a:endParaRPr lang="en-US" altLang="zh-CN" dirty="0"/>
          </a:p>
          <a:p>
            <a:r>
              <a:rPr lang="zh-CN" altLang="en-US" dirty="0"/>
              <a:t>如果</a:t>
            </a:r>
            <a:r>
              <a:rPr lang="en-US" altLang="zh-CN" dirty="0" err="1"/>
              <a:t>leakDetectionThreshold</a:t>
            </a:r>
            <a:r>
              <a:rPr lang="en-US" altLang="zh-CN" dirty="0"/>
              <a:t>=0</a:t>
            </a:r>
            <a:r>
              <a:rPr lang="zh-CN" altLang="en-US" dirty="0"/>
              <a:t>，即禁用连接泄露检测，</a:t>
            </a:r>
            <a:r>
              <a:rPr lang="en-US" altLang="zh-CN" dirty="0"/>
              <a:t>schedule</a:t>
            </a:r>
            <a:r>
              <a:rPr lang="zh-CN" altLang="en-US" dirty="0"/>
              <a:t>返回的是</a:t>
            </a:r>
            <a:r>
              <a:rPr lang="en-US" altLang="zh-CN" dirty="0" err="1"/>
              <a:t>ProxyLeakTask.NO_LEAK</a:t>
            </a:r>
            <a:r>
              <a:rPr lang="zh-CN" altLang="en-US" dirty="0"/>
              <a:t>，否则则新建一个</a:t>
            </a:r>
            <a:r>
              <a:rPr lang="en-US" altLang="zh-CN" dirty="0" err="1"/>
              <a:t>ProxyLeakTask</a:t>
            </a:r>
            <a:r>
              <a:rPr lang="zh-CN" altLang="en-US" dirty="0"/>
              <a:t>，</a:t>
            </a:r>
            <a:endParaRPr lang="en-US" altLang="zh-CN" dirty="0"/>
          </a:p>
          <a:p>
            <a:r>
              <a:rPr lang="zh-CN" altLang="en-US" dirty="0"/>
              <a:t>连接泄漏检测的原理就是：连接有借有还，</a:t>
            </a:r>
            <a:r>
              <a:rPr lang="en-US" altLang="zh-CN" dirty="0" err="1"/>
              <a:t>hikari</a:t>
            </a:r>
            <a:r>
              <a:rPr lang="zh-CN" altLang="en-US" dirty="0"/>
              <a:t>是每借用一个</a:t>
            </a:r>
            <a:r>
              <a:rPr lang="en-US" altLang="zh-CN" dirty="0"/>
              <a:t>connection</a:t>
            </a:r>
            <a:r>
              <a:rPr lang="zh-CN" altLang="en-US" dirty="0"/>
              <a:t>则会创建一个延时的定时任务，在归还或者出异常的或者用户手动调用</a:t>
            </a:r>
            <a:r>
              <a:rPr lang="en-US" altLang="zh-CN" dirty="0" err="1"/>
              <a:t>evictConnection</a:t>
            </a:r>
            <a:r>
              <a:rPr lang="zh-CN" altLang="en-US" dirty="0"/>
              <a:t>的时候</a:t>
            </a:r>
            <a:r>
              <a:rPr lang="en-US" altLang="zh-CN" dirty="0"/>
              <a:t>cancel</a:t>
            </a:r>
            <a:r>
              <a:rPr lang="zh-CN" altLang="en-US" dirty="0"/>
              <a:t>掉这个</a:t>
            </a:r>
            <a:r>
              <a:rPr lang="en-US" altLang="zh-CN" dirty="0"/>
              <a:t>task</a:t>
            </a:r>
            <a:endParaRPr lang="zh-CN" altLang="en-US" dirty="0"/>
          </a:p>
        </p:txBody>
      </p:sp>
    </p:spTree>
    <p:extLst>
      <p:ext uri="{BB962C8B-B14F-4D97-AF65-F5344CB8AC3E}">
        <p14:creationId xmlns:p14="http://schemas.microsoft.com/office/powerpoint/2010/main" val="197023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0671E-B941-4870-B3D6-790C414AEFB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5B8694-FA1A-431E-9CC9-89B1D86F701E}"/>
              </a:ext>
            </a:extLst>
          </p:cNvPr>
          <p:cNvSpPr>
            <a:spLocks noGrp="1"/>
          </p:cNvSpPr>
          <p:nvPr>
            <p:ph idx="1"/>
          </p:nvPr>
        </p:nvSpPr>
        <p:spPr>
          <a:xfrm>
            <a:off x="838200" y="1165685"/>
            <a:ext cx="10515600" cy="6393820"/>
          </a:xfrm>
        </p:spPr>
        <p:txBody>
          <a:bodyPr>
            <a:normAutofit lnSpcReduction="10000"/>
          </a:bodyPr>
          <a:lstStyle/>
          <a:p>
            <a:r>
              <a:rPr lang="en-US" altLang="zh-CN" dirty="0" err="1"/>
              <a:t>fillPool</a:t>
            </a:r>
            <a:r>
              <a:rPr lang="en-US" altLang="zh-CN" dirty="0"/>
              <a:t>,</a:t>
            </a:r>
            <a:r>
              <a:rPr lang="zh-CN" altLang="en-US" dirty="0"/>
              <a:t>从当前的空闲连接</a:t>
            </a:r>
            <a:r>
              <a:rPr lang="en-US" altLang="zh-CN" dirty="0"/>
              <a:t>(</a:t>
            </a:r>
            <a:r>
              <a:rPr lang="zh-CN" altLang="en-US" dirty="0"/>
              <a:t>在执行时被感知到的</a:t>
            </a:r>
            <a:r>
              <a:rPr lang="en-US" altLang="zh-CN" dirty="0"/>
              <a:t>)</a:t>
            </a:r>
            <a:r>
              <a:rPr lang="zh-CN" altLang="en-US" dirty="0"/>
              <a:t>填充到</a:t>
            </a:r>
            <a:r>
              <a:rPr lang="en-US" altLang="zh-CN" dirty="0" err="1"/>
              <a:t>minimumIdle</a:t>
            </a:r>
            <a:r>
              <a:rPr lang="zh-CN" altLang="en-US" dirty="0"/>
              <a:t>（</a:t>
            </a:r>
            <a:r>
              <a:rPr lang="en-US" altLang="zh-CN" dirty="0" err="1"/>
              <a:t>HikariCP</a:t>
            </a:r>
            <a:r>
              <a:rPr lang="zh-CN" altLang="en-US" dirty="0"/>
              <a:t>尝试在池中维护的最小空闲连接数，如果空闲连接低于此值并且池中的总连接数少于</a:t>
            </a:r>
            <a:r>
              <a:rPr lang="en-US" altLang="zh-CN" dirty="0" err="1"/>
              <a:t>maximumPoolSize</a:t>
            </a:r>
            <a:r>
              <a:rPr lang="zh-CN" altLang="en-US" dirty="0"/>
              <a:t>，</a:t>
            </a:r>
            <a:r>
              <a:rPr lang="en-US" altLang="zh-CN" dirty="0" err="1"/>
              <a:t>HikariCP</a:t>
            </a:r>
            <a:r>
              <a:rPr lang="zh-CN" altLang="en-US" dirty="0"/>
              <a:t>将尽最大努力快速高效地添加其他连接）。</a:t>
            </a:r>
            <a:endParaRPr lang="en-US" altLang="zh-CN" dirty="0"/>
          </a:p>
          <a:p>
            <a:r>
              <a:rPr lang="zh-CN" altLang="en-US" dirty="0"/>
              <a:t>控制连接池空闲连接的最小数量，当连接池空闲连接少于</a:t>
            </a:r>
            <a:r>
              <a:rPr lang="en-US" altLang="zh-CN" dirty="0" err="1"/>
              <a:t>minimumIdle</a:t>
            </a:r>
            <a:r>
              <a:rPr lang="zh-CN" altLang="en-US" dirty="0"/>
              <a:t>，而且总共连接数不大于</a:t>
            </a:r>
            <a:r>
              <a:rPr lang="en-US" altLang="zh-CN" dirty="0" err="1"/>
              <a:t>maximumPoolSize</a:t>
            </a:r>
            <a:r>
              <a:rPr lang="zh-CN" altLang="en-US" dirty="0"/>
              <a:t>时，</a:t>
            </a:r>
            <a:r>
              <a:rPr lang="en-US" altLang="zh-CN" dirty="0" err="1"/>
              <a:t>HikariCP</a:t>
            </a:r>
            <a:r>
              <a:rPr lang="zh-CN" altLang="en-US" dirty="0"/>
              <a:t>会尽力补充新的连接。为了性能考虑，不建议设置此值，而是让</a:t>
            </a:r>
            <a:r>
              <a:rPr lang="en-US" altLang="zh-CN" dirty="0" err="1"/>
              <a:t>HikariCP</a:t>
            </a:r>
            <a:r>
              <a:rPr lang="zh-CN" altLang="en-US" dirty="0"/>
              <a:t>把连接池当做固定大小的处理，默认</a:t>
            </a:r>
            <a:r>
              <a:rPr lang="en-US" altLang="zh-CN" dirty="0" err="1"/>
              <a:t>minimumIdle</a:t>
            </a:r>
            <a:r>
              <a:rPr lang="zh-CN" altLang="en-US" dirty="0"/>
              <a:t>与</a:t>
            </a:r>
            <a:r>
              <a:rPr lang="en-US" altLang="zh-CN" dirty="0" err="1"/>
              <a:t>maximumPoolSize</a:t>
            </a:r>
            <a:r>
              <a:rPr lang="zh-CN" altLang="en-US" dirty="0"/>
              <a:t>一样。</a:t>
            </a:r>
          </a:p>
          <a:p>
            <a:r>
              <a:rPr lang="zh-CN" altLang="en-US" dirty="0"/>
              <a:t>当 </a:t>
            </a:r>
            <a:r>
              <a:rPr lang="en-US" altLang="zh-CN" dirty="0" err="1"/>
              <a:t>minIdle</a:t>
            </a:r>
            <a:r>
              <a:rPr lang="en-US" altLang="zh-CN" dirty="0"/>
              <a:t>&lt;0 </a:t>
            </a:r>
            <a:r>
              <a:rPr lang="zh-CN" altLang="en-US" dirty="0"/>
              <a:t>或者 </a:t>
            </a:r>
            <a:r>
              <a:rPr lang="en-US" altLang="zh-CN" dirty="0" err="1"/>
              <a:t>minIdle</a:t>
            </a:r>
            <a:r>
              <a:rPr lang="en-US" altLang="zh-CN" dirty="0"/>
              <a:t>&gt;</a:t>
            </a:r>
            <a:r>
              <a:rPr lang="en-US" altLang="zh-CN" dirty="0" err="1"/>
              <a:t>maxPoolSize</a:t>
            </a:r>
            <a:r>
              <a:rPr lang="en-US" altLang="zh-CN" dirty="0"/>
              <a:t>, </a:t>
            </a:r>
            <a:r>
              <a:rPr lang="zh-CN" altLang="en-US" dirty="0"/>
              <a:t>则被重置为</a:t>
            </a:r>
            <a:r>
              <a:rPr lang="en-US" altLang="zh-CN" dirty="0" err="1"/>
              <a:t>maxPoolSize</a:t>
            </a:r>
            <a:r>
              <a:rPr lang="zh-CN" altLang="en-US" dirty="0"/>
              <a:t>，该值默认为</a:t>
            </a:r>
            <a:r>
              <a:rPr lang="en-US" altLang="zh-CN" dirty="0"/>
              <a:t>10</a:t>
            </a:r>
            <a:r>
              <a:rPr lang="zh-CN" altLang="en-US" dirty="0"/>
              <a:t>。</a:t>
            </a:r>
            <a:endParaRPr lang="en-US" altLang="zh-CN" dirty="0"/>
          </a:p>
          <a:p>
            <a:r>
              <a:rPr lang="en-US" altLang="zh-CN" dirty="0"/>
              <a:t>Hikari</a:t>
            </a:r>
            <a:r>
              <a:rPr lang="zh-CN" altLang="en-US" dirty="0"/>
              <a:t>会启动一个</a:t>
            </a:r>
            <a:r>
              <a:rPr lang="en-US" altLang="zh-CN" dirty="0" err="1"/>
              <a:t>HouseKeeper</a:t>
            </a:r>
            <a:r>
              <a:rPr lang="zh-CN" altLang="en-US" dirty="0"/>
              <a:t>定时任务，在</a:t>
            </a:r>
            <a:r>
              <a:rPr lang="en-US" altLang="zh-CN" dirty="0" err="1"/>
              <a:t>HikariPool</a:t>
            </a:r>
            <a:r>
              <a:rPr lang="zh-CN" altLang="en-US" dirty="0"/>
              <a:t>构造器里头初始化，默认的是初始化后</a:t>
            </a:r>
            <a:r>
              <a:rPr lang="en-US" altLang="zh-CN" dirty="0"/>
              <a:t>100</a:t>
            </a:r>
            <a:r>
              <a:rPr lang="zh-CN" altLang="en-US" dirty="0"/>
              <a:t>毫秒执行，之后每执行完一次之后隔</a:t>
            </a:r>
            <a:r>
              <a:rPr lang="en-US" altLang="zh-CN" dirty="0"/>
              <a:t>HOUSEKEEPING_PERIOD_MS(30</a:t>
            </a:r>
            <a:r>
              <a:rPr lang="zh-CN" altLang="en-US" dirty="0"/>
              <a:t>秒</a:t>
            </a:r>
            <a:r>
              <a:rPr lang="en-US" altLang="zh-CN" dirty="0"/>
              <a:t>)</a:t>
            </a:r>
            <a:r>
              <a:rPr lang="zh-CN" altLang="en-US" dirty="0"/>
              <a:t>时间执行。</a:t>
            </a:r>
          </a:p>
          <a:p>
            <a:r>
              <a:rPr lang="zh-CN" altLang="en-US" dirty="0"/>
              <a:t>这个定时任务的作用就是根据</a:t>
            </a:r>
            <a:r>
              <a:rPr lang="en-US" altLang="zh-CN" dirty="0" err="1"/>
              <a:t>idleTimeout</a:t>
            </a:r>
            <a:r>
              <a:rPr lang="zh-CN" altLang="en-US" dirty="0"/>
              <a:t>的值，移除掉空闲超时的连接。</a:t>
            </a:r>
          </a:p>
        </p:txBody>
      </p:sp>
    </p:spTree>
    <p:extLst>
      <p:ext uri="{BB962C8B-B14F-4D97-AF65-F5344CB8AC3E}">
        <p14:creationId xmlns:p14="http://schemas.microsoft.com/office/powerpoint/2010/main" val="8379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E0597-9E7B-4A1D-A884-558401640CA3}"/>
              </a:ext>
            </a:extLst>
          </p:cNvPr>
          <p:cNvSpPr>
            <a:spLocks noGrp="1"/>
          </p:cNvSpPr>
          <p:nvPr>
            <p:ph type="title"/>
          </p:nvPr>
        </p:nvSpPr>
        <p:spPr/>
        <p:txBody>
          <a:bodyPr/>
          <a:lstStyle/>
          <a:p>
            <a:endParaRPr lang="zh-CN" altLang="en-US"/>
          </a:p>
        </p:txBody>
      </p:sp>
      <p:graphicFrame>
        <p:nvGraphicFramePr>
          <p:cNvPr id="4" name="表格 4">
            <a:extLst>
              <a:ext uri="{FF2B5EF4-FFF2-40B4-BE49-F238E27FC236}">
                <a16:creationId xmlns:a16="http://schemas.microsoft.com/office/drawing/2014/main" id="{EF53EDBF-81AC-4F33-A895-B38CF696287C}"/>
              </a:ext>
            </a:extLst>
          </p:cNvPr>
          <p:cNvGraphicFramePr>
            <a:graphicFrameLocks noGrp="1"/>
          </p:cNvGraphicFramePr>
          <p:nvPr>
            <p:ph idx="1"/>
            <p:extLst>
              <p:ext uri="{D42A27DB-BD31-4B8C-83A1-F6EECF244321}">
                <p14:modId xmlns:p14="http://schemas.microsoft.com/office/powerpoint/2010/main" val="1957343082"/>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98286728"/>
                    </a:ext>
                  </a:extLst>
                </a:gridCol>
                <a:gridCol w="5257800">
                  <a:extLst>
                    <a:ext uri="{9D8B030D-6E8A-4147-A177-3AD203B41FA5}">
                      <a16:colId xmlns:a16="http://schemas.microsoft.com/office/drawing/2014/main" val="4244328109"/>
                    </a:ext>
                  </a:extLst>
                </a:gridCol>
              </a:tblGrid>
              <a:tr h="370840">
                <a:tc>
                  <a:txBody>
                    <a:bodyPr/>
                    <a:lstStyle/>
                    <a:p>
                      <a:r>
                        <a:rPr lang="en-US" altLang="zh-CN" dirty="0" err="1"/>
                        <a:t>Hikari</a:t>
                      </a:r>
                      <a:r>
                        <a:rPr lang="zh-CN" altLang="en-US" dirty="0"/>
                        <a:t>指标</a:t>
                      </a:r>
                    </a:p>
                  </a:txBody>
                  <a:tcPr/>
                </a:tc>
                <a:tc>
                  <a:txBody>
                    <a:bodyPr/>
                    <a:lstStyle/>
                    <a:p>
                      <a:r>
                        <a:rPr lang="zh-CN" altLang="en-US" dirty="0"/>
                        <a:t>说明</a:t>
                      </a:r>
                    </a:p>
                  </a:txBody>
                  <a:tcPr/>
                </a:tc>
                <a:extLst>
                  <a:ext uri="{0D108BD9-81ED-4DB2-BD59-A6C34878D82A}">
                    <a16:rowId xmlns:a16="http://schemas.microsoft.com/office/drawing/2014/main" val="1258053864"/>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hikaricp.connection.timeout</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每分钟超时连接数</a:t>
                      </a:r>
                    </a:p>
                  </a:txBody>
                  <a:tcPr marL="5443" marR="5443" marT="5443" marB="0" anchor="b"/>
                </a:tc>
                <a:extLst>
                  <a:ext uri="{0D108BD9-81ED-4DB2-BD59-A6C34878D82A}">
                    <a16:rowId xmlns:a16="http://schemas.microsoft.com/office/drawing/2014/main" val="2597753015"/>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a:t>
                      </a:r>
                      <a:r>
                        <a:rPr lang="en-US" altLang="zh-CN" sz="1800" b="0" kern="1200" dirty="0" err="1">
                          <a:solidFill>
                            <a:schemeClr val="tx1"/>
                          </a:solidFill>
                          <a:latin typeface="+mn-lt"/>
                          <a:ea typeface="+mn-ea"/>
                          <a:cs typeface="+mn-cs"/>
                        </a:rPr>
                        <a:t>onnection.</a:t>
                      </a:r>
                      <a:r>
                        <a:rPr lang="en-US" sz="1800" b="0" kern="1200" dirty="0" err="1">
                          <a:solidFill>
                            <a:schemeClr val="tx1"/>
                          </a:solidFill>
                          <a:latin typeface="+mn-lt"/>
                          <a:ea typeface="+mn-ea"/>
                          <a:cs typeface="+mn-cs"/>
                        </a:rPr>
                        <a:t>pending</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当前排队获取连接的线程数</a:t>
                      </a:r>
                    </a:p>
                  </a:txBody>
                  <a:tcPr marL="5443" marR="5443" marT="5443" marB="0" anchor="b"/>
                </a:tc>
                <a:extLst>
                  <a:ext uri="{0D108BD9-81ED-4DB2-BD59-A6C34878D82A}">
                    <a16:rowId xmlns:a16="http://schemas.microsoft.com/office/drawing/2014/main" val="3072252079"/>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hikaricp.connection.acquired</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连接获取的等待时间</a:t>
                      </a:r>
                    </a:p>
                  </a:txBody>
                  <a:tcPr marL="5443" marR="5443" marT="5443" marB="0" anchor="b"/>
                </a:tc>
                <a:extLst>
                  <a:ext uri="{0D108BD9-81ED-4DB2-BD59-A6C34878D82A}">
                    <a16:rowId xmlns:a16="http://schemas.microsoft.com/office/drawing/2014/main" val="1135187816"/>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hikaricp.connections.active</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当前正在使用的连接数</a:t>
                      </a:r>
                    </a:p>
                  </a:txBody>
                  <a:tcPr marL="5443" marR="5443" marT="5443" marB="0" anchor="b"/>
                </a:tc>
                <a:extLst>
                  <a:ext uri="{0D108BD9-81ED-4DB2-BD59-A6C34878D82A}">
                    <a16:rowId xmlns:a16="http://schemas.microsoft.com/office/drawing/2014/main" val="4226983098"/>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hikaricp.connections.creation</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创建连接成功的耗时</a:t>
                      </a:r>
                    </a:p>
                  </a:txBody>
                  <a:tcPr marL="5443" marR="5443" marT="5443" marB="0" anchor="b"/>
                </a:tc>
                <a:extLst>
                  <a:ext uri="{0D108BD9-81ED-4DB2-BD59-A6C34878D82A}">
                    <a16:rowId xmlns:a16="http://schemas.microsoft.com/office/drawing/2014/main" val="1027542666"/>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hikaricp.connections.</a:t>
                      </a:r>
                      <a:r>
                        <a:rPr lang="en-US" altLang="zh-CN" sz="1800" b="0" kern="1200" dirty="0" err="1">
                          <a:solidFill>
                            <a:schemeClr val="tx1"/>
                          </a:solidFill>
                          <a:latin typeface="+mn-lt"/>
                          <a:ea typeface="+mn-ea"/>
                          <a:cs typeface="+mn-cs"/>
                        </a:rPr>
                        <a:t>idle</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当前空闲连接数</a:t>
                      </a:r>
                    </a:p>
                  </a:txBody>
                  <a:tcPr marL="5443" marR="5443" marT="5443" marB="0" anchor="b"/>
                </a:tc>
                <a:extLst>
                  <a:ext uri="{0D108BD9-81ED-4DB2-BD59-A6C34878D82A}">
                    <a16:rowId xmlns:a16="http://schemas.microsoft.com/office/drawing/2014/main" val="3633317053"/>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hikaricp.connection.usage</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a:solidFill>
                            <a:schemeClr val="tx1"/>
                          </a:solidFill>
                          <a:latin typeface="+mn-lt"/>
                          <a:ea typeface="+mn-ea"/>
                          <a:cs typeface="+mn-cs"/>
                        </a:rPr>
                        <a:t>连接被复用的间隔时长</a:t>
                      </a:r>
                    </a:p>
                  </a:txBody>
                  <a:tcPr marL="5443" marR="5443" marT="5443" marB="0" anchor="b"/>
                </a:tc>
                <a:extLst>
                  <a:ext uri="{0D108BD9-81ED-4DB2-BD59-A6C34878D82A}">
                    <a16:rowId xmlns:a16="http://schemas.microsoft.com/office/drawing/2014/main" val="1279780221"/>
                  </a:ext>
                </a:extLst>
              </a:tr>
              <a:tr h="370840">
                <a:tc>
                  <a:txBody>
                    <a:bodyPr/>
                    <a:lstStyle/>
                    <a:p>
                      <a:pPr marL="0" algn="l" defTabSz="914400" rtl="0" eaLnBrk="1" fontAlgn="b" latinLnBrk="0" hangingPunct="1"/>
                      <a:r>
                        <a:rPr lang="en-US" sz="1800" b="0" kern="1200" dirty="0" err="1">
                          <a:solidFill>
                            <a:schemeClr val="tx1"/>
                          </a:solidFill>
                          <a:latin typeface="+mn-lt"/>
                          <a:ea typeface="+mn-ea"/>
                          <a:cs typeface="+mn-cs"/>
                        </a:rPr>
                        <a:t>Hikaricp.connections</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dirty="0">
                          <a:solidFill>
                            <a:schemeClr val="tx1"/>
                          </a:solidFill>
                          <a:latin typeface="+mn-lt"/>
                          <a:ea typeface="+mn-ea"/>
                          <a:cs typeface="+mn-cs"/>
                        </a:rPr>
                        <a:t>连接池的总共连接数</a:t>
                      </a:r>
                    </a:p>
                  </a:txBody>
                  <a:tcPr marL="5443" marR="5443" marT="5443" marB="0" anchor="b"/>
                </a:tc>
                <a:extLst>
                  <a:ext uri="{0D108BD9-81ED-4DB2-BD59-A6C34878D82A}">
                    <a16:rowId xmlns:a16="http://schemas.microsoft.com/office/drawing/2014/main" val="2679090790"/>
                  </a:ext>
                </a:extLst>
              </a:tr>
              <a:tr h="370840">
                <a:tc>
                  <a:txBody>
                    <a:bodyPr/>
                    <a:lstStyle/>
                    <a:p>
                      <a:pPr marL="0" algn="l" defTabSz="914400" rtl="0" eaLnBrk="1" fontAlgn="b" latinLnBrk="0" hangingPunct="1"/>
                      <a:r>
                        <a:rPr lang="en-US" altLang="zh-CN" sz="1800" b="0" kern="1200" dirty="0" err="1">
                          <a:solidFill>
                            <a:schemeClr val="tx1"/>
                          </a:solidFill>
                          <a:latin typeface="+mn-lt"/>
                          <a:ea typeface="+mn-ea"/>
                          <a:cs typeface="+mn-cs"/>
                        </a:rPr>
                        <a:t>hikaricp</a:t>
                      </a:r>
                      <a:r>
                        <a:rPr lang="en-US" sz="1800" b="0" kern="1200" dirty="0" err="1">
                          <a:solidFill>
                            <a:schemeClr val="tx1"/>
                          </a:solidFill>
                          <a:latin typeface="+mn-lt"/>
                          <a:ea typeface="+mn-ea"/>
                          <a:cs typeface="+mn-cs"/>
                        </a:rPr>
                        <a:t>.connections.max</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dirty="0">
                          <a:solidFill>
                            <a:schemeClr val="tx1"/>
                          </a:solidFill>
                          <a:latin typeface="+mn-lt"/>
                          <a:ea typeface="+mn-ea"/>
                          <a:cs typeface="+mn-cs"/>
                        </a:rPr>
                        <a:t>连接池最大连接数</a:t>
                      </a:r>
                    </a:p>
                  </a:txBody>
                  <a:tcPr marL="5443" marR="5443" marT="5443" marB="0" anchor="b"/>
                </a:tc>
                <a:extLst>
                  <a:ext uri="{0D108BD9-81ED-4DB2-BD59-A6C34878D82A}">
                    <a16:rowId xmlns:a16="http://schemas.microsoft.com/office/drawing/2014/main" val="368953522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800" b="0" kern="1200" dirty="0" err="1">
                          <a:solidFill>
                            <a:schemeClr val="tx1"/>
                          </a:solidFill>
                          <a:latin typeface="+mn-lt"/>
                          <a:ea typeface="+mn-ea"/>
                          <a:cs typeface="+mn-cs"/>
                        </a:rPr>
                        <a:t>hikaricp.connections.min</a:t>
                      </a:r>
                      <a:endParaRPr lang="en-US" sz="1800" b="0" kern="1200" dirty="0">
                        <a:solidFill>
                          <a:schemeClr val="tx1"/>
                        </a:solidFill>
                        <a:latin typeface="+mn-lt"/>
                        <a:ea typeface="+mn-ea"/>
                        <a:cs typeface="+mn-cs"/>
                      </a:endParaRPr>
                    </a:p>
                  </a:txBody>
                  <a:tcPr marL="5443" marR="5443" marT="5443" marB="0" anchor="b"/>
                </a:tc>
                <a:tc>
                  <a:txBody>
                    <a:bodyPr/>
                    <a:lstStyle/>
                    <a:p>
                      <a:pPr marL="0" algn="l" defTabSz="914400" rtl="0" eaLnBrk="1" fontAlgn="b" latinLnBrk="0" hangingPunct="1"/>
                      <a:r>
                        <a:rPr lang="zh-CN" altLang="en-US" sz="1800" b="0" kern="1200" dirty="0">
                          <a:solidFill>
                            <a:schemeClr val="tx1"/>
                          </a:solidFill>
                          <a:latin typeface="+mn-lt"/>
                          <a:ea typeface="+mn-ea"/>
                          <a:cs typeface="+mn-cs"/>
                        </a:rPr>
                        <a:t>连接池最小连接数</a:t>
                      </a:r>
                    </a:p>
                  </a:txBody>
                  <a:tcPr marL="5443" marR="5443" marT="5443" marB="0" anchor="b"/>
                </a:tc>
                <a:extLst>
                  <a:ext uri="{0D108BD9-81ED-4DB2-BD59-A6C34878D82A}">
                    <a16:rowId xmlns:a16="http://schemas.microsoft.com/office/drawing/2014/main" val="2410902986"/>
                  </a:ext>
                </a:extLst>
              </a:tr>
            </a:tbl>
          </a:graphicData>
        </a:graphic>
      </p:graphicFrame>
    </p:spTree>
    <p:extLst>
      <p:ext uri="{BB962C8B-B14F-4D97-AF65-F5344CB8AC3E}">
        <p14:creationId xmlns:p14="http://schemas.microsoft.com/office/powerpoint/2010/main" val="305029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D9A19-FBBA-4DBB-A809-47960A880C20}"/>
              </a:ext>
            </a:extLst>
          </p:cNvPr>
          <p:cNvSpPr>
            <a:spLocks noGrp="1"/>
          </p:cNvSpPr>
          <p:nvPr>
            <p:ph type="title"/>
          </p:nvPr>
        </p:nvSpPr>
        <p:spPr>
          <a:xfrm>
            <a:off x="838200" y="365125"/>
            <a:ext cx="10515600" cy="1325563"/>
          </a:xfrm>
        </p:spPr>
        <p:txBody>
          <a:bodyPr/>
          <a:lstStyle/>
          <a:p>
            <a:endParaRPr lang="zh-CN" altLang="en-US"/>
          </a:p>
        </p:txBody>
      </p:sp>
      <p:pic>
        <p:nvPicPr>
          <p:cNvPr id="4" name="内容占位符 3">
            <a:extLst>
              <a:ext uri="{FF2B5EF4-FFF2-40B4-BE49-F238E27FC236}">
                <a16:creationId xmlns:a16="http://schemas.microsoft.com/office/drawing/2014/main" id="{1F8FC7A6-1066-4AE8-A6C0-41065954D6A9}"/>
              </a:ext>
            </a:extLst>
          </p:cNvPr>
          <p:cNvPicPr>
            <a:picLocks noGrp="1" noChangeAspect="1"/>
          </p:cNvPicPr>
          <p:nvPr>
            <p:ph idx="1"/>
          </p:nvPr>
        </p:nvPicPr>
        <p:blipFill>
          <a:blip r:embed="rId2"/>
          <a:stretch>
            <a:fillRect/>
          </a:stretch>
        </p:blipFill>
        <p:spPr>
          <a:xfrm>
            <a:off x="2097170" y="1825625"/>
            <a:ext cx="7997660" cy="4351338"/>
          </a:xfrm>
          <a:prstGeom prst="rect">
            <a:avLst/>
          </a:prstGeom>
        </p:spPr>
      </p:pic>
    </p:spTree>
    <p:extLst>
      <p:ext uri="{BB962C8B-B14F-4D97-AF65-F5344CB8AC3E}">
        <p14:creationId xmlns:p14="http://schemas.microsoft.com/office/powerpoint/2010/main" val="13306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DFFF50-F623-4108-B070-F127FA9728D9}"/>
              </a:ext>
            </a:extLst>
          </p:cNvPr>
          <p:cNvSpPr>
            <a:spLocks noGrp="1"/>
          </p:cNvSpPr>
          <p:nvPr>
            <p:ph idx="1"/>
          </p:nvPr>
        </p:nvSpPr>
        <p:spPr>
          <a:xfrm>
            <a:off x="838200" y="1825625"/>
            <a:ext cx="10515600" cy="5245270"/>
          </a:xfrm>
        </p:spPr>
        <p:txBody>
          <a:bodyPr>
            <a:normAutofit lnSpcReduction="10000"/>
          </a:bodyPr>
          <a:lstStyle/>
          <a:p>
            <a:r>
              <a:rPr lang="zh-CN" altLang="en-US" dirty="0"/>
              <a:t>劣势：和</a:t>
            </a:r>
            <a:r>
              <a:rPr lang="en-US" altLang="zh-CN" dirty="0"/>
              <a:t>spring boot</a:t>
            </a:r>
            <a:r>
              <a:rPr lang="zh-CN" altLang="en-US" dirty="0"/>
              <a:t>整合风险，无法集中监控，耦合非连接池核心功能，监控数据如果只保存在内存中，重启之后就会丢失</a:t>
            </a:r>
            <a:endParaRPr lang="en-US" altLang="zh-CN" dirty="0"/>
          </a:p>
          <a:p>
            <a:r>
              <a:rPr lang="zh-CN" altLang="en-US" dirty="0"/>
              <a:t>连接池监控、</a:t>
            </a:r>
            <a:r>
              <a:rPr lang="en-US" altLang="zh-CN" dirty="0"/>
              <a:t>SQL</a:t>
            </a:r>
            <a:r>
              <a:rPr lang="zh-CN" altLang="en-US" dirty="0"/>
              <a:t>执行效率监控</a:t>
            </a:r>
            <a:endParaRPr lang="en-US" altLang="zh-CN" dirty="0"/>
          </a:p>
          <a:p>
            <a:endParaRPr lang="en-US" altLang="zh-CN" dirty="0"/>
          </a:p>
          <a:p>
            <a:endParaRPr lang="en-US" altLang="zh-CN" dirty="0"/>
          </a:p>
          <a:p>
            <a:r>
              <a:rPr lang="en-US" altLang="zh-CN" dirty="0"/>
              <a:t>druid:</a:t>
            </a:r>
          </a:p>
          <a:p>
            <a:pPr marL="0" indent="0">
              <a:buNone/>
            </a:pPr>
            <a:r>
              <a:rPr lang="zh-CN" altLang="en-US" dirty="0"/>
              <a:t>开启</a:t>
            </a:r>
            <a:r>
              <a:rPr lang="en-US" altLang="zh-CN" dirty="0"/>
              <a:t>test-on-idle</a:t>
            </a:r>
          </a:p>
          <a:p>
            <a:pPr marL="0" indent="0">
              <a:buNone/>
            </a:pPr>
            <a:r>
              <a:rPr lang="zh-CN" altLang="en-US" dirty="0"/>
              <a:t>开启</a:t>
            </a:r>
            <a:r>
              <a:rPr lang="en-US" altLang="zh-CN" dirty="0"/>
              <a:t>keep-alive</a:t>
            </a:r>
          </a:p>
          <a:p>
            <a:pPr marL="0" indent="0">
              <a:buNone/>
            </a:pPr>
            <a:r>
              <a:rPr lang="zh-CN" altLang="en-US" dirty="0"/>
              <a:t>开始</a:t>
            </a:r>
            <a:r>
              <a:rPr lang="en-US" altLang="zh-CN" dirty="0" err="1"/>
              <a:t>PScache</a:t>
            </a:r>
            <a:endParaRPr lang="en-US" altLang="zh-CN" dirty="0"/>
          </a:p>
          <a:p>
            <a:pPr marL="0" indent="0">
              <a:buNone/>
            </a:pPr>
            <a:r>
              <a:rPr lang="zh-CN" altLang="en-US" dirty="0"/>
              <a:t>关闭连接泄露检查，启用非公平锁</a:t>
            </a:r>
            <a:endParaRPr lang="en-US" altLang="zh-CN" dirty="0"/>
          </a:p>
          <a:p>
            <a:pPr marL="0" indent="0">
              <a:buNone/>
            </a:pPr>
            <a:r>
              <a:rPr lang="en-US" altLang="zh-CN" dirty="0">
                <a:hlinkClick r:id="rId2"/>
              </a:rPr>
              <a:t>https://github.com/alibaba/druid/issues/1796</a:t>
            </a:r>
            <a:endParaRPr lang="en-US" altLang="zh-CN" dirty="0"/>
          </a:p>
          <a:p>
            <a:pPr marL="0" indent="0">
              <a:buNone/>
            </a:pPr>
            <a:endParaRPr lang="en-US" altLang="zh-CN" dirty="0"/>
          </a:p>
        </p:txBody>
      </p:sp>
    </p:spTree>
    <p:extLst>
      <p:ext uri="{BB962C8B-B14F-4D97-AF65-F5344CB8AC3E}">
        <p14:creationId xmlns:p14="http://schemas.microsoft.com/office/powerpoint/2010/main" val="396365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C726D-58F8-4B41-B36C-C5E1CA7AC1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6FC471-F92C-4ABC-845D-42528A3CAB99}"/>
              </a:ext>
            </a:extLst>
          </p:cNvPr>
          <p:cNvSpPr>
            <a:spLocks noGrp="1"/>
          </p:cNvSpPr>
          <p:nvPr>
            <p:ph idx="1"/>
          </p:nvPr>
        </p:nvSpPr>
        <p:spPr/>
        <p:txBody>
          <a:bodyPr/>
          <a:lstStyle/>
          <a:p>
            <a:r>
              <a:rPr lang="en-US" altLang="zh-CN" dirty="0" err="1"/>
              <a:t>Hikaricp</a:t>
            </a:r>
            <a:r>
              <a:rPr lang="en-US" altLang="zh-CN" dirty="0"/>
              <a:t>:</a:t>
            </a:r>
          </a:p>
          <a:p>
            <a:pPr marL="0" indent="0">
              <a:buNone/>
            </a:pPr>
            <a:r>
              <a:rPr lang="zh-CN" altLang="en-US" dirty="0"/>
              <a:t>不要配置</a:t>
            </a:r>
            <a:r>
              <a:rPr lang="en-US" altLang="zh-CN" dirty="0"/>
              <a:t>Don't use the </a:t>
            </a:r>
            <a:r>
              <a:rPr lang="en-US" altLang="zh-CN" dirty="0" err="1"/>
              <a:t>connectionTestQuery</a:t>
            </a:r>
            <a:r>
              <a:rPr lang="en-US" altLang="zh-CN" dirty="0"/>
              <a:t>, instead allow </a:t>
            </a:r>
            <a:r>
              <a:rPr lang="en-US" altLang="zh-CN" dirty="0" err="1"/>
              <a:t>HikariCP</a:t>
            </a:r>
            <a:r>
              <a:rPr lang="en-US" altLang="zh-CN" dirty="0"/>
              <a:t> to use the </a:t>
            </a:r>
            <a:r>
              <a:rPr lang="en-US" altLang="zh-CN" dirty="0" err="1"/>
              <a:t>Connection.isValid</a:t>
            </a:r>
            <a:r>
              <a:rPr lang="en-US" altLang="zh-CN" dirty="0"/>
              <a:t>() method (the default).</a:t>
            </a:r>
          </a:p>
          <a:p>
            <a:pPr marL="0" indent="0">
              <a:buNone/>
            </a:pPr>
            <a:r>
              <a:rPr lang="en-US" altLang="zh-CN" dirty="0"/>
              <a:t>Ping</a:t>
            </a:r>
            <a:r>
              <a:rPr lang="zh-CN" altLang="en-US" dirty="0"/>
              <a:t>方式性能好一倍</a:t>
            </a:r>
            <a:endParaRPr lang="en-US" altLang="zh-CN" dirty="0"/>
          </a:p>
          <a:p>
            <a:pPr marL="0" indent="0">
              <a:buNone/>
            </a:pPr>
            <a:r>
              <a:rPr lang="zh-CN" altLang="en-US" dirty="0"/>
              <a:t>开启</a:t>
            </a:r>
            <a:r>
              <a:rPr lang="en-US" altLang="zh-CN" dirty="0"/>
              <a:t>driver </a:t>
            </a:r>
            <a:r>
              <a:rPr lang="zh-CN" altLang="en-US" dirty="0"/>
              <a:t>的</a:t>
            </a:r>
            <a:r>
              <a:rPr lang="en-US" altLang="zh-CN" dirty="0" err="1"/>
              <a:t>pscache</a:t>
            </a:r>
            <a:endParaRPr lang="en-US" altLang="zh-CN" dirty="0"/>
          </a:p>
          <a:p>
            <a:pPr marL="0" indent="0">
              <a:buNone/>
            </a:pPr>
            <a:r>
              <a:rPr lang="zh-CN" altLang="en-US" dirty="0"/>
              <a:t>不要配置</a:t>
            </a:r>
            <a:r>
              <a:rPr lang="en-US" altLang="zh-CN" dirty="0" err="1"/>
              <a:t>minimumIdle</a:t>
            </a:r>
            <a:r>
              <a:rPr lang="zh-CN" altLang="en-US" dirty="0"/>
              <a:t>，使用固定大小连接池</a:t>
            </a:r>
            <a:endParaRPr lang="en-US" altLang="zh-CN" dirty="0"/>
          </a:p>
          <a:p>
            <a:pPr marL="0" indent="0">
              <a:buNone/>
            </a:pPr>
            <a:r>
              <a:rPr lang="zh-CN" altLang="en-US" dirty="0"/>
              <a:t>不要开启连接泄露检测</a:t>
            </a:r>
            <a:endParaRPr lang="en-US" altLang="zh-CN" dirty="0"/>
          </a:p>
          <a:p>
            <a:pPr marL="0" indent="0">
              <a:buNone/>
            </a:pPr>
            <a:r>
              <a:rPr lang="zh-CN" altLang="en-US" dirty="0"/>
              <a:t>连接存活时间应该比网络设备超时时间短</a:t>
            </a:r>
            <a:r>
              <a:rPr lang="en-US" altLang="zh-CN" dirty="0"/>
              <a:t>5s</a:t>
            </a:r>
            <a:endParaRPr lang="zh-CN" altLang="en-US" dirty="0"/>
          </a:p>
        </p:txBody>
      </p:sp>
    </p:spTree>
    <p:extLst>
      <p:ext uri="{BB962C8B-B14F-4D97-AF65-F5344CB8AC3E}">
        <p14:creationId xmlns:p14="http://schemas.microsoft.com/office/powerpoint/2010/main" val="18362038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698</Words>
  <Application>Microsoft Office PowerPoint</Application>
  <PresentationFormat>宽屏</PresentationFormat>
  <Paragraphs>55</Paragraphs>
  <Slides>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连接泄露</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琚柏 付</dc:creator>
  <cp:lastModifiedBy>琚柏 付</cp:lastModifiedBy>
  <cp:revision>28</cp:revision>
  <dcterms:created xsi:type="dcterms:W3CDTF">2019-09-09T13:50:30Z</dcterms:created>
  <dcterms:modified xsi:type="dcterms:W3CDTF">2019-09-10T16:52:58Z</dcterms:modified>
</cp:coreProperties>
</file>