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FC13597-EF21-4013-BA1B-294269F51A13}">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61" d="100"/>
          <a:sy n="61" d="100"/>
        </p:scale>
        <p:origin x="871"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6DDFFF-72E8-415B-9C52-1D94BB4D9D8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1A736EE-CCCB-4FB2-9727-90E90C3ACF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2C1FBB0-2B06-4C0D-AD54-9DD5DF2388A8}"/>
              </a:ext>
            </a:extLst>
          </p:cNvPr>
          <p:cNvSpPr>
            <a:spLocks noGrp="1"/>
          </p:cNvSpPr>
          <p:nvPr>
            <p:ph type="dt" sz="half" idx="10"/>
          </p:nvPr>
        </p:nvSpPr>
        <p:spPr/>
        <p:txBody>
          <a:bodyPr/>
          <a:lstStyle/>
          <a:p>
            <a:fld id="{FE759FA0-1F99-4309-A643-8A0A861F7E3F}" type="datetimeFigureOut">
              <a:rPr lang="zh-CN" altLang="en-US" smtClean="0"/>
              <a:t>2019/6/2</a:t>
            </a:fld>
            <a:endParaRPr lang="zh-CN" altLang="en-US"/>
          </a:p>
        </p:txBody>
      </p:sp>
      <p:sp>
        <p:nvSpPr>
          <p:cNvPr id="5" name="页脚占位符 4">
            <a:extLst>
              <a:ext uri="{FF2B5EF4-FFF2-40B4-BE49-F238E27FC236}">
                <a16:creationId xmlns:a16="http://schemas.microsoft.com/office/drawing/2014/main" id="{9F9DC78B-E4F5-48C4-AEDC-CA99E04D3F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80AA42-749D-4170-B920-41E4363E39FB}"/>
              </a:ext>
            </a:extLst>
          </p:cNvPr>
          <p:cNvSpPr>
            <a:spLocks noGrp="1"/>
          </p:cNvSpPr>
          <p:nvPr>
            <p:ph type="sldNum" sz="quarter" idx="12"/>
          </p:nvPr>
        </p:nvSpPr>
        <p:spPr/>
        <p:txBody>
          <a:bodyPr/>
          <a:lstStyle/>
          <a:p>
            <a:fld id="{E2E3C1BF-3A49-4AB7-980F-B7CF308F2068}" type="slidenum">
              <a:rPr lang="zh-CN" altLang="en-US" smtClean="0"/>
              <a:t>‹#›</a:t>
            </a:fld>
            <a:endParaRPr lang="zh-CN" altLang="en-US"/>
          </a:p>
        </p:txBody>
      </p:sp>
    </p:spTree>
    <p:extLst>
      <p:ext uri="{BB962C8B-B14F-4D97-AF65-F5344CB8AC3E}">
        <p14:creationId xmlns:p14="http://schemas.microsoft.com/office/powerpoint/2010/main" val="2533234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C44B8-D246-4519-8B8B-46AD2EF7DC5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0A4DA34-67EA-48B5-ADD7-B30270FA6D7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30DC93F-2BDE-4079-9506-D2FF2C502398}"/>
              </a:ext>
            </a:extLst>
          </p:cNvPr>
          <p:cNvSpPr>
            <a:spLocks noGrp="1"/>
          </p:cNvSpPr>
          <p:nvPr>
            <p:ph type="dt" sz="half" idx="10"/>
          </p:nvPr>
        </p:nvSpPr>
        <p:spPr/>
        <p:txBody>
          <a:bodyPr/>
          <a:lstStyle/>
          <a:p>
            <a:fld id="{FE759FA0-1F99-4309-A643-8A0A861F7E3F}" type="datetimeFigureOut">
              <a:rPr lang="zh-CN" altLang="en-US" smtClean="0"/>
              <a:t>2019/6/2</a:t>
            </a:fld>
            <a:endParaRPr lang="zh-CN" altLang="en-US"/>
          </a:p>
        </p:txBody>
      </p:sp>
      <p:sp>
        <p:nvSpPr>
          <p:cNvPr id="5" name="页脚占位符 4">
            <a:extLst>
              <a:ext uri="{FF2B5EF4-FFF2-40B4-BE49-F238E27FC236}">
                <a16:creationId xmlns:a16="http://schemas.microsoft.com/office/drawing/2014/main" id="{15239C63-C452-49DE-A3A8-1C95B572F3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454D16-9164-4338-B45C-F306DD3A89B5}"/>
              </a:ext>
            </a:extLst>
          </p:cNvPr>
          <p:cNvSpPr>
            <a:spLocks noGrp="1"/>
          </p:cNvSpPr>
          <p:nvPr>
            <p:ph type="sldNum" sz="quarter" idx="12"/>
          </p:nvPr>
        </p:nvSpPr>
        <p:spPr/>
        <p:txBody>
          <a:bodyPr/>
          <a:lstStyle/>
          <a:p>
            <a:fld id="{E2E3C1BF-3A49-4AB7-980F-B7CF308F2068}" type="slidenum">
              <a:rPr lang="zh-CN" altLang="en-US" smtClean="0"/>
              <a:t>‹#›</a:t>
            </a:fld>
            <a:endParaRPr lang="zh-CN" altLang="en-US"/>
          </a:p>
        </p:txBody>
      </p:sp>
    </p:spTree>
    <p:extLst>
      <p:ext uri="{BB962C8B-B14F-4D97-AF65-F5344CB8AC3E}">
        <p14:creationId xmlns:p14="http://schemas.microsoft.com/office/powerpoint/2010/main" val="4248487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E8FA305-6FD2-4AA0-84BD-7F34D0112FE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7B0413A-EF69-4993-9CA9-E301B793AB1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68A93AE-D7E5-4C44-9D36-7266C53AC531}"/>
              </a:ext>
            </a:extLst>
          </p:cNvPr>
          <p:cNvSpPr>
            <a:spLocks noGrp="1"/>
          </p:cNvSpPr>
          <p:nvPr>
            <p:ph type="dt" sz="half" idx="10"/>
          </p:nvPr>
        </p:nvSpPr>
        <p:spPr/>
        <p:txBody>
          <a:bodyPr/>
          <a:lstStyle/>
          <a:p>
            <a:fld id="{FE759FA0-1F99-4309-A643-8A0A861F7E3F}" type="datetimeFigureOut">
              <a:rPr lang="zh-CN" altLang="en-US" smtClean="0"/>
              <a:t>2019/6/2</a:t>
            </a:fld>
            <a:endParaRPr lang="zh-CN" altLang="en-US"/>
          </a:p>
        </p:txBody>
      </p:sp>
      <p:sp>
        <p:nvSpPr>
          <p:cNvPr id="5" name="页脚占位符 4">
            <a:extLst>
              <a:ext uri="{FF2B5EF4-FFF2-40B4-BE49-F238E27FC236}">
                <a16:creationId xmlns:a16="http://schemas.microsoft.com/office/drawing/2014/main" id="{176E8E2B-0F39-461D-9C2C-19CC01F541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F65FD3-9268-4A8C-8934-2CF3D3ABB257}"/>
              </a:ext>
            </a:extLst>
          </p:cNvPr>
          <p:cNvSpPr>
            <a:spLocks noGrp="1"/>
          </p:cNvSpPr>
          <p:nvPr>
            <p:ph type="sldNum" sz="quarter" idx="12"/>
          </p:nvPr>
        </p:nvSpPr>
        <p:spPr/>
        <p:txBody>
          <a:bodyPr/>
          <a:lstStyle/>
          <a:p>
            <a:fld id="{E2E3C1BF-3A49-4AB7-980F-B7CF308F2068}" type="slidenum">
              <a:rPr lang="zh-CN" altLang="en-US" smtClean="0"/>
              <a:t>‹#›</a:t>
            </a:fld>
            <a:endParaRPr lang="zh-CN" altLang="en-US"/>
          </a:p>
        </p:txBody>
      </p:sp>
    </p:spTree>
    <p:extLst>
      <p:ext uri="{BB962C8B-B14F-4D97-AF65-F5344CB8AC3E}">
        <p14:creationId xmlns:p14="http://schemas.microsoft.com/office/powerpoint/2010/main" val="1473876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01E578-54AD-4A43-9920-4EE79EC7C18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29ADE34-219F-44C3-AD9F-774A374C1CE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BCF1033-A986-41D0-B728-E6D3E82D33CC}"/>
              </a:ext>
            </a:extLst>
          </p:cNvPr>
          <p:cNvSpPr>
            <a:spLocks noGrp="1"/>
          </p:cNvSpPr>
          <p:nvPr>
            <p:ph type="dt" sz="half" idx="10"/>
          </p:nvPr>
        </p:nvSpPr>
        <p:spPr/>
        <p:txBody>
          <a:bodyPr/>
          <a:lstStyle/>
          <a:p>
            <a:fld id="{FE759FA0-1F99-4309-A643-8A0A861F7E3F}" type="datetimeFigureOut">
              <a:rPr lang="zh-CN" altLang="en-US" smtClean="0"/>
              <a:t>2019/6/2</a:t>
            </a:fld>
            <a:endParaRPr lang="zh-CN" altLang="en-US"/>
          </a:p>
        </p:txBody>
      </p:sp>
      <p:sp>
        <p:nvSpPr>
          <p:cNvPr id="5" name="页脚占位符 4">
            <a:extLst>
              <a:ext uri="{FF2B5EF4-FFF2-40B4-BE49-F238E27FC236}">
                <a16:creationId xmlns:a16="http://schemas.microsoft.com/office/drawing/2014/main" id="{45A83E3D-5820-49BC-B6E6-8C5073BD44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293E6A-94D5-4DBE-B4CC-5F0A06EF88AA}"/>
              </a:ext>
            </a:extLst>
          </p:cNvPr>
          <p:cNvSpPr>
            <a:spLocks noGrp="1"/>
          </p:cNvSpPr>
          <p:nvPr>
            <p:ph type="sldNum" sz="quarter" idx="12"/>
          </p:nvPr>
        </p:nvSpPr>
        <p:spPr/>
        <p:txBody>
          <a:bodyPr/>
          <a:lstStyle/>
          <a:p>
            <a:fld id="{E2E3C1BF-3A49-4AB7-980F-B7CF308F2068}" type="slidenum">
              <a:rPr lang="zh-CN" altLang="en-US" smtClean="0"/>
              <a:t>‹#›</a:t>
            </a:fld>
            <a:endParaRPr lang="zh-CN" altLang="en-US"/>
          </a:p>
        </p:txBody>
      </p:sp>
    </p:spTree>
    <p:extLst>
      <p:ext uri="{BB962C8B-B14F-4D97-AF65-F5344CB8AC3E}">
        <p14:creationId xmlns:p14="http://schemas.microsoft.com/office/powerpoint/2010/main" val="3075719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E06CBE-A346-4E6E-A801-3F2D8451909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F3AE0E8-DF88-417F-B331-11E9B2209D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D619F1F-C4F6-406B-A934-E9C26A633E6C}"/>
              </a:ext>
            </a:extLst>
          </p:cNvPr>
          <p:cNvSpPr>
            <a:spLocks noGrp="1"/>
          </p:cNvSpPr>
          <p:nvPr>
            <p:ph type="dt" sz="half" idx="10"/>
          </p:nvPr>
        </p:nvSpPr>
        <p:spPr/>
        <p:txBody>
          <a:bodyPr/>
          <a:lstStyle/>
          <a:p>
            <a:fld id="{FE759FA0-1F99-4309-A643-8A0A861F7E3F}" type="datetimeFigureOut">
              <a:rPr lang="zh-CN" altLang="en-US" smtClean="0"/>
              <a:t>2019/6/2</a:t>
            </a:fld>
            <a:endParaRPr lang="zh-CN" altLang="en-US"/>
          </a:p>
        </p:txBody>
      </p:sp>
      <p:sp>
        <p:nvSpPr>
          <p:cNvPr id="5" name="页脚占位符 4">
            <a:extLst>
              <a:ext uri="{FF2B5EF4-FFF2-40B4-BE49-F238E27FC236}">
                <a16:creationId xmlns:a16="http://schemas.microsoft.com/office/drawing/2014/main" id="{DACC64E2-0DBD-4A04-8B1D-09597554E7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38635B-0C57-4E8F-A634-AC130779578A}"/>
              </a:ext>
            </a:extLst>
          </p:cNvPr>
          <p:cNvSpPr>
            <a:spLocks noGrp="1"/>
          </p:cNvSpPr>
          <p:nvPr>
            <p:ph type="sldNum" sz="quarter" idx="12"/>
          </p:nvPr>
        </p:nvSpPr>
        <p:spPr/>
        <p:txBody>
          <a:bodyPr/>
          <a:lstStyle/>
          <a:p>
            <a:fld id="{E2E3C1BF-3A49-4AB7-980F-B7CF308F2068}" type="slidenum">
              <a:rPr lang="zh-CN" altLang="en-US" smtClean="0"/>
              <a:t>‹#›</a:t>
            </a:fld>
            <a:endParaRPr lang="zh-CN" altLang="en-US"/>
          </a:p>
        </p:txBody>
      </p:sp>
    </p:spTree>
    <p:extLst>
      <p:ext uri="{BB962C8B-B14F-4D97-AF65-F5344CB8AC3E}">
        <p14:creationId xmlns:p14="http://schemas.microsoft.com/office/powerpoint/2010/main" val="224198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068B04-F46D-4F2D-BB12-7AFDE06C98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9E098BE-859D-4F2B-9EE5-D63DFA858D9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B287FF4-0B7F-4060-8015-4CE7E3B49D7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19302A5-BEF5-4F12-BFA5-39E03303E738}"/>
              </a:ext>
            </a:extLst>
          </p:cNvPr>
          <p:cNvSpPr>
            <a:spLocks noGrp="1"/>
          </p:cNvSpPr>
          <p:nvPr>
            <p:ph type="dt" sz="half" idx="10"/>
          </p:nvPr>
        </p:nvSpPr>
        <p:spPr/>
        <p:txBody>
          <a:bodyPr/>
          <a:lstStyle/>
          <a:p>
            <a:fld id="{FE759FA0-1F99-4309-A643-8A0A861F7E3F}" type="datetimeFigureOut">
              <a:rPr lang="zh-CN" altLang="en-US" smtClean="0"/>
              <a:t>2019/6/2</a:t>
            </a:fld>
            <a:endParaRPr lang="zh-CN" altLang="en-US"/>
          </a:p>
        </p:txBody>
      </p:sp>
      <p:sp>
        <p:nvSpPr>
          <p:cNvPr id="6" name="页脚占位符 5">
            <a:extLst>
              <a:ext uri="{FF2B5EF4-FFF2-40B4-BE49-F238E27FC236}">
                <a16:creationId xmlns:a16="http://schemas.microsoft.com/office/drawing/2014/main" id="{63A1135F-5051-498C-908C-A7752279F04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BF48CB0-94AB-4FC0-8993-C135F0BB7771}"/>
              </a:ext>
            </a:extLst>
          </p:cNvPr>
          <p:cNvSpPr>
            <a:spLocks noGrp="1"/>
          </p:cNvSpPr>
          <p:nvPr>
            <p:ph type="sldNum" sz="quarter" idx="12"/>
          </p:nvPr>
        </p:nvSpPr>
        <p:spPr/>
        <p:txBody>
          <a:bodyPr/>
          <a:lstStyle/>
          <a:p>
            <a:fld id="{E2E3C1BF-3A49-4AB7-980F-B7CF308F2068}" type="slidenum">
              <a:rPr lang="zh-CN" altLang="en-US" smtClean="0"/>
              <a:t>‹#›</a:t>
            </a:fld>
            <a:endParaRPr lang="zh-CN" altLang="en-US"/>
          </a:p>
        </p:txBody>
      </p:sp>
    </p:spTree>
    <p:extLst>
      <p:ext uri="{BB962C8B-B14F-4D97-AF65-F5344CB8AC3E}">
        <p14:creationId xmlns:p14="http://schemas.microsoft.com/office/powerpoint/2010/main" val="2398480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C6AE0A-C7AE-4141-B90E-CA2600C4510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E06560E-83D6-47E5-987C-328A94650D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8C17781-98AA-4DD0-B4B6-09D1D1E9A3B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156E7C7-E097-4100-9AA6-6362FFC802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9163DFB-55C0-4C10-9E5B-E8E0F82715B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649A5B2-4370-4BF9-A3D4-300D7A64C6DE}"/>
              </a:ext>
            </a:extLst>
          </p:cNvPr>
          <p:cNvSpPr>
            <a:spLocks noGrp="1"/>
          </p:cNvSpPr>
          <p:nvPr>
            <p:ph type="dt" sz="half" idx="10"/>
          </p:nvPr>
        </p:nvSpPr>
        <p:spPr/>
        <p:txBody>
          <a:bodyPr/>
          <a:lstStyle/>
          <a:p>
            <a:fld id="{FE759FA0-1F99-4309-A643-8A0A861F7E3F}" type="datetimeFigureOut">
              <a:rPr lang="zh-CN" altLang="en-US" smtClean="0"/>
              <a:t>2019/6/2</a:t>
            </a:fld>
            <a:endParaRPr lang="zh-CN" altLang="en-US"/>
          </a:p>
        </p:txBody>
      </p:sp>
      <p:sp>
        <p:nvSpPr>
          <p:cNvPr id="8" name="页脚占位符 7">
            <a:extLst>
              <a:ext uri="{FF2B5EF4-FFF2-40B4-BE49-F238E27FC236}">
                <a16:creationId xmlns:a16="http://schemas.microsoft.com/office/drawing/2014/main" id="{7A4935DE-0873-41E1-BB9A-FE040F0B45B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A38DEAC-5DB8-499C-9A24-213AF40F744D}"/>
              </a:ext>
            </a:extLst>
          </p:cNvPr>
          <p:cNvSpPr>
            <a:spLocks noGrp="1"/>
          </p:cNvSpPr>
          <p:nvPr>
            <p:ph type="sldNum" sz="quarter" idx="12"/>
          </p:nvPr>
        </p:nvSpPr>
        <p:spPr/>
        <p:txBody>
          <a:bodyPr/>
          <a:lstStyle/>
          <a:p>
            <a:fld id="{E2E3C1BF-3A49-4AB7-980F-B7CF308F2068}" type="slidenum">
              <a:rPr lang="zh-CN" altLang="en-US" smtClean="0"/>
              <a:t>‹#›</a:t>
            </a:fld>
            <a:endParaRPr lang="zh-CN" altLang="en-US"/>
          </a:p>
        </p:txBody>
      </p:sp>
    </p:spTree>
    <p:extLst>
      <p:ext uri="{BB962C8B-B14F-4D97-AF65-F5344CB8AC3E}">
        <p14:creationId xmlns:p14="http://schemas.microsoft.com/office/powerpoint/2010/main" val="1436879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B19FF3-611F-43C6-8ADB-DCEAB86BC79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1CEA339-7421-4253-9DF2-1A52650FE880}"/>
              </a:ext>
            </a:extLst>
          </p:cNvPr>
          <p:cNvSpPr>
            <a:spLocks noGrp="1"/>
          </p:cNvSpPr>
          <p:nvPr>
            <p:ph type="dt" sz="half" idx="10"/>
          </p:nvPr>
        </p:nvSpPr>
        <p:spPr/>
        <p:txBody>
          <a:bodyPr/>
          <a:lstStyle/>
          <a:p>
            <a:fld id="{FE759FA0-1F99-4309-A643-8A0A861F7E3F}" type="datetimeFigureOut">
              <a:rPr lang="zh-CN" altLang="en-US" smtClean="0"/>
              <a:t>2019/6/2</a:t>
            </a:fld>
            <a:endParaRPr lang="zh-CN" altLang="en-US"/>
          </a:p>
        </p:txBody>
      </p:sp>
      <p:sp>
        <p:nvSpPr>
          <p:cNvPr id="4" name="页脚占位符 3">
            <a:extLst>
              <a:ext uri="{FF2B5EF4-FFF2-40B4-BE49-F238E27FC236}">
                <a16:creationId xmlns:a16="http://schemas.microsoft.com/office/drawing/2014/main" id="{BD426AE8-2F52-49F7-8818-6F622521A64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32E5CA1-BC06-44E7-A354-37A3256B217B}"/>
              </a:ext>
            </a:extLst>
          </p:cNvPr>
          <p:cNvSpPr>
            <a:spLocks noGrp="1"/>
          </p:cNvSpPr>
          <p:nvPr>
            <p:ph type="sldNum" sz="quarter" idx="12"/>
          </p:nvPr>
        </p:nvSpPr>
        <p:spPr/>
        <p:txBody>
          <a:bodyPr/>
          <a:lstStyle/>
          <a:p>
            <a:fld id="{E2E3C1BF-3A49-4AB7-980F-B7CF308F2068}" type="slidenum">
              <a:rPr lang="zh-CN" altLang="en-US" smtClean="0"/>
              <a:t>‹#›</a:t>
            </a:fld>
            <a:endParaRPr lang="zh-CN" altLang="en-US"/>
          </a:p>
        </p:txBody>
      </p:sp>
    </p:spTree>
    <p:extLst>
      <p:ext uri="{BB962C8B-B14F-4D97-AF65-F5344CB8AC3E}">
        <p14:creationId xmlns:p14="http://schemas.microsoft.com/office/powerpoint/2010/main" val="1556731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224B47F-BC87-495D-ABE5-A042CEB570C8}"/>
              </a:ext>
            </a:extLst>
          </p:cNvPr>
          <p:cNvSpPr>
            <a:spLocks noGrp="1"/>
          </p:cNvSpPr>
          <p:nvPr>
            <p:ph type="dt" sz="half" idx="10"/>
          </p:nvPr>
        </p:nvSpPr>
        <p:spPr/>
        <p:txBody>
          <a:bodyPr/>
          <a:lstStyle/>
          <a:p>
            <a:fld id="{FE759FA0-1F99-4309-A643-8A0A861F7E3F}" type="datetimeFigureOut">
              <a:rPr lang="zh-CN" altLang="en-US" smtClean="0"/>
              <a:t>2019/6/2</a:t>
            </a:fld>
            <a:endParaRPr lang="zh-CN" altLang="en-US"/>
          </a:p>
        </p:txBody>
      </p:sp>
      <p:sp>
        <p:nvSpPr>
          <p:cNvPr id="3" name="页脚占位符 2">
            <a:extLst>
              <a:ext uri="{FF2B5EF4-FFF2-40B4-BE49-F238E27FC236}">
                <a16:creationId xmlns:a16="http://schemas.microsoft.com/office/drawing/2014/main" id="{529565D9-1D72-47AD-B52A-5F04EE44445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7C06B19-25D3-414C-84B0-53D8F91CC012}"/>
              </a:ext>
            </a:extLst>
          </p:cNvPr>
          <p:cNvSpPr>
            <a:spLocks noGrp="1"/>
          </p:cNvSpPr>
          <p:nvPr>
            <p:ph type="sldNum" sz="quarter" idx="12"/>
          </p:nvPr>
        </p:nvSpPr>
        <p:spPr/>
        <p:txBody>
          <a:bodyPr/>
          <a:lstStyle/>
          <a:p>
            <a:fld id="{E2E3C1BF-3A49-4AB7-980F-B7CF308F2068}" type="slidenum">
              <a:rPr lang="zh-CN" altLang="en-US" smtClean="0"/>
              <a:t>‹#›</a:t>
            </a:fld>
            <a:endParaRPr lang="zh-CN" altLang="en-US"/>
          </a:p>
        </p:txBody>
      </p:sp>
    </p:spTree>
    <p:extLst>
      <p:ext uri="{BB962C8B-B14F-4D97-AF65-F5344CB8AC3E}">
        <p14:creationId xmlns:p14="http://schemas.microsoft.com/office/powerpoint/2010/main" val="3573575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193E7A-628A-4B32-BF0F-F1BD2DA5060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D6FF803-2479-4F03-BC8B-13AB946BB8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CFCD416-E9A2-4A4B-90AD-D5C5EDB691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DBAABE8-5F6E-4BB1-8130-DF7D736406DC}"/>
              </a:ext>
            </a:extLst>
          </p:cNvPr>
          <p:cNvSpPr>
            <a:spLocks noGrp="1"/>
          </p:cNvSpPr>
          <p:nvPr>
            <p:ph type="dt" sz="half" idx="10"/>
          </p:nvPr>
        </p:nvSpPr>
        <p:spPr/>
        <p:txBody>
          <a:bodyPr/>
          <a:lstStyle/>
          <a:p>
            <a:fld id="{FE759FA0-1F99-4309-A643-8A0A861F7E3F}" type="datetimeFigureOut">
              <a:rPr lang="zh-CN" altLang="en-US" smtClean="0"/>
              <a:t>2019/6/2</a:t>
            </a:fld>
            <a:endParaRPr lang="zh-CN" altLang="en-US"/>
          </a:p>
        </p:txBody>
      </p:sp>
      <p:sp>
        <p:nvSpPr>
          <p:cNvPr id="6" name="页脚占位符 5">
            <a:extLst>
              <a:ext uri="{FF2B5EF4-FFF2-40B4-BE49-F238E27FC236}">
                <a16:creationId xmlns:a16="http://schemas.microsoft.com/office/drawing/2014/main" id="{3CC48C45-CF71-494E-A8F6-A14D49B815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9F04EFA-2836-4A7F-BC5E-EE57C9050EB9}"/>
              </a:ext>
            </a:extLst>
          </p:cNvPr>
          <p:cNvSpPr>
            <a:spLocks noGrp="1"/>
          </p:cNvSpPr>
          <p:nvPr>
            <p:ph type="sldNum" sz="quarter" idx="12"/>
          </p:nvPr>
        </p:nvSpPr>
        <p:spPr/>
        <p:txBody>
          <a:bodyPr/>
          <a:lstStyle/>
          <a:p>
            <a:fld id="{E2E3C1BF-3A49-4AB7-980F-B7CF308F2068}" type="slidenum">
              <a:rPr lang="zh-CN" altLang="en-US" smtClean="0"/>
              <a:t>‹#›</a:t>
            </a:fld>
            <a:endParaRPr lang="zh-CN" altLang="en-US"/>
          </a:p>
        </p:txBody>
      </p:sp>
    </p:spTree>
    <p:extLst>
      <p:ext uri="{BB962C8B-B14F-4D97-AF65-F5344CB8AC3E}">
        <p14:creationId xmlns:p14="http://schemas.microsoft.com/office/powerpoint/2010/main" val="316211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E8262D-BBF5-4EB3-9ADC-AB873B2F138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434B5F0-0B3F-447D-98C8-F37B16B0E3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78398E9-E502-4335-82A5-59328F67D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6527454-D564-4584-9318-2CDDC648B120}"/>
              </a:ext>
            </a:extLst>
          </p:cNvPr>
          <p:cNvSpPr>
            <a:spLocks noGrp="1"/>
          </p:cNvSpPr>
          <p:nvPr>
            <p:ph type="dt" sz="half" idx="10"/>
          </p:nvPr>
        </p:nvSpPr>
        <p:spPr/>
        <p:txBody>
          <a:bodyPr/>
          <a:lstStyle/>
          <a:p>
            <a:fld id="{FE759FA0-1F99-4309-A643-8A0A861F7E3F}" type="datetimeFigureOut">
              <a:rPr lang="zh-CN" altLang="en-US" smtClean="0"/>
              <a:t>2019/6/2</a:t>
            </a:fld>
            <a:endParaRPr lang="zh-CN" altLang="en-US"/>
          </a:p>
        </p:txBody>
      </p:sp>
      <p:sp>
        <p:nvSpPr>
          <p:cNvPr id="6" name="页脚占位符 5">
            <a:extLst>
              <a:ext uri="{FF2B5EF4-FFF2-40B4-BE49-F238E27FC236}">
                <a16:creationId xmlns:a16="http://schemas.microsoft.com/office/drawing/2014/main" id="{D27B907A-85B5-40F5-8F46-6858EC809D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6A15ACC-7C2F-4E8B-A46A-690EEB9F275D}"/>
              </a:ext>
            </a:extLst>
          </p:cNvPr>
          <p:cNvSpPr>
            <a:spLocks noGrp="1"/>
          </p:cNvSpPr>
          <p:nvPr>
            <p:ph type="sldNum" sz="quarter" idx="12"/>
          </p:nvPr>
        </p:nvSpPr>
        <p:spPr/>
        <p:txBody>
          <a:bodyPr/>
          <a:lstStyle/>
          <a:p>
            <a:fld id="{E2E3C1BF-3A49-4AB7-980F-B7CF308F2068}" type="slidenum">
              <a:rPr lang="zh-CN" altLang="en-US" smtClean="0"/>
              <a:t>‹#›</a:t>
            </a:fld>
            <a:endParaRPr lang="zh-CN" altLang="en-US"/>
          </a:p>
        </p:txBody>
      </p:sp>
    </p:spTree>
    <p:extLst>
      <p:ext uri="{BB962C8B-B14F-4D97-AF65-F5344CB8AC3E}">
        <p14:creationId xmlns:p14="http://schemas.microsoft.com/office/powerpoint/2010/main" val="1826486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659E6FB-8164-496A-96A9-5B5B251FA9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EFC183F-DD37-452D-82E2-767088D5AE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0AC505-3CB6-432D-B491-25CC665EB6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759FA0-1F99-4309-A643-8A0A861F7E3F}" type="datetimeFigureOut">
              <a:rPr lang="zh-CN" altLang="en-US" smtClean="0"/>
              <a:t>2019/6/2</a:t>
            </a:fld>
            <a:endParaRPr lang="zh-CN" altLang="en-US"/>
          </a:p>
        </p:txBody>
      </p:sp>
      <p:sp>
        <p:nvSpPr>
          <p:cNvPr id="5" name="页脚占位符 4">
            <a:extLst>
              <a:ext uri="{FF2B5EF4-FFF2-40B4-BE49-F238E27FC236}">
                <a16:creationId xmlns:a16="http://schemas.microsoft.com/office/drawing/2014/main" id="{4DA70AC9-4E8F-4FA4-8D56-1B615AA894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002E697-130D-420D-961B-7A4046BCB3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E3C1BF-3A49-4AB7-980F-B7CF308F2068}" type="slidenum">
              <a:rPr lang="zh-CN" altLang="en-US" smtClean="0"/>
              <a:t>‹#›</a:t>
            </a:fld>
            <a:endParaRPr lang="zh-CN" altLang="en-US"/>
          </a:p>
        </p:txBody>
      </p:sp>
    </p:spTree>
    <p:extLst>
      <p:ext uri="{BB962C8B-B14F-4D97-AF65-F5344CB8AC3E}">
        <p14:creationId xmlns:p14="http://schemas.microsoft.com/office/powerpoint/2010/main" val="926239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48E765-8A4D-4AB1-ACA9-E19804AF1734}"/>
              </a:ext>
            </a:extLst>
          </p:cNvPr>
          <p:cNvSpPr>
            <a:spLocks noGrp="1"/>
          </p:cNvSpPr>
          <p:nvPr>
            <p:ph type="ctrTitle"/>
          </p:nvPr>
        </p:nvSpPr>
        <p:spPr>
          <a:xfrm>
            <a:off x="929014" y="539903"/>
            <a:ext cx="4093923" cy="800382"/>
          </a:xfrm>
        </p:spPr>
        <p:txBody>
          <a:bodyPr>
            <a:normAutofit fontScale="90000"/>
          </a:bodyPr>
          <a:lstStyle/>
          <a:p>
            <a:pPr algn="l"/>
            <a:r>
              <a:rPr lang="zh-CN" altLang="en-US" b="1" dirty="0">
                <a:solidFill>
                  <a:srgbClr val="FF0000"/>
                </a:solidFill>
              </a:rPr>
              <a:t>文件系统</a:t>
            </a:r>
          </a:p>
        </p:txBody>
      </p:sp>
      <p:sp>
        <p:nvSpPr>
          <p:cNvPr id="3" name="副标题 2">
            <a:extLst>
              <a:ext uri="{FF2B5EF4-FFF2-40B4-BE49-F238E27FC236}">
                <a16:creationId xmlns:a16="http://schemas.microsoft.com/office/drawing/2014/main" id="{B47380CA-84ED-44F5-9ABF-CA2A7774DEEE}"/>
              </a:ext>
            </a:extLst>
          </p:cNvPr>
          <p:cNvSpPr>
            <a:spLocks noGrp="1"/>
          </p:cNvSpPr>
          <p:nvPr>
            <p:ph type="subTitle" idx="1"/>
          </p:nvPr>
        </p:nvSpPr>
        <p:spPr>
          <a:xfrm>
            <a:off x="929014" y="1635451"/>
            <a:ext cx="9144000" cy="1655762"/>
          </a:xfrm>
        </p:spPr>
        <p:txBody>
          <a:bodyPr>
            <a:normAutofit/>
          </a:bodyPr>
          <a:lstStyle/>
          <a:p>
            <a:pPr algn="l"/>
            <a:r>
              <a:rPr lang="zh-CN" altLang="en-US" sz="3200" dirty="0"/>
              <a:t>文件：具有文件名的一组相关信息的集合</a:t>
            </a:r>
            <a:endParaRPr lang="en-US" altLang="zh-CN" sz="3200" dirty="0"/>
          </a:p>
          <a:p>
            <a:pPr algn="l"/>
            <a:endParaRPr lang="en-US" altLang="zh-CN" sz="3200" dirty="0"/>
          </a:p>
        </p:txBody>
      </p:sp>
    </p:spTree>
    <p:extLst>
      <p:ext uri="{BB962C8B-B14F-4D97-AF65-F5344CB8AC3E}">
        <p14:creationId xmlns:p14="http://schemas.microsoft.com/office/powerpoint/2010/main" val="3205872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3E0692-8148-439F-895A-DEF014973C0D}"/>
              </a:ext>
            </a:extLst>
          </p:cNvPr>
          <p:cNvSpPr>
            <a:spLocks noGrp="1"/>
          </p:cNvSpPr>
          <p:nvPr>
            <p:ph type="title"/>
          </p:nvPr>
        </p:nvSpPr>
        <p:spPr/>
        <p:txBody>
          <a:bodyPr/>
          <a:lstStyle/>
          <a:p>
            <a:r>
              <a:rPr lang="zh-CN" altLang="en-US" dirty="0">
                <a:solidFill>
                  <a:srgbClr val="FF0000"/>
                </a:solidFill>
              </a:rPr>
              <a:t>进程同步</a:t>
            </a:r>
          </a:p>
        </p:txBody>
      </p:sp>
      <p:sp>
        <p:nvSpPr>
          <p:cNvPr id="3" name="内容占位符 2">
            <a:extLst>
              <a:ext uri="{FF2B5EF4-FFF2-40B4-BE49-F238E27FC236}">
                <a16:creationId xmlns:a16="http://schemas.microsoft.com/office/drawing/2014/main" id="{71983776-49F1-4D2D-838C-032DDCE9CC56}"/>
              </a:ext>
            </a:extLst>
          </p:cNvPr>
          <p:cNvSpPr>
            <a:spLocks noGrp="1"/>
          </p:cNvSpPr>
          <p:nvPr>
            <p:ph idx="1"/>
          </p:nvPr>
        </p:nvSpPr>
        <p:spPr/>
        <p:txBody>
          <a:bodyPr/>
          <a:lstStyle/>
          <a:p>
            <a:r>
              <a:rPr lang="zh-CN" altLang="en-US" dirty="0"/>
              <a:t>临界资源、临界区</a:t>
            </a:r>
            <a:endParaRPr lang="en-US" altLang="zh-CN" dirty="0"/>
          </a:p>
          <a:p>
            <a:r>
              <a:rPr lang="zh-CN" altLang="en-US" dirty="0"/>
              <a:t>同步、互斥</a:t>
            </a:r>
            <a:endParaRPr lang="en-US" altLang="zh-CN" dirty="0"/>
          </a:p>
          <a:p>
            <a:r>
              <a:rPr lang="zh-CN" altLang="en-US" dirty="0"/>
              <a:t>信号量、</a:t>
            </a:r>
            <a:r>
              <a:rPr lang="en-US" altLang="zh-CN" dirty="0"/>
              <a:t>PV</a:t>
            </a:r>
            <a:r>
              <a:rPr lang="zh-CN" altLang="en-US" dirty="0"/>
              <a:t>操作</a:t>
            </a:r>
            <a:endParaRPr lang="en-US" altLang="zh-CN" dirty="0"/>
          </a:p>
          <a:p>
            <a:pPr lvl="1"/>
            <a:r>
              <a:rPr lang="zh-CN" altLang="en-US" dirty="0"/>
              <a:t>信号量取值的意义</a:t>
            </a:r>
            <a:endParaRPr lang="en-US" altLang="zh-CN" dirty="0"/>
          </a:p>
          <a:p>
            <a:pPr lvl="1"/>
            <a:r>
              <a:rPr lang="zh-CN" altLang="en-US" dirty="0"/>
              <a:t>管程的基本概念</a:t>
            </a:r>
            <a:endParaRPr lang="en-US" altLang="zh-CN" dirty="0"/>
          </a:p>
          <a:p>
            <a:pPr lvl="1"/>
            <a:endParaRPr lang="en-US" altLang="zh-CN" dirty="0"/>
          </a:p>
        </p:txBody>
      </p:sp>
    </p:spTree>
    <p:extLst>
      <p:ext uri="{BB962C8B-B14F-4D97-AF65-F5344CB8AC3E}">
        <p14:creationId xmlns:p14="http://schemas.microsoft.com/office/powerpoint/2010/main" val="3248511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4FF4D6-93C3-4CE4-8433-FD71ED9A3AD7}"/>
              </a:ext>
            </a:extLst>
          </p:cNvPr>
          <p:cNvSpPr>
            <a:spLocks noGrp="1"/>
          </p:cNvSpPr>
          <p:nvPr>
            <p:ph type="title"/>
          </p:nvPr>
        </p:nvSpPr>
        <p:spPr/>
        <p:txBody>
          <a:bodyPr/>
          <a:lstStyle/>
          <a:p>
            <a:r>
              <a:rPr lang="zh-CN" altLang="en-US" dirty="0">
                <a:solidFill>
                  <a:srgbClr val="FF0000"/>
                </a:solidFill>
              </a:rPr>
              <a:t>程序的并发执行</a:t>
            </a:r>
          </a:p>
        </p:txBody>
      </p:sp>
      <p:sp>
        <p:nvSpPr>
          <p:cNvPr id="3" name="内容占位符 2">
            <a:extLst>
              <a:ext uri="{FF2B5EF4-FFF2-40B4-BE49-F238E27FC236}">
                <a16:creationId xmlns:a16="http://schemas.microsoft.com/office/drawing/2014/main" id="{EF2F0C3D-FFB5-4398-9BB0-492A38EAF2A4}"/>
              </a:ext>
            </a:extLst>
          </p:cNvPr>
          <p:cNvSpPr>
            <a:spLocks noGrp="1"/>
          </p:cNvSpPr>
          <p:nvPr>
            <p:ph idx="1"/>
          </p:nvPr>
        </p:nvSpPr>
        <p:spPr/>
        <p:txBody>
          <a:bodyPr>
            <a:normAutofit/>
          </a:bodyPr>
          <a:lstStyle/>
          <a:p>
            <a:r>
              <a:rPr lang="zh-CN" altLang="en-US" dirty="0"/>
              <a:t>竞争</a:t>
            </a:r>
            <a:endParaRPr lang="en-US" altLang="zh-CN" dirty="0"/>
          </a:p>
          <a:p>
            <a:r>
              <a:rPr lang="zh-CN" altLang="en-US" dirty="0"/>
              <a:t>竞争条件</a:t>
            </a:r>
            <a:endParaRPr lang="en-US" altLang="zh-CN" dirty="0"/>
          </a:p>
          <a:p>
            <a:pPr lvl="1"/>
            <a:r>
              <a:rPr lang="zh-CN" altLang="en-US" dirty="0"/>
              <a:t>多个进程并发访问和操作的同一组数据且执行结果与访问的特定顺序有关</a:t>
            </a:r>
            <a:endParaRPr lang="en-US" altLang="zh-CN" dirty="0"/>
          </a:p>
          <a:p>
            <a:r>
              <a:rPr lang="zh-CN" altLang="en-US" dirty="0"/>
              <a:t>临界资源</a:t>
            </a:r>
            <a:endParaRPr lang="en-US" altLang="zh-CN" dirty="0"/>
          </a:p>
          <a:p>
            <a:pPr lvl="1"/>
            <a:r>
              <a:rPr lang="zh-CN" altLang="en-US" dirty="0"/>
              <a:t>一次仅允许一个进程访问的资源</a:t>
            </a:r>
            <a:endParaRPr lang="en-US" altLang="zh-CN" dirty="0"/>
          </a:p>
          <a:p>
            <a:r>
              <a:rPr lang="zh-CN" altLang="en-US" dirty="0"/>
              <a:t>临界区</a:t>
            </a:r>
            <a:endParaRPr lang="en-US" altLang="zh-CN" dirty="0"/>
          </a:p>
          <a:p>
            <a:pPr lvl="1"/>
            <a:r>
              <a:rPr lang="zh-CN" altLang="en-US" dirty="0"/>
              <a:t>每个进程中访问临界资源的那段代码</a:t>
            </a:r>
            <a:endParaRPr lang="en-US" altLang="zh-CN" dirty="0"/>
          </a:p>
        </p:txBody>
      </p:sp>
    </p:spTree>
    <p:extLst>
      <p:ext uri="{BB962C8B-B14F-4D97-AF65-F5344CB8AC3E}">
        <p14:creationId xmlns:p14="http://schemas.microsoft.com/office/powerpoint/2010/main" val="3562540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476808-9634-4BC0-A19C-92DA88DEA719}"/>
              </a:ext>
            </a:extLst>
          </p:cNvPr>
          <p:cNvSpPr>
            <a:spLocks noGrp="1"/>
          </p:cNvSpPr>
          <p:nvPr>
            <p:ph type="title"/>
          </p:nvPr>
        </p:nvSpPr>
        <p:spPr/>
        <p:txBody>
          <a:bodyPr/>
          <a:lstStyle/>
          <a:p>
            <a:r>
              <a:rPr lang="zh-CN" altLang="en-US" dirty="0">
                <a:solidFill>
                  <a:srgbClr val="FF0000"/>
                </a:solidFill>
              </a:rPr>
              <a:t>进程的同步与互斥</a:t>
            </a:r>
          </a:p>
        </p:txBody>
      </p:sp>
      <p:sp>
        <p:nvSpPr>
          <p:cNvPr id="3" name="内容占位符 2">
            <a:extLst>
              <a:ext uri="{FF2B5EF4-FFF2-40B4-BE49-F238E27FC236}">
                <a16:creationId xmlns:a16="http://schemas.microsoft.com/office/drawing/2014/main" id="{443E7B2F-3A43-43F6-BE5D-AF7BC29E5BBA}"/>
              </a:ext>
            </a:extLst>
          </p:cNvPr>
          <p:cNvSpPr>
            <a:spLocks noGrp="1"/>
          </p:cNvSpPr>
          <p:nvPr>
            <p:ph idx="1"/>
          </p:nvPr>
        </p:nvSpPr>
        <p:spPr/>
        <p:txBody>
          <a:bodyPr/>
          <a:lstStyle/>
          <a:p>
            <a:r>
              <a:rPr lang="zh-CN" altLang="en-US" dirty="0"/>
              <a:t>进程互斥（间接制约关系）</a:t>
            </a:r>
            <a:endParaRPr lang="en-US" altLang="zh-CN" dirty="0"/>
          </a:p>
          <a:p>
            <a:pPr lvl="1"/>
            <a:r>
              <a:rPr lang="zh-CN" altLang="en-US" dirty="0"/>
              <a:t>无序访问</a:t>
            </a:r>
            <a:endParaRPr lang="en-US" altLang="zh-CN" dirty="0"/>
          </a:p>
          <a:p>
            <a:pPr lvl="1"/>
            <a:r>
              <a:rPr lang="zh-CN" altLang="en-US" dirty="0"/>
              <a:t>某一资源同时只允许一个访问者对其进行访问</a:t>
            </a:r>
            <a:endParaRPr lang="en-US" altLang="zh-CN" dirty="0"/>
          </a:p>
          <a:p>
            <a:r>
              <a:rPr lang="zh-CN" altLang="en-US" dirty="0"/>
              <a:t>进程同步（直接制约关系）</a:t>
            </a:r>
            <a:endParaRPr lang="en-US" altLang="zh-CN" dirty="0"/>
          </a:p>
          <a:p>
            <a:pPr lvl="1"/>
            <a:r>
              <a:rPr lang="zh-CN" altLang="en-US" dirty="0"/>
              <a:t>有序访问</a:t>
            </a:r>
            <a:endParaRPr lang="en-US" altLang="zh-CN" dirty="0"/>
          </a:p>
          <a:p>
            <a:pPr lvl="1"/>
            <a:r>
              <a:rPr lang="zh-CN" altLang="en-US" dirty="0"/>
              <a:t>在互斥的基础上，通过其他几只实现访问者对资源的有序访问</a:t>
            </a:r>
            <a:endParaRPr lang="en-US" altLang="zh-CN" dirty="0"/>
          </a:p>
          <a:p>
            <a:pPr lvl="1"/>
            <a:r>
              <a:rPr lang="zh-CN" altLang="en-US" dirty="0"/>
              <a:t>同步实现了互斥</a:t>
            </a:r>
            <a:endParaRPr lang="en-US" altLang="zh-CN" dirty="0"/>
          </a:p>
          <a:p>
            <a:pPr lvl="1"/>
            <a:r>
              <a:rPr lang="zh-CN" altLang="en-US" dirty="0"/>
              <a:t>对资源的写入一定是互斥的</a:t>
            </a:r>
          </a:p>
        </p:txBody>
      </p:sp>
    </p:spTree>
    <p:extLst>
      <p:ext uri="{BB962C8B-B14F-4D97-AF65-F5344CB8AC3E}">
        <p14:creationId xmlns:p14="http://schemas.microsoft.com/office/powerpoint/2010/main" val="161102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6A3EF-BF8B-40A9-A282-5D3F2E84563B}"/>
              </a:ext>
            </a:extLst>
          </p:cNvPr>
          <p:cNvSpPr>
            <a:spLocks noGrp="1"/>
          </p:cNvSpPr>
          <p:nvPr>
            <p:ph type="title"/>
          </p:nvPr>
        </p:nvSpPr>
        <p:spPr/>
        <p:txBody>
          <a:bodyPr/>
          <a:lstStyle/>
          <a:p>
            <a:r>
              <a:rPr lang="zh-CN" altLang="en-US" dirty="0">
                <a:solidFill>
                  <a:srgbClr val="FF0000"/>
                </a:solidFill>
              </a:rPr>
              <a:t>互斥区管理</a:t>
            </a:r>
          </a:p>
        </p:txBody>
      </p:sp>
      <p:sp>
        <p:nvSpPr>
          <p:cNvPr id="3" name="内容占位符 2">
            <a:extLst>
              <a:ext uri="{FF2B5EF4-FFF2-40B4-BE49-F238E27FC236}">
                <a16:creationId xmlns:a16="http://schemas.microsoft.com/office/drawing/2014/main" id="{5E176D97-7FF2-464F-8B85-B008D406B833}"/>
              </a:ext>
            </a:extLst>
          </p:cNvPr>
          <p:cNvSpPr>
            <a:spLocks noGrp="1"/>
          </p:cNvSpPr>
          <p:nvPr>
            <p:ph idx="1"/>
          </p:nvPr>
        </p:nvSpPr>
        <p:spPr/>
        <p:txBody>
          <a:bodyPr/>
          <a:lstStyle/>
          <a:p>
            <a:r>
              <a:rPr lang="zh-CN" altLang="en-US" dirty="0"/>
              <a:t>空闲让进</a:t>
            </a:r>
            <a:endParaRPr lang="en-US" altLang="zh-CN" dirty="0"/>
          </a:p>
          <a:p>
            <a:r>
              <a:rPr lang="zh-CN" altLang="en-US" dirty="0"/>
              <a:t>忙则等待</a:t>
            </a:r>
            <a:endParaRPr lang="en-US" altLang="zh-CN" dirty="0"/>
          </a:p>
          <a:p>
            <a:r>
              <a:rPr lang="zh-CN" altLang="en-US" dirty="0"/>
              <a:t>有限等待</a:t>
            </a:r>
            <a:endParaRPr lang="en-US" altLang="zh-CN" dirty="0"/>
          </a:p>
          <a:p>
            <a:r>
              <a:rPr lang="zh-CN" altLang="en-US" dirty="0"/>
              <a:t>让权等待</a:t>
            </a:r>
          </a:p>
        </p:txBody>
      </p:sp>
    </p:spTree>
    <p:extLst>
      <p:ext uri="{BB962C8B-B14F-4D97-AF65-F5344CB8AC3E}">
        <p14:creationId xmlns:p14="http://schemas.microsoft.com/office/powerpoint/2010/main" val="709022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EAEF68-6E64-4D17-87E9-0F135EE7AA15}"/>
              </a:ext>
            </a:extLst>
          </p:cNvPr>
          <p:cNvSpPr>
            <a:spLocks noGrp="1"/>
          </p:cNvSpPr>
          <p:nvPr>
            <p:ph type="title"/>
          </p:nvPr>
        </p:nvSpPr>
        <p:spPr/>
        <p:txBody>
          <a:bodyPr/>
          <a:lstStyle/>
          <a:p>
            <a:r>
              <a:rPr lang="zh-CN" altLang="en-US" dirty="0">
                <a:solidFill>
                  <a:srgbClr val="FF0000"/>
                </a:solidFill>
              </a:rPr>
              <a:t>基于信号量的同步方法</a:t>
            </a:r>
          </a:p>
        </p:txBody>
      </p:sp>
      <p:sp>
        <p:nvSpPr>
          <p:cNvPr id="3" name="内容占位符 2">
            <a:extLst>
              <a:ext uri="{FF2B5EF4-FFF2-40B4-BE49-F238E27FC236}">
                <a16:creationId xmlns:a16="http://schemas.microsoft.com/office/drawing/2014/main" id="{6786B70D-8073-478D-BFAC-B5CFA6CE437D}"/>
              </a:ext>
            </a:extLst>
          </p:cNvPr>
          <p:cNvSpPr>
            <a:spLocks noGrp="1"/>
          </p:cNvSpPr>
          <p:nvPr>
            <p:ph idx="1"/>
          </p:nvPr>
        </p:nvSpPr>
        <p:spPr/>
        <p:txBody>
          <a:bodyPr/>
          <a:lstStyle/>
          <a:p>
            <a:r>
              <a:rPr lang="zh-CN" altLang="en-US" dirty="0"/>
              <a:t>信号量的定义</a:t>
            </a:r>
            <a:endParaRPr lang="en-US" altLang="zh-CN" dirty="0"/>
          </a:p>
          <a:p>
            <a:pPr lvl="1"/>
            <a:r>
              <a:rPr lang="zh-CN" altLang="en-US" dirty="0"/>
              <a:t>二元组（</a:t>
            </a:r>
            <a:r>
              <a:rPr lang="en-US" altLang="zh-CN" dirty="0" err="1"/>
              <a:t>s,q</a:t>
            </a:r>
            <a:r>
              <a:rPr lang="zh-CN" altLang="en-US" dirty="0"/>
              <a:t>）</a:t>
            </a:r>
            <a:endParaRPr lang="en-US" altLang="zh-CN" dirty="0"/>
          </a:p>
          <a:p>
            <a:pPr lvl="1"/>
            <a:r>
              <a:rPr lang="en-US" altLang="zh-CN" dirty="0"/>
              <a:t>s</a:t>
            </a:r>
            <a:r>
              <a:rPr lang="zh-CN" altLang="en-US" dirty="0"/>
              <a:t>（具有非负初值的整形变量）</a:t>
            </a:r>
            <a:r>
              <a:rPr lang="en-US" altLang="zh-CN" dirty="0"/>
              <a:t>:</a:t>
            </a:r>
          </a:p>
          <a:p>
            <a:pPr lvl="2"/>
            <a:r>
              <a:rPr lang="en-US" altLang="zh-CN" dirty="0"/>
              <a:t>P</a:t>
            </a:r>
            <a:r>
              <a:rPr lang="zh-CN" altLang="en-US" dirty="0"/>
              <a:t>操作后可立即执行的进程数量</a:t>
            </a:r>
            <a:endParaRPr lang="en-US" altLang="zh-CN" dirty="0"/>
          </a:p>
          <a:p>
            <a:pPr lvl="2"/>
            <a:r>
              <a:rPr lang="en-US" altLang="zh-CN" dirty="0"/>
              <a:t>S=0</a:t>
            </a:r>
            <a:r>
              <a:rPr lang="zh-CN" altLang="en-US" dirty="0"/>
              <a:t>，那么</a:t>
            </a:r>
            <a:r>
              <a:rPr lang="en-US" altLang="zh-CN" dirty="0"/>
              <a:t>p</a:t>
            </a:r>
            <a:r>
              <a:rPr lang="zh-CN" altLang="en-US" dirty="0"/>
              <a:t>操作发生后，进程被连续执行完</a:t>
            </a:r>
            <a:endParaRPr lang="en-US" altLang="zh-CN" dirty="0"/>
          </a:p>
          <a:p>
            <a:pPr lvl="2"/>
            <a:r>
              <a:rPr lang="en-US" altLang="zh-CN" dirty="0"/>
              <a:t>S</a:t>
            </a:r>
            <a:r>
              <a:rPr lang="zh-CN" altLang="en-US" dirty="0"/>
              <a:t>为负，</a:t>
            </a:r>
            <a:r>
              <a:rPr lang="en-US" altLang="zh-CN" dirty="0"/>
              <a:t>p</a:t>
            </a:r>
            <a:r>
              <a:rPr lang="zh-CN" altLang="en-US" dirty="0"/>
              <a:t>操作后进程被阻塞，</a:t>
            </a:r>
            <a:r>
              <a:rPr lang="en-US" altLang="zh-CN" dirty="0"/>
              <a:t>|s|</a:t>
            </a:r>
            <a:r>
              <a:rPr lang="zh-CN" altLang="en-US" dirty="0"/>
              <a:t>是被阻塞进程数</a:t>
            </a:r>
            <a:endParaRPr lang="en-US" altLang="zh-CN" dirty="0"/>
          </a:p>
          <a:p>
            <a:pPr lvl="1"/>
            <a:r>
              <a:rPr lang="en-US" altLang="zh-CN" dirty="0"/>
              <a:t>q</a:t>
            </a:r>
            <a:r>
              <a:rPr lang="zh-CN" altLang="en-US" dirty="0"/>
              <a:t>（初始状态为空的队列）：</a:t>
            </a:r>
            <a:endParaRPr lang="en-US" altLang="zh-CN" dirty="0"/>
          </a:p>
          <a:p>
            <a:pPr lvl="2"/>
            <a:r>
              <a:rPr lang="zh-CN" altLang="en-US" dirty="0"/>
              <a:t>有进程被阻塞会进入此队列</a:t>
            </a:r>
            <a:endParaRPr lang="en-US" altLang="zh-CN" dirty="0"/>
          </a:p>
        </p:txBody>
      </p:sp>
    </p:spTree>
    <p:extLst>
      <p:ext uri="{BB962C8B-B14F-4D97-AF65-F5344CB8AC3E}">
        <p14:creationId xmlns:p14="http://schemas.microsoft.com/office/powerpoint/2010/main" val="3501002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C81B6F-FD56-4E4D-ABFA-2FF8AB3829A8}"/>
              </a:ext>
            </a:extLst>
          </p:cNvPr>
          <p:cNvSpPr>
            <a:spLocks noGrp="1"/>
          </p:cNvSpPr>
          <p:nvPr>
            <p:ph type="title"/>
          </p:nvPr>
        </p:nvSpPr>
        <p:spPr/>
        <p:txBody>
          <a:bodyPr/>
          <a:lstStyle/>
          <a:p>
            <a:r>
              <a:rPr lang="zh-CN" altLang="en-US" dirty="0">
                <a:solidFill>
                  <a:srgbClr val="FF0000"/>
                </a:solidFill>
              </a:rPr>
              <a:t>信号量分类</a:t>
            </a:r>
          </a:p>
        </p:txBody>
      </p:sp>
      <p:sp>
        <p:nvSpPr>
          <p:cNvPr id="3" name="内容占位符 2">
            <a:extLst>
              <a:ext uri="{FF2B5EF4-FFF2-40B4-BE49-F238E27FC236}">
                <a16:creationId xmlns:a16="http://schemas.microsoft.com/office/drawing/2014/main" id="{645AAFF1-FBCE-4D08-A168-66DEB4DA3188}"/>
              </a:ext>
            </a:extLst>
          </p:cNvPr>
          <p:cNvSpPr>
            <a:spLocks noGrp="1"/>
          </p:cNvSpPr>
          <p:nvPr>
            <p:ph idx="1"/>
          </p:nvPr>
        </p:nvSpPr>
        <p:spPr/>
        <p:txBody>
          <a:bodyPr/>
          <a:lstStyle/>
          <a:p>
            <a:r>
              <a:rPr lang="zh-CN" altLang="en-US" dirty="0"/>
              <a:t>二元信号量和一般信号量</a:t>
            </a:r>
            <a:endParaRPr lang="en-US" altLang="zh-CN" dirty="0"/>
          </a:p>
          <a:p>
            <a:pPr lvl="1"/>
            <a:r>
              <a:rPr lang="zh-CN" altLang="en-US" dirty="0"/>
              <a:t>二元信号量：取值为</a:t>
            </a:r>
            <a:r>
              <a:rPr lang="en-US" altLang="zh-CN" dirty="0"/>
              <a:t>0</a:t>
            </a:r>
            <a:r>
              <a:rPr lang="zh-CN" altLang="en-US" dirty="0"/>
              <a:t>、</a:t>
            </a:r>
            <a:r>
              <a:rPr lang="en-US" altLang="zh-CN" dirty="0"/>
              <a:t>1</a:t>
            </a:r>
            <a:r>
              <a:rPr lang="zh-CN" altLang="en-US" dirty="0"/>
              <a:t>，主要用于实现互斥</a:t>
            </a:r>
            <a:endParaRPr lang="en-US" altLang="zh-CN" dirty="0"/>
          </a:p>
          <a:p>
            <a:pPr lvl="1"/>
            <a:r>
              <a:rPr lang="zh-CN" altLang="en-US" dirty="0"/>
              <a:t>一般信号量：初值为可用物理资源的总数</a:t>
            </a:r>
            <a:endParaRPr lang="en-US" altLang="zh-CN" dirty="0"/>
          </a:p>
          <a:p>
            <a:r>
              <a:rPr lang="zh-CN" altLang="en-US" dirty="0"/>
              <a:t>强信号量和弱信号量</a:t>
            </a:r>
          </a:p>
        </p:txBody>
      </p:sp>
    </p:spTree>
    <p:extLst>
      <p:ext uri="{BB962C8B-B14F-4D97-AF65-F5344CB8AC3E}">
        <p14:creationId xmlns:p14="http://schemas.microsoft.com/office/powerpoint/2010/main" val="2520596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3E17B6-C0F5-4104-9B80-AB5811952FD0}"/>
              </a:ext>
            </a:extLst>
          </p:cNvPr>
          <p:cNvSpPr>
            <a:spLocks noGrp="1"/>
          </p:cNvSpPr>
          <p:nvPr>
            <p:ph type="title"/>
          </p:nvPr>
        </p:nvSpPr>
        <p:spPr/>
        <p:txBody>
          <a:bodyPr/>
          <a:lstStyle/>
          <a:p>
            <a:r>
              <a:rPr lang="zh-CN" altLang="en-US" dirty="0">
                <a:solidFill>
                  <a:srgbClr val="FF0000"/>
                </a:solidFill>
              </a:rPr>
              <a:t>二元信号量机制</a:t>
            </a:r>
          </a:p>
        </p:txBody>
      </p:sp>
      <p:sp>
        <p:nvSpPr>
          <p:cNvPr id="3" name="内容占位符 2">
            <a:extLst>
              <a:ext uri="{FF2B5EF4-FFF2-40B4-BE49-F238E27FC236}">
                <a16:creationId xmlns:a16="http://schemas.microsoft.com/office/drawing/2014/main" id="{FD6E68FC-0BB9-4015-A227-F61E9F7B0889}"/>
              </a:ext>
            </a:extLst>
          </p:cNvPr>
          <p:cNvSpPr>
            <a:spLocks noGrp="1"/>
          </p:cNvSpPr>
          <p:nvPr>
            <p:ph idx="1"/>
          </p:nvPr>
        </p:nvSpPr>
        <p:spPr/>
        <p:txBody>
          <a:bodyPr/>
          <a:lstStyle/>
          <a:p>
            <a:r>
              <a:rPr lang="zh-CN" altLang="en-US" dirty="0"/>
              <a:t>通常使用二元信号量的</a:t>
            </a:r>
            <a:r>
              <a:rPr lang="en-US" altLang="zh-CN" dirty="0" err="1"/>
              <a:t>pv</a:t>
            </a:r>
            <a:r>
              <a:rPr lang="zh-CN" altLang="en-US" dirty="0"/>
              <a:t>操作实现两个进程的互斥</a:t>
            </a:r>
            <a:endParaRPr lang="en-US" altLang="zh-CN" dirty="0"/>
          </a:p>
          <a:p>
            <a:r>
              <a:rPr lang="zh-CN" altLang="en-US" dirty="0"/>
              <a:t>应用时注意</a:t>
            </a:r>
            <a:endParaRPr lang="en-US" altLang="zh-CN" dirty="0"/>
          </a:p>
          <a:p>
            <a:pPr lvl="1"/>
            <a:r>
              <a:rPr lang="zh-CN" altLang="en-US" dirty="0"/>
              <a:t>成对出现，</a:t>
            </a:r>
            <a:r>
              <a:rPr lang="en-US" altLang="zh-CN" dirty="0"/>
              <a:t>p</a:t>
            </a:r>
            <a:r>
              <a:rPr lang="zh-CN" altLang="en-US" dirty="0"/>
              <a:t>进入临界区，</a:t>
            </a:r>
            <a:r>
              <a:rPr lang="en-US" altLang="zh-CN" dirty="0"/>
              <a:t>v</a:t>
            </a:r>
            <a:r>
              <a:rPr lang="zh-CN" altLang="en-US" dirty="0"/>
              <a:t>出临界区</a:t>
            </a:r>
            <a:endParaRPr lang="en-US" altLang="zh-CN" dirty="0"/>
          </a:p>
          <a:p>
            <a:pPr lvl="1"/>
            <a:r>
              <a:rPr lang="zh-CN" altLang="en-US" dirty="0"/>
              <a:t>互斥的信号量初值一般为</a:t>
            </a:r>
            <a:r>
              <a:rPr lang="en-US" altLang="zh-CN" dirty="0"/>
              <a:t>1</a:t>
            </a:r>
          </a:p>
          <a:p>
            <a:pPr lvl="1"/>
            <a:r>
              <a:rPr lang="en-US" altLang="zh-CN" dirty="0"/>
              <a:t>P(s):while s&lt;=0 do skip</a:t>
            </a:r>
          </a:p>
          <a:p>
            <a:pPr marL="457200" lvl="1" indent="0">
              <a:buNone/>
            </a:pPr>
            <a:r>
              <a:rPr lang="en-US" altLang="zh-CN" dirty="0"/>
              <a:t>        s=s-1;</a:t>
            </a:r>
          </a:p>
          <a:p>
            <a:pPr lvl="1"/>
            <a:r>
              <a:rPr lang="en-US" altLang="zh-CN" dirty="0"/>
              <a:t>V(s)</a:t>
            </a:r>
          </a:p>
          <a:p>
            <a:pPr marL="457200" lvl="1" indent="0">
              <a:buNone/>
            </a:pPr>
            <a:r>
              <a:rPr lang="en-US" altLang="zh-CN" dirty="0"/>
              <a:t>        s=s+1;</a:t>
            </a:r>
          </a:p>
        </p:txBody>
      </p:sp>
    </p:spTree>
    <p:extLst>
      <p:ext uri="{BB962C8B-B14F-4D97-AF65-F5344CB8AC3E}">
        <p14:creationId xmlns:p14="http://schemas.microsoft.com/office/powerpoint/2010/main" val="907485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507C80-52AA-4E92-98EA-6436744E89DE}"/>
              </a:ext>
            </a:extLst>
          </p:cNvPr>
          <p:cNvSpPr>
            <a:spLocks noGrp="1"/>
          </p:cNvSpPr>
          <p:nvPr>
            <p:ph type="title"/>
          </p:nvPr>
        </p:nvSpPr>
        <p:spPr/>
        <p:txBody>
          <a:bodyPr/>
          <a:lstStyle/>
          <a:p>
            <a:r>
              <a:rPr lang="zh-CN" altLang="en-US" dirty="0">
                <a:solidFill>
                  <a:srgbClr val="FF0000"/>
                </a:solidFill>
              </a:rPr>
              <a:t>一般信号量的结构</a:t>
            </a:r>
            <a:endParaRPr lang="zh-CN" altLang="en-US" dirty="0"/>
          </a:p>
        </p:txBody>
      </p:sp>
      <p:sp>
        <p:nvSpPr>
          <p:cNvPr id="3" name="内容占位符 2">
            <a:extLst>
              <a:ext uri="{FF2B5EF4-FFF2-40B4-BE49-F238E27FC236}">
                <a16:creationId xmlns:a16="http://schemas.microsoft.com/office/drawing/2014/main" id="{988B6A26-6573-4739-BAA8-86DDE4F4F0D3}"/>
              </a:ext>
            </a:extLst>
          </p:cNvPr>
          <p:cNvSpPr>
            <a:spLocks noGrp="1"/>
          </p:cNvSpPr>
          <p:nvPr>
            <p:ph idx="1"/>
          </p:nvPr>
        </p:nvSpPr>
        <p:spPr/>
        <p:txBody>
          <a:bodyPr/>
          <a:lstStyle/>
          <a:p>
            <a:r>
              <a:rPr lang="zh-CN" altLang="en-US" dirty="0"/>
              <a:t>数据结构</a:t>
            </a:r>
            <a:endParaRPr lang="en-US" altLang="zh-CN" dirty="0"/>
          </a:p>
          <a:p>
            <a:pPr lvl="1"/>
            <a:r>
              <a:rPr lang="zh-CN" altLang="en-US" dirty="0"/>
              <a:t>一个初值为正的证书：</a:t>
            </a:r>
            <a:r>
              <a:rPr lang="en-US" altLang="zh-CN" dirty="0" err="1"/>
              <a:t>s.count</a:t>
            </a:r>
            <a:endParaRPr lang="en-US" altLang="zh-CN" dirty="0"/>
          </a:p>
          <a:p>
            <a:pPr lvl="1"/>
            <a:r>
              <a:rPr lang="zh-CN" altLang="en-US" dirty="0"/>
              <a:t>一个初值为空的队列：</a:t>
            </a:r>
            <a:r>
              <a:rPr lang="en-US" altLang="zh-CN" dirty="0" err="1"/>
              <a:t>s.queue</a:t>
            </a:r>
            <a:endParaRPr lang="en-US" altLang="zh-CN" dirty="0"/>
          </a:p>
          <a:p>
            <a:r>
              <a:rPr lang="zh-CN" altLang="en-US" dirty="0"/>
              <a:t>原子操作</a:t>
            </a:r>
            <a:endParaRPr lang="en-US" altLang="zh-CN" dirty="0"/>
          </a:p>
          <a:p>
            <a:pPr lvl="1"/>
            <a:r>
              <a:rPr lang="zh-CN" altLang="en-US" dirty="0"/>
              <a:t>初始化</a:t>
            </a:r>
            <a:r>
              <a:rPr lang="en-US" altLang="zh-CN" dirty="0"/>
              <a:t>s</a:t>
            </a:r>
          </a:p>
          <a:p>
            <a:pPr lvl="1"/>
            <a:r>
              <a:rPr lang="zh-CN" altLang="en-US" dirty="0"/>
              <a:t>发送信号</a:t>
            </a:r>
            <a:r>
              <a:rPr lang="en-US" altLang="zh-CN" dirty="0" err="1"/>
              <a:t>SeemSignal</a:t>
            </a:r>
            <a:endParaRPr lang="en-US" altLang="zh-CN" dirty="0"/>
          </a:p>
          <a:p>
            <a:pPr lvl="1"/>
            <a:r>
              <a:rPr lang="zh-CN" altLang="en-US" dirty="0"/>
              <a:t>接收信号</a:t>
            </a:r>
            <a:r>
              <a:rPr lang="en-US" altLang="zh-CN" dirty="0" err="1"/>
              <a:t>SeemWait</a:t>
            </a:r>
            <a:endParaRPr lang="zh-CN" altLang="en-US" dirty="0"/>
          </a:p>
        </p:txBody>
      </p:sp>
    </p:spTree>
    <p:extLst>
      <p:ext uri="{BB962C8B-B14F-4D97-AF65-F5344CB8AC3E}">
        <p14:creationId xmlns:p14="http://schemas.microsoft.com/office/powerpoint/2010/main" val="2121847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C4B346-289F-4598-9693-CC012C48719C}"/>
              </a:ext>
            </a:extLst>
          </p:cNvPr>
          <p:cNvSpPr>
            <a:spLocks noGrp="1"/>
          </p:cNvSpPr>
          <p:nvPr>
            <p:ph type="title"/>
          </p:nvPr>
        </p:nvSpPr>
        <p:spPr/>
        <p:txBody>
          <a:bodyPr/>
          <a:lstStyle/>
          <a:p>
            <a:r>
              <a:rPr lang="zh-CN" altLang="en-US" dirty="0">
                <a:solidFill>
                  <a:srgbClr val="FF0000"/>
                </a:solidFill>
              </a:rPr>
              <a:t>物理意义</a:t>
            </a:r>
          </a:p>
        </p:txBody>
      </p:sp>
      <p:sp>
        <p:nvSpPr>
          <p:cNvPr id="3" name="内容占位符 2">
            <a:extLst>
              <a:ext uri="{FF2B5EF4-FFF2-40B4-BE49-F238E27FC236}">
                <a16:creationId xmlns:a16="http://schemas.microsoft.com/office/drawing/2014/main" id="{447303D1-047D-4EC3-8D3F-60AA5422621C}"/>
              </a:ext>
            </a:extLst>
          </p:cNvPr>
          <p:cNvSpPr>
            <a:spLocks noGrp="1"/>
          </p:cNvSpPr>
          <p:nvPr>
            <p:ph idx="1"/>
          </p:nvPr>
        </p:nvSpPr>
        <p:spPr/>
        <p:txBody>
          <a:bodyPr/>
          <a:lstStyle/>
          <a:p>
            <a:r>
              <a:rPr lang="en-US" altLang="zh-CN" dirty="0" err="1"/>
              <a:t>S.count</a:t>
            </a:r>
            <a:r>
              <a:rPr lang="en-US" altLang="zh-CN" dirty="0"/>
              <a:t>:</a:t>
            </a:r>
            <a:r>
              <a:rPr lang="zh-CN" altLang="en-US" dirty="0"/>
              <a:t>为正时表似资源的个数</a:t>
            </a:r>
            <a:endParaRPr lang="en-US" altLang="zh-CN" dirty="0"/>
          </a:p>
          <a:p>
            <a:r>
              <a:rPr lang="en-US" altLang="zh-CN" dirty="0" err="1"/>
              <a:t>S.count</a:t>
            </a:r>
            <a:r>
              <a:rPr lang="en-US" altLang="zh-CN" dirty="0"/>
              <a:t>:</a:t>
            </a:r>
            <a:r>
              <a:rPr lang="zh-CN" altLang="en-US" dirty="0"/>
              <a:t>为负时表示等待资源的个数</a:t>
            </a:r>
            <a:endParaRPr lang="en-US" altLang="zh-CN" dirty="0"/>
          </a:p>
          <a:p>
            <a:r>
              <a:rPr lang="en-US" altLang="zh-CN" dirty="0"/>
              <a:t>P:</a:t>
            </a:r>
            <a:r>
              <a:rPr lang="zh-CN" altLang="en-US" dirty="0"/>
              <a:t>分配资源</a:t>
            </a:r>
            <a:endParaRPr lang="en-US" altLang="zh-CN" dirty="0"/>
          </a:p>
          <a:p>
            <a:r>
              <a:rPr lang="en-US" altLang="zh-CN" dirty="0"/>
              <a:t>V:</a:t>
            </a:r>
            <a:r>
              <a:rPr lang="zh-CN" altLang="en-US" dirty="0"/>
              <a:t>释放资源</a:t>
            </a:r>
          </a:p>
        </p:txBody>
      </p:sp>
    </p:spTree>
    <p:extLst>
      <p:ext uri="{BB962C8B-B14F-4D97-AF65-F5344CB8AC3E}">
        <p14:creationId xmlns:p14="http://schemas.microsoft.com/office/powerpoint/2010/main" val="4251298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AC6A6-EFC0-4055-A685-BAA174099CDF}"/>
              </a:ext>
            </a:extLst>
          </p:cNvPr>
          <p:cNvSpPr>
            <a:spLocks noGrp="1"/>
          </p:cNvSpPr>
          <p:nvPr>
            <p:ph type="title"/>
          </p:nvPr>
        </p:nvSpPr>
        <p:spPr/>
        <p:txBody>
          <a:bodyPr/>
          <a:lstStyle/>
          <a:p>
            <a:r>
              <a:rPr lang="zh-CN" altLang="en-US" dirty="0">
                <a:solidFill>
                  <a:srgbClr val="FF0000"/>
                </a:solidFill>
              </a:rPr>
              <a:t>经典的同步互斥问题</a:t>
            </a:r>
          </a:p>
        </p:txBody>
      </p:sp>
      <p:sp>
        <p:nvSpPr>
          <p:cNvPr id="3" name="内容占位符 2">
            <a:extLst>
              <a:ext uri="{FF2B5EF4-FFF2-40B4-BE49-F238E27FC236}">
                <a16:creationId xmlns:a16="http://schemas.microsoft.com/office/drawing/2014/main" id="{7ADE6835-1352-4392-877A-1B0C15BD8F77}"/>
              </a:ext>
            </a:extLst>
          </p:cNvPr>
          <p:cNvSpPr>
            <a:spLocks noGrp="1"/>
          </p:cNvSpPr>
          <p:nvPr>
            <p:ph idx="1"/>
          </p:nvPr>
        </p:nvSpPr>
        <p:spPr/>
        <p:txBody>
          <a:bodyPr/>
          <a:lstStyle/>
          <a:p>
            <a:r>
              <a:rPr lang="zh-CN" altLang="en-US" dirty="0"/>
              <a:t>生产者</a:t>
            </a:r>
            <a:r>
              <a:rPr lang="en-US" altLang="zh-CN" dirty="0"/>
              <a:t>-</a:t>
            </a:r>
            <a:r>
              <a:rPr lang="zh-CN" altLang="en-US" dirty="0"/>
              <a:t>消费者问题</a:t>
            </a:r>
            <a:endParaRPr lang="en-US" altLang="zh-CN" dirty="0"/>
          </a:p>
          <a:p>
            <a:pPr lvl="1"/>
            <a:r>
              <a:rPr lang="zh-CN" altLang="en-US" dirty="0"/>
              <a:t>同步、互斥</a:t>
            </a:r>
            <a:endParaRPr lang="en-US" altLang="zh-CN" dirty="0"/>
          </a:p>
          <a:p>
            <a:r>
              <a:rPr lang="zh-CN" altLang="en-US" dirty="0"/>
              <a:t>读者</a:t>
            </a:r>
            <a:r>
              <a:rPr lang="en-US" altLang="zh-CN" dirty="0"/>
              <a:t>-</a:t>
            </a:r>
            <a:r>
              <a:rPr lang="zh-CN" altLang="en-US" dirty="0"/>
              <a:t>写者问题</a:t>
            </a:r>
            <a:endParaRPr lang="en-US" altLang="zh-CN" dirty="0"/>
          </a:p>
          <a:p>
            <a:pPr lvl="1"/>
            <a:r>
              <a:rPr lang="zh-CN" altLang="en-US" dirty="0"/>
              <a:t>互斥</a:t>
            </a:r>
            <a:endParaRPr lang="en-US" altLang="zh-CN" dirty="0"/>
          </a:p>
          <a:p>
            <a:r>
              <a:rPr lang="zh-CN" altLang="en-US" dirty="0"/>
              <a:t>哲学家就餐问题</a:t>
            </a:r>
            <a:endParaRPr lang="en-US" altLang="zh-CN" dirty="0"/>
          </a:p>
          <a:p>
            <a:pPr lvl="1"/>
            <a:r>
              <a:rPr lang="zh-CN" altLang="en-US" dirty="0"/>
              <a:t>互斥</a:t>
            </a:r>
            <a:endParaRPr lang="en-US" altLang="zh-CN" dirty="0"/>
          </a:p>
          <a:p>
            <a:r>
              <a:rPr lang="zh-CN" altLang="en-US" dirty="0"/>
              <a:t>睡觉的理发师问题</a:t>
            </a:r>
            <a:endParaRPr lang="en-US" altLang="zh-CN" dirty="0"/>
          </a:p>
          <a:p>
            <a:pPr lvl="1"/>
            <a:r>
              <a:rPr lang="zh-CN" altLang="en-US" dirty="0"/>
              <a:t>同步、互斥</a:t>
            </a:r>
            <a:endParaRPr lang="en-US" altLang="zh-CN" dirty="0"/>
          </a:p>
        </p:txBody>
      </p:sp>
    </p:spTree>
    <p:extLst>
      <p:ext uri="{BB962C8B-B14F-4D97-AF65-F5344CB8AC3E}">
        <p14:creationId xmlns:p14="http://schemas.microsoft.com/office/powerpoint/2010/main" val="2434443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EDFC3C-1DC3-4D91-9074-A5A74EA45333}"/>
              </a:ext>
            </a:extLst>
          </p:cNvPr>
          <p:cNvSpPr>
            <a:spLocks noGrp="1"/>
          </p:cNvSpPr>
          <p:nvPr>
            <p:ph type="title"/>
          </p:nvPr>
        </p:nvSpPr>
        <p:spPr/>
        <p:txBody>
          <a:bodyPr/>
          <a:lstStyle/>
          <a:p>
            <a:r>
              <a:rPr lang="zh-CN" altLang="en-US" b="1" dirty="0">
                <a:solidFill>
                  <a:srgbClr val="FF0000"/>
                </a:solidFill>
              </a:rPr>
              <a:t>文件结构</a:t>
            </a:r>
            <a:r>
              <a:rPr lang="en-US" altLang="zh-CN" b="1" dirty="0">
                <a:solidFill>
                  <a:srgbClr val="FF0000"/>
                </a:solidFill>
              </a:rPr>
              <a:t>-</a:t>
            </a:r>
            <a:r>
              <a:rPr lang="zh-CN" altLang="en-US" b="1" dirty="0">
                <a:solidFill>
                  <a:srgbClr val="FF0000"/>
                </a:solidFill>
              </a:rPr>
              <a:t>逻辑结构</a:t>
            </a:r>
          </a:p>
        </p:txBody>
      </p:sp>
      <p:sp>
        <p:nvSpPr>
          <p:cNvPr id="3" name="内容占位符 2">
            <a:extLst>
              <a:ext uri="{FF2B5EF4-FFF2-40B4-BE49-F238E27FC236}">
                <a16:creationId xmlns:a16="http://schemas.microsoft.com/office/drawing/2014/main" id="{DA108267-5750-499F-8148-44441092CAE5}"/>
              </a:ext>
            </a:extLst>
          </p:cNvPr>
          <p:cNvSpPr>
            <a:spLocks noGrp="1"/>
          </p:cNvSpPr>
          <p:nvPr>
            <p:ph idx="1"/>
          </p:nvPr>
        </p:nvSpPr>
        <p:spPr/>
        <p:txBody>
          <a:bodyPr/>
          <a:lstStyle/>
          <a:p>
            <a:r>
              <a:rPr lang="zh-CN" altLang="en-US" dirty="0"/>
              <a:t>从用户角度所观察到的文件形式和组织形式</a:t>
            </a:r>
            <a:endParaRPr lang="en-US" altLang="zh-CN" dirty="0"/>
          </a:p>
          <a:p>
            <a:r>
              <a:rPr lang="zh-CN" altLang="en-US" dirty="0"/>
              <a:t>无结构文件</a:t>
            </a:r>
            <a:endParaRPr lang="en-US" altLang="zh-CN" dirty="0"/>
          </a:p>
          <a:p>
            <a:pPr marL="0" indent="0">
              <a:buNone/>
            </a:pPr>
            <a:r>
              <a:rPr lang="en-US" altLang="zh-CN" dirty="0"/>
              <a:t>	</a:t>
            </a:r>
            <a:r>
              <a:rPr lang="zh-CN" altLang="en-US" dirty="0"/>
              <a:t>字符流（如程序源文件，目标代码文件）</a:t>
            </a:r>
            <a:endParaRPr lang="en-US" altLang="zh-CN" dirty="0"/>
          </a:p>
          <a:p>
            <a:r>
              <a:rPr lang="zh-CN" altLang="en-US" dirty="0"/>
              <a:t>结构文件</a:t>
            </a:r>
            <a:endParaRPr lang="en-US" altLang="zh-CN" dirty="0"/>
          </a:p>
          <a:p>
            <a:r>
              <a:rPr lang="zh-CN" altLang="en-US" dirty="0"/>
              <a:t>记录：一组相关数据项的集合</a:t>
            </a:r>
            <a:endParaRPr lang="en-US" altLang="zh-CN" dirty="0"/>
          </a:p>
          <a:p>
            <a:pPr marL="0" indent="0">
              <a:buNone/>
            </a:pPr>
            <a:r>
              <a:rPr lang="en-US" altLang="zh-CN" dirty="0"/>
              <a:t>	</a:t>
            </a:r>
            <a:r>
              <a:rPr lang="zh-CN" altLang="en-US" dirty="0"/>
              <a:t>记录集合（逻辑地址，与记录对应的键，属性，属性值）</a:t>
            </a:r>
          </a:p>
        </p:txBody>
      </p:sp>
    </p:spTree>
    <p:extLst>
      <p:ext uri="{BB962C8B-B14F-4D97-AF65-F5344CB8AC3E}">
        <p14:creationId xmlns:p14="http://schemas.microsoft.com/office/powerpoint/2010/main" val="1706675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4C4A76-CF74-4CE8-8C3D-FC6073D6662B}"/>
              </a:ext>
            </a:extLst>
          </p:cNvPr>
          <p:cNvSpPr>
            <a:spLocks noGrp="1"/>
          </p:cNvSpPr>
          <p:nvPr>
            <p:ph type="title"/>
          </p:nvPr>
        </p:nvSpPr>
        <p:spPr/>
        <p:txBody>
          <a:bodyPr/>
          <a:lstStyle/>
          <a:p>
            <a:r>
              <a:rPr lang="zh-CN" altLang="en-US" dirty="0">
                <a:solidFill>
                  <a:srgbClr val="FF0000"/>
                </a:solidFill>
              </a:rPr>
              <a:t>进程调度算法</a:t>
            </a:r>
          </a:p>
        </p:txBody>
      </p:sp>
      <p:sp>
        <p:nvSpPr>
          <p:cNvPr id="3" name="内容占位符 2">
            <a:extLst>
              <a:ext uri="{FF2B5EF4-FFF2-40B4-BE49-F238E27FC236}">
                <a16:creationId xmlns:a16="http://schemas.microsoft.com/office/drawing/2014/main" id="{4EF6A7CA-0669-4021-8B87-8DA702CB802A}"/>
              </a:ext>
            </a:extLst>
          </p:cNvPr>
          <p:cNvSpPr>
            <a:spLocks noGrp="1"/>
          </p:cNvSpPr>
          <p:nvPr>
            <p:ph idx="1"/>
          </p:nvPr>
        </p:nvSpPr>
        <p:spPr>
          <a:xfrm>
            <a:off x="888304" y="1690688"/>
            <a:ext cx="10515600" cy="4351338"/>
          </a:xfrm>
        </p:spPr>
        <p:txBody>
          <a:bodyPr>
            <a:normAutofit fontScale="92500"/>
          </a:bodyPr>
          <a:lstStyle/>
          <a:p>
            <a:r>
              <a:rPr lang="zh-CN" altLang="en-US" dirty="0"/>
              <a:t>调度的三个类型：</a:t>
            </a:r>
            <a:endParaRPr lang="en-US" altLang="zh-CN" dirty="0"/>
          </a:p>
          <a:p>
            <a:pPr lvl="1"/>
            <a:r>
              <a:rPr lang="zh-CN" altLang="en-US" dirty="0"/>
              <a:t>高级：把外存上处于后备对立的作业调入内存</a:t>
            </a:r>
            <a:endParaRPr lang="en-US" altLang="zh-CN" dirty="0"/>
          </a:p>
          <a:p>
            <a:pPr lvl="1"/>
            <a:r>
              <a:rPr lang="zh-CN" altLang="en-US" dirty="0"/>
              <a:t>中级：存储管理系统中对换功能功能，辅存和主存进程对换</a:t>
            </a:r>
            <a:endParaRPr lang="en-US" altLang="zh-CN" dirty="0"/>
          </a:p>
          <a:p>
            <a:pPr lvl="1"/>
            <a:r>
              <a:rPr lang="zh-CN" altLang="en-US" dirty="0"/>
              <a:t>低级：把处理机分给进程</a:t>
            </a:r>
            <a:endParaRPr lang="en-US" altLang="zh-CN" dirty="0"/>
          </a:p>
          <a:p>
            <a:r>
              <a:rPr lang="zh-CN" altLang="en-US" dirty="0"/>
              <a:t>进程调度算法</a:t>
            </a:r>
            <a:endParaRPr lang="en-US" altLang="zh-CN" dirty="0"/>
          </a:p>
          <a:p>
            <a:pPr lvl="1"/>
            <a:r>
              <a:rPr lang="zh-CN" altLang="en-US" dirty="0"/>
              <a:t>总体上：抢占、非抢占</a:t>
            </a:r>
            <a:endParaRPr lang="en-US" altLang="zh-CN" dirty="0"/>
          </a:p>
          <a:p>
            <a:pPr lvl="1"/>
            <a:r>
              <a:rPr lang="zh-CN" altLang="en-US" dirty="0"/>
              <a:t>评价指标：</a:t>
            </a:r>
            <a:endParaRPr lang="en-US" altLang="zh-CN" dirty="0"/>
          </a:p>
          <a:p>
            <a:pPr lvl="2"/>
            <a:r>
              <a:rPr lang="zh-CN" altLang="en-US" dirty="0"/>
              <a:t>周转时间（完成时刻</a:t>
            </a:r>
            <a:r>
              <a:rPr lang="en-US" altLang="zh-CN" dirty="0"/>
              <a:t>-</a:t>
            </a:r>
            <a:r>
              <a:rPr lang="zh-CN" altLang="en-US" dirty="0">
                <a:solidFill>
                  <a:srgbClr val="FF0000"/>
                </a:solidFill>
              </a:rPr>
              <a:t>提交时刻</a:t>
            </a:r>
            <a:r>
              <a:rPr lang="zh-CN" altLang="en-US" dirty="0"/>
              <a:t>），带权周转时间（周转时间</a:t>
            </a:r>
            <a:r>
              <a:rPr lang="en-US" altLang="zh-CN" dirty="0"/>
              <a:t>/</a:t>
            </a:r>
            <a:r>
              <a:rPr lang="zh-CN" altLang="en-US" dirty="0"/>
              <a:t>运行时间）</a:t>
            </a:r>
            <a:endParaRPr lang="en-US" altLang="zh-CN" dirty="0"/>
          </a:p>
          <a:p>
            <a:pPr lvl="2"/>
            <a:r>
              <a:rPr lang="zh-CN" altLang="en-US" dirty="0"/>
              <a:t>吞吐量：作业数</a:t>
            </a:r>
            <a:r>
              <a:rPr lang="en-US" altLang="zh-CN" dirty="0"/>
              <a:t>/</a:t>
            </a:r>
            <a:r>
              <a:rPr lang="zh-CN" altLang="en-US" dirty="0"/>
              <a:t>总执行时间</a:t>
            </a:r>
            <a:endParaRPr lang="en-US" altLang="zh-CN" dirty="0"/>
          </a:p>
          <a:p>
            <a:pPr lvl="2"/>
            <a:r>
              <a:rPr lang="zh-CN" altLang="en-US" dirty="0"/>
              <a:t>响应时间</a:t>
            </a:r>
            <a:endParaRPr lang="en-US" altLang="zh-CN" dirty="0"/>
          </a:p>
          <a:p>
            <a:r>
              <a:rPr lang="zh-CN" altLang="en-US" dirty="0"/>
              <a:t>常见调度算法：</a:t>
            </a:r>
            <a:r>
              <a:rPr lang="en-US" altLang="zh-CN" dirty="0"/>
              <a:t>FCFS</a:t>
            </a:r>
            <a:r>
              <a:rPr lang="zh-CN" altLang="en-US" dirty="0"/>
              <a:t>，</a:t>
            </a:r>
            <a:r>
              <a:rPr lang="en-US" altLang="zh-CN" dirty="0"/>
              <a:t>SJF,</a:t>
            </a:r>
            <a:r>
              <a:rPr lang="zh-CN" altLang="en-US" dirty="0"/>
              <a:t>轮转调度，优先级调度，最高响应比优先</a:t>
            </a:r>
          </a:p>
        </p:txBody>
      </p:sp>
    </p:spTree>
    <p:extLst>
      <p:ext uri="{BB962C8B-B14F-4D97-AF65-F5344CB8AC3E}">
        <p14:creationId xmlns:p14="http://schemas.microsoft.com/office/powerpoint/2010/main" val="3011526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EBBC5C-20C2-4E9C-9EDC-9243FBD50F8F}"/>
              </a:ext>
            </a:extLst>
          </p:cNvPr>
          <p:cNvSpPr>
            <a:spLocks noGrp="1"/>
          </p:cNvSpPr>
          <p:nvPr>
            <p:ph type="title"/>
          </p:nvPr>
        </p:nvSpPr>
        <p:spPr/>
        <p:txBody>
          <a:bodyPr/>
          <a:lstStyle/>
          <a:p>
            <a:r>
              <a:rPr lang="zh-CN" altLang="en-US" dirty="0">
                <a:solidFill>
                  <a:srgbClr val="FF0000"/>
                </a:solidFill>
              </a:rPr>
              <a:t>进程调度算法</a:t>
            </a:r>
            <a:r>
              <a:rPr lang="en-US" altLang="zh-CN" dirty="0">
                <a:solidFill>
                  <a:srgbClr val="FF0000"/>
                </a:solidFill>
              </a:rPr>
              <a:t>-</a:t>
            </a:r>
            <a:r>
              <a:rPr lang="zh-CN" altLang="en-US" dirty="0">
                <a:solidFill>
                  <a:srgbClr val="FF0000"/>
                </a:solidFill>
              </a:rPr>
              <a:t>批处理系统</a:t>
            </a:r>
          </a:p>
        </p:txBody>
      </p:sp>
      <p:sp>
        <p:nvSpPr>
          <p:cNvPr id="3" name="内容占位符 2">
            <a:extLst>
              <a:ext uri="{FF2B5EF4-FFF2-40B4-BE49-F238E27FC236}">
                <a16:creationId xmlns:a16="http://schemas.microsoft.com/office/drawing/2014/main" id="{7989ECBA-D7DB-40E7-BF10-F7917B88531F}"/>
              </a:ext>
            </a:extLst>
          </p:cNvPr>
          <p:cNvSpPr>
            <a:spLocks noGrp="1"/>
          </p:cNvSpPr>
          <p:nvPr>
            <p:ph idx="1"/>
          </p:nvPr>
        </p:nvSpPr>
        <p:spPr/>
        <p:txBody>
          <a:bodyPr/>
          <a:lstStyle/>
          <a:p>
            <a:r>
              <a:rPr lang="en-US" altLang="zh-CN" dirty="0"/>
              <a:t>FCFS</a:t>
            </a:r>
            <a:r>
              <a:rPr lang="zh-CN" altLang="en-US" dirty="0"/>
              <a:t>（先来先服务）</a:t>
            </a:r>
            <a:endParaRPr lang="en-US" altLang="zh-CN" dirty="0"/>
          </a:p>
          <a:p>
            <a:pPr lvl="1"/>
            <a:r>
              <a:rPr lang="zh-CN" altLang="en-US" dirty="0"/>
              <a:t>非抢占</a:t>
            </a:r>
            <a:endParaRPr lang="en-US" altLang="zh-CN" dirty="0"/>
          </a:p>
          <a:p>
            <a:r>
              <a:rPr lang="en-US" altLang="zh-CN" dirty="0"/>
              <a:t>SIF</a:t>
            </a:r>
            <a:r>
              <a:rPr lang="zh-CN" altLang="en-US" dirty="0"/>
              <a:t>（短作业优先）</a:t>
            </a:r>
            <a:endParaRPr lang="en-US" altLang="zh-CN" dirty="0"/>
          </a:p>
          <a:p>
            <a:pPr lvl="1"/>
            <a:r>
              <a:rPr lang="zh-CN" altLang="en-US" dirty="0"/>
              <a:t>非抢占</a:t>
            </a:r>
            <a:endParaRPr lang="en-US" altLang="zh-CN" dirty="0"/>
          </a:p>
          <a:p>
            <a:r>
              <a:rPr lang="en-US" altLang="zh-CN" dirty="0"/>
              <a:t>SRTF</a:t>
            </a:r>
            <a:r>
              <a:rPr lang="zh-CN" altLang="en-US" dirty="0"/>
              <a:t>（最短剩余时间优先）</a:t>
            </a:r>
            <a:endParaRPr lang="en-US" altLang="zh-CN" dirty="0"/>
          </a:p>
          <a:p>
            <a:pPr lvl="1"/>
            <a:r>
              <a:rPr lang="zh-CN" altLang="en-US" dirty="0"/>
              <a:t>将短作业优先改为抢占式</a:t>
            </a:r>
            <a:endParaRPr lang="en-US" altLang="zh-CN" dirty="0"/>
          </a:p>
          <a:p>
            <a:r>
              <a:rPr lang="en-US" altLang="zh-CN" dirty="0"/>
              <a:t>HRRF</a:t>
            </a:r>
            <a:r>
              <a:rPr lang="zh-CN" altLang="en-US" dirty="0"/>
              <a:t>（最高响应比优先）</a:t>
            </a:r>
            <a:endParaRPr lang="en-US" altLang="zh-CN" dirty="0"/>
          </a:p>
          <a:p>
            <a:pPr lvl="1"/>
            <a:r>
              <a:rPr lang="zh-CN" altLang="en-US" dirty="0"/>
              <a:t>在每次选择作业投入运行时，先计算相应比</a:t>
            </a:r>
            <a:r>
              <a:rPr lang="en-US" altLang="zh-CN" dirty="0"/>
              <a:t>RP</a:t>
            </a:r>
          </a:p>
        </p:txBody>
      </p:sp>
    </p:spTree>
    <p:extLst>
      <p:ext uri="{BB962C8B-B14F-4D97-AF65-F5344CB8AC3E}">
        <p14:creationId xmlns:p14="http://schemas.microsoft.com/office/powerpoint/2010/main" val="835267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EBBC5C-20C2-4E9C-9EDC-9243FBD50F8F}"/>
              </a:ext>
            </a:extLst>
          </p:cNvPr>
          <p:cNvSpPr>
            <a:spLocks noGrp="1"/>
          </p:cNvSpPr>
          <p:nvPr>
            <p:ph type="title"/>
          </p:nvPr>
        </p:nvSpPr>
        <p:spPr/>
        <p:txBody>
          <a:bodyPr/>
          <a:lstStyle/>
          <a:p>
            <a:r>
              <a:rPr lang="zh-CN" altLang="en-US" dirty="0">
                <a:solidFill>
                  <a:srgbClr val="FF0000"/>
                </a:solidFill>
              </a:rPr>
              <a:t>进程调度算法</a:t>
            </a:r>
            <a:r>
              <a:rPr lang="en-US" altLang="zh-CN" dirty="0">
                <a:solidFill>
                  <a:srgbClr val="FF0000"/>
                </a:solidFill>
              </a:rPr>
              <a:t>-</a:t>
            </a:r>
            <a:r>
              <a:rPr lang="zh-CN" altLang="en-US" dirty="0">
                <a:solidFill>
                  <a:srgbClr val="FF0000"/>
                </a:solidFill>
              </a:rPr>
              <a:t>交互式系统</a:t>
            </a:r>
          </a:p>
        </p:txBody>
      </p:sp>
      <p:sp>
        <p:nvSpPr>
          <p:cNvPr id="3" name="内容占位符 2">
            <a:extLst>
              <a:ext uri="{FF2B5EF4-FFF2-40B4-BE49-F238E27FC236}">
                <a16:creationId xmlns:a16="http://schemas.microsoft.com/office/drawing/2014/main" id="{7989ECBA-D7DB-40E7-BF10-F7917B88531F}"/>
              </a:ext>
            </a:extLst>
          </p:cNvPr>
          <p:cNvSpPr>
            <a:spLocks noGrp="1"/>
          </p:cNvSpPr>
          <p:nvPr>
            <p:ph idx="1"/>
          </p:nvPr>
        </p:nvSpPr>
        <p:spPr/>
        <p:txBody>
          <a:bodyPr>
            <a:normAutofit fontScale="92500" lnSpcReduction="10000"/>
          </a:bodyPr>
          <a:lstStyle/>
          <a:p>
            <a:r>
              <a:rPr lang="zh-CN" altLang="en-US" dirty="0"/>
              <a:t>时间片轮转（</a:t>
            </a:r>
            <a:r>
              <a:rPr lang="en-US" altLang="zh-CN" dirty="0"/>
              <a:t>RR</a:t>
            </a:r>
            <a:r>
              <a:rPr lang="zh-CN" altLang="en-US" dirty="0"/>
              <a:t>）</a:t>
            </a:r>
            <a:endParaRPr lang="en-US" altLang="zh-CN" dirty="0"/>
          </a:p>
          <a:p>
            <a:pPr lvl="1"/>
            <a:r>
              <a:rPr lang="zh-CN" altLang="en-US" dirty="0"/>
              <a:t>将</a:t>
            </a:r>
            <a:r>
              <a:rPr lang="en-US" altLang="zh-CN" dirty="0"/>
              <a:t>CPU</a:t>
            </a:r>
            <a:r>
              <a:rPr lang="zh-CN" altLang="en-US" dirty="0"/>
              <a:t>分给队首，一个时间片</a:t>
            </a:r>
            <a:endParaRPr lang="en-US" altLang="zh-CN" dirty="0"/>
          </a:p>
          <a:p>
            <a:pPr lvl="1"/>
            <a:r>
              <a:rPr lang="zh-CN" altLang="en-US" dirty="0"/>
              <a:t>一个时间片结束，中断</a:t>
            </a:r>
            <a:endParaRPr lang="en-US" altLang="zh-CN" dirty="0"/>
          </a:p>
          <a:p>
            <a:pPr lvl="1"/>
            <a:r>
              <a:rPr lang="zh-CN" altLang="en-US" dirty="0"/>
              <a:t>将其送到队尾，并通过上下文切换</a:t>
            </a:r>
            <a:endParaRPr lang="en-US" altLang="zh-CN" dirty="0"/>
          </a:p>
          <a:p>
            <a:r>
              <a:rPr lang="zh-CN" altLang="en-US" dirty="0"/>
              <a:t>多级队列（</a:t>
            </a:r>
            <a:r>
              <a:rPr lang="en-US" altLang="zh-CN" dirty="0"/>
              <a:t>MQ</a:t>
            </a:r>
            <a:r>
              <a:rPr lang="zh-CN" altLang="en-US" dirty="0"/>
              <a:t>）</a:t>
            </a:r>
            <a:endParaRPr lang="en-US" altLang="zh-CN" dirty="0"/>
          </a:p>
          <a:p>
            <a:pPr lvl="1"/>
            <a:r>
              <a:rPr lang="zh-CN" altLang="en-US" dirty="0"/>
              <a:t>多个就绪队列</a:t>
            </a:r>
            <a:endParaRPr lang="en-US" altLang="zh-CN" dirty="0"/>
          </a:p>
          <a:p>
            <a:pPr lvl="1"/>
            <a:r>
              <a:rPr lang="zh-CN" altLang="en-US" dirty="0"/>
              <a:t>不同的队列待遇不同（优先级，时间片，调度策略）</a:t>
            </a:r>
            <a:endParaRPr lang="en-US" altLang="zh-CN" dirty="0"/>
          </a:p>
          <a:p>
            <a:r>
              <a:rPr lang="zh-CN" altLang="en-US" dirty="0"/>
              <a:t>多级反馈队列（</a:t>
            </a:r>
            <a:r>
              <a:rPr lang="en-US" altLang="zh-CN" dirty="0"/>
              <a:t>MFQ</a:t>
            </a:r>
            <a:r>
              <a:rPr lang="zh-CN" altLang="en-US" dirty="0"/>
              <a:t>）</a:t>
            </a:r>
            <a:endParaRPr lang="en-US" altLang="zh-CN" dirty="0"/>
          </a:p>
          <a:p>
            <a:pPr lvl="1"/>
            <a:r>
              <a:rPr lang="zh-CN" altLang="en-US" dirty="0"/>
              <a:t>多个就绪队列，分配不同优先级</a:t>
            </a:r>
            <a:endParaRPr lang="en-US" altLang="zh-CN" dirty="0"/>
          </a:p>
          <a:p>
            <a:pPr lvl="1"/>
            <a:r>
              <a:rPr lang="zh-CN" altLang="en-US" dirty="0"/>
              <a:t>优先级越低时间片越长</a:t>
            </a:r>
            <a:endParaRPr lang="en-US" altLang="zh-CN" dirty="0"/>
          </a:p>
          <a:p>
            <a:pPr lvl="1"/>
            <a:r>
              <a:rPr lang="zh-CN" altLang="en-US" dirty="0"/>
              <a:t>若队列</a:t>
            </a:r>
            <a:r>
              <a:rPr lang="en-US" altLang="zh-CN" dirty="0"/>
              <a:t>1</a:t>
            </a:r>
            <a:r>
              <a:rPr lang="zh-CN" altLang="en-US" dirty="0"/>
              <a:t>的一个时间片未执行完，则投入队列二末尾</a:t>
            </a:r>
            <a:endParaRPr lang="en-US" altLang="zh-CN" dirty="0"/>
          </a:p>
          <a:p>
            <a:pPr lvl="1"/>
            <a:r>
              <a:rPr lang="zh-CN" altLang="en-US" dirty="0"/>
              <a:t>最后的队列按照</a:t>
            </a:r>
            <a:r>
              <a:rPr lang="en-US" altLang="zh-CN" dirty="0"/>
              <a:t>FCFS</a:t>
            </a:r>
          </a:p>
        </p:txBody>
      </p:sp>
    </p:spTree>
    <p:extLst>
      <p:ext uri="{BB962C8B-B14F-4D97-AF65-F5344CB8AC3E}">
        <p14:creationId xmlns:p14="http://schemas.microsoft.com/office/powerpoint/2010/main" val="3809412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B20EE3-D3C2-49E5-810C-0D2E11816B76}"/>
              </a:ext>
            </a:extLst>
          </p:cNvPr>
          <p:cNvSpPr>
            <a:spLocks noGrp="1"/>
          </p:cNvSpPr>
          <p:nvPr>
            <p:ph type="title"/>
          </p:nvPr>
        </p:nvSpPr>
        <p:spPr/>
        <p:txBody>
          <a:bodyPr/>
          <a:lstStyle/>
          <a:p>
            <a:r>
              <a:rPr lang="zh-CN" altLang="en-US" dirty="0">
                <a:solidFill>
                  <a:srgbClr val="FF0000"/>
                </a:solidFill>
              </a:rPr>
              <a:t>实时调度算法</a:t>
            </a:r>
          </a:p>
        </p:txBody>
      </p:sp>
      <p:sp>
        <p:nvSpPr>
          <p:cNvPr id="3" name="内容占位符 2">
            <a:extLst>
              <a:ext uri="{FF2B5EF4-FFF2-40B4-BE49-F238E27FC236}">
                <a16:creationId xmlns:a16="http://schemas.microsoft.com/office/drawing/2014/main" id="{F9DDF16D-F88E-472A-A111-FA19B4FBD76D}"/>
              </a:ext>
            </a:extLst>
          </p:cNvPr>
          <p:cNvSpPr>
            <a:spLocks noGrp="1"/>
          </p:cNvSpPr>
          <p:nvPr>
            <p:ph idx="1"/>
          </p:nvPr>
        </p:nvSpPr>
        <p:spPr/>
        <p:txBody>
          <a:bodyPr/>
          <a:lstStyle/>
          <a:p>
            <a:r>
              <a:rPr lang="zh-CN" altLang="en-US" dirty="0"/>
              <a:t>前提条件：任务集已知，周期性任务，任务间相互独立，每个人物运行时间不变</a:t>
            </a:r>
            <a:endParaRPr lang="en-US" altLang="zh-CN" dirty="0"/>
          </a:p>
          <a:p>
            <a:r>
              <a:rPr lang="zh-CN" altLang="en-US" dirty="0"/>
              <a:t>静态表调度</a:t>
            </a:r>
            <a:endParaRPr lang="en-US" altLang="zh-CN" dirty="0"/>
          </a:p>
          <a:p>
            <a:pPr lvl="1"/>
            <a:r>
              <a:rPr lang="zh-CN" altLang="en-US" dirty="0"/>
              <a:t>通过预算事先确定调度方案</a:t>
            </a:r>
            <a:endParaRPr lang="en-US" altLang="zh-CN" dirty="0"/>
          </a:p>
          <a:p>
            <a:r>
              <a:rPr lang="zh-CN" altLang="en-US" dirty="0"/>
              <a:t>单调速率调度</a:t>
            </a:r>
            <a:endParaRPr lang="en-US" altLang="zh-CN" dirty="0"/>
          </a:p>
          <a:p>
            <a:pPr lvl="1"/>
            <a:r>
              <a:rPr lang="zh-CN" altLang="en-US" dirty="0"/>
              <a:t>周期越小，优先级越高</a:t>
            </a:r>
            <a:endParaRPr lang="en-US" altLang="zh-CN" dirty="0"/>
          </a:p>
          <a:p>
            <a:pPr lvl="1"/>
            <a:r>
              <a:rPr lang="zh-CN" altLang="en-US" dirty="0"/>
              <a:t>静态，抢占式调度</a:t>
            </a:r>
            <a:endParaRPr lang="en-US" altLang="zh-CN" dirty="0"/>
          </a:p>
          <a:p>
            <a:r>
              <a:rPr lang="zh-CN" altLang="en-US" dirty="0"/>
              <a:t>最早截止时间优先算法</a:t>
            </a:r>
            <a:endParaRPr lang="en-US" altLang="zh-CN" dirty="0"/>
          </a:p>
          <a:p>
            <a:pPr lvl="1"/>
            <a:r>
              <a:rPr lang="zh-CN" altLang="en-US" dirty="0"/>
              <a:t>任务截止时间越早，优先级越高</a:t>
            </a:r>
          </a:p>
        </p:txBody>
      </p:sp>
    </p:spTree>
    <p:extLst>
      <p:ext uri="{BB962C8B-B14F-4D97-AF65-F5344CB8AC3E}">
        <p14:creationId xmlns:p14="http://schemas.microsoft.com/office/powerpoint/2010/main" val="3394300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233405-4A03-4B72-8BBC-7DB038D20599}"/>
              </a:ext>
            </a:extLst>
          </p:cNvPr>
          <p:cNvSpPr>
            <a:spLocks noGrp="1"/>
          </p:cNvSpPr>
          <p:nvPr>
            <p:ph type="title"/>
          </p:nvPr>
        </p:nvSpPr>
        <p:spPr/>
        <p:txBody>
          <a:bodyPr/>
          <a:lstStyle/>
          <a:p>
            <a:r>
              <a:rPr lang="zh-CN" altLang="en-US" dirty="0">
                <a:solidFill>
                  <a:srgbClr val="FF0000"/>
                </a:solidFill>
              </a:rPr>
              <a:t>死锁</a:t>
            </a:r>
          </a:p>
        </p:txBody>
      </p:sp>
      <p:sp>
        <p:nvSpPr>
          <p:cNvPr id="3" name="内容占位符 2">
            <a:extLst>
              <a:ext uri="{FF2B5EF4-FFF2-40B4-BE49-F238E27FC236}">
                <a16:creationId xmlns:a16="http://schemas.microsoft.com/office/drawing/2014/main" id="{FB9BC8AF-2D30-4A23-9C0E-DF3C281758FC}"/>
              </a:ext>
            </a:extLst>
          </p:cNvPr>
          <p:cNvSpPr>
            <a:spLocks noGrp="1"/>
          </p:cNvSpPr>
          <p:nvPr>
            <p:ph idx="1"/>
          </p:nvPr>
        </p:nvSpPr>
        <p:spPr/>
        <p:txBody>
          <a:bodyPr/>
          <a:lstStyle/>
          <a:p>
            <a:r>
              <a:rPr lang="zh-CN" altLang="en-US" dirty="0"/>
              <a:t>基本概念</a:t>
            </a:r>
            <a:endParaRPr lang="en-US" altLang="zh-CN" dirty="0"/>
          </a:p>
          <a:p>
            <a:pPr lvl="1"/>
            <a:r>
              <a:rPr lang="zh-CN" altLang="en-US" dirty="0"/>
              <a:t>死锁、活锁、饥饿</a:t>
            </a:r>
            <a:endParaRPr lang="en-US" altLang="zh-CN" dirty="0"/>
          </a:p>
          <a:p>
            <a:r>
              <a:rPr lang="zh-CN" altLang="en-US" dirty="0"/>
              <a:t>产生死锁的必要条件</a:t>
            </a:r>
            <a:endParaRPr lang="en-US" altLang="zh-CN" dirty="0"/>
          </a:p>
          <a:p>
            <a:pPr lvl="1"/>
            <a:r>
              <a:rPr lang="zh-CN" altLang="en-US" dirty="0"/>
              <a:t>互斥条件</a:t>
            </a:r>
            <a:endParaRPr lang="en-US" altLang="zh-CN" dirty="0"/>
          </a:p>
          <a:p>
            <a:pPr lvl="1"/>
            <a:r>
              <a:rPr lang="zh-CN" altLang="en-US" dirty="0"/>
              <a:t>不可剥夺条件</a:t>
            </a:r>
            <a:endParaRPr lang="en-US" altLang="zh-CN" dirty="0"/>
          </a:p>
          <a:p>
            <a:pPr lvl="1"/>
            <a:r>
              <a:rPr lang="zh-CN" altLang="en-US" dirty="0"/>
              <a:t>请求和占有：进程占有至少一个资源，但又提出了新的资源请求</a:t>
            </a:r>
            <a:endParaRPr lang="en-US" altLang="zh-CN" dirty="0"/>
          </a:p>
          <a:p>
            <a:pPr lvl="1"/>
            <a:r>
              <a:rPr lang="zh-CN" altLang="en-US" dirty="0"/>
              <a:t>环路等待条件</a:t>
            </a:r>
            <a:endParaRPr lang="en-US" altLang="zh-CN" dirty="0"/>
          </a:p>
          <a:p>
            <a:r>
              <a:rPr lang="zh-CN" altLang="en-US" dirty="0"/>
              <a:t>进程</a:t>
            </a:r>
            <a:r>
              <a:rPr lang="en-US" altLang="zh-CN" dirty="0"/>
              <a:t>-</a:t>
            </a:r>
            <a:r>
              <a:rPr lang="zh-CN" altLang="en-US" dirty="0"/>
              <a:t>资源图</a:t>
            </a:r>
            <a:r>
              <a:rPr lang="en-US" altLang="zh-CN" dirty="0"/>
              <a:t>/</a:t>
            </a:r>
            <a:r>
              <a:rPr lang="zh-CN" altLang="en-US" dirty="0"/>
              <a:t>资源分配图</a:t>
            </a:r>
            <a:endParaRPr lang="en-US" altLang="zh-CN" dirty="0"/>
          </a:p>
          <a:p>
            <a:r>
              <a:rPr lang="zh-CN" altLang="en-US" dirty="0"/>
              <a:t>处理死锁的方法</a:t>
            </a:r>
          </a:p>
        </p:txBody>
      </p:sp>
    </p:spTree>
    <p:extLst>
      <p:ext uri="{BB962C8B-B14F-4D97-AF65-F5344CB8AC3E}">
        <p14:creationId xmlns:p14="http://schemas.microsoft.com/office/powerpoint/2010/main" val="2631843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2F3A8B-D87B-42C3-BE0B-14D828AAEE63}"/>
              </a:ext>
            </a:extLst>
          </p:cNvPr>
          <p:cNvSpPr>
            <a:spLocks noGrp="1"/>
          </p:cNvSpPr>
          <p:nvPr>
            <p:ph type="title"/>
          </p:nvPr>
        </p:nvSpPr>
        <p:spPr/>
        <p:txBody>
          <a:bodyPr/>
          <a:lstStyle/>
          <a:p>
            <a:r>
              <a:rPr lang="zh-CN" altLang="en-US" dirty="0">
                <a:solidFill>
                  <a:srgbClr val="FF0000"/>
                </a:solidFill>
              </a:rPr>
              <a:t>死锁处理办法</a:t>
            </a:r>
          </a:p>
        </p:txBody>
      </p:sp>
      <p:sp>
        <p:nvSpPr>
          <p:cNvPr id="3" name="内容占位符 2">
            <a:extLst>
              <a:ext uri="{FF2B5EF4-FFF2-40B4-BE49-F238E27FC236}">
                <a16:creationId xmlns:a16="http://schemas.microsoft.com/office/drawing/2014/main" id="{FE19AADC-79C7-4272-864D-EDDAEE3D3A36}"/>
              </a:ext>
            </a:extLst>
          </p:cNvPr>
          <p:cNvSpPr>
            <a:spLocks noGrp="1"/>
          </p:cNvSpPr>
          <p:nvPr>
            <p:ph idx="1"/>
          </p:nvPr>
        </p:nvSpPr>
        <p:spPr/>
        <p:txBody>
          <a:bodyPr/>
          <a:lstStyle/>
          <a:p>
            <a:r>
              <a:rPr lang="zh-CN" altLang="en-US" dirty="0"/>
              <a:t>预防死锁（静态）：破坏产生死锁的四个条件</a:t>
            </a:r>
            <a:endParaRPr lang="en-US" altLang="zh-CN" dirty="0"/>
          </a:p>
          <a:p>
            <a:r>
              <a:rPr lang="zh-CN" altLang="en-US" dirty="0"/>
              <a:t>避免死锁（动态）：安全性、</a:t>
            </a:r>
            <a:r>
              <a:rPr lang="zh-CN" altLang="en-US" dirty="0">
                <a:solidFill>
                  <a:srgbClr val="FF0000"/>
                </a:solidFill>
              </a:rPr>
              <a:t>银行家算法</a:t>
            </a:r>
            <a:endParaRPr lang="en-US" altLang="zh-CN" dirty="0">
              <a:solidFill>
                <a:srgbClr val="FF0000"/>
              </a:solidFill>
            </a:endParaRPr>
          </a:p>
          <a:p>
            <a:r>
              <a:rPr lang="zh-CN" altLang="en-US" dirty="0"/>
              <a:t>检测与解除思索：</a:t>
            </a:r>
            <a:endParaRPr lang="en-US" altLang="zh-CN" dirty="0"/>
          </a:p>
          <a:p>
            <a:pPr lvl="1"/>
            <a:r>
              <a:rPr lang="zh-CN" altLang="en-US" dirty="0"/>
              <a:t>发现死锁：</a:t>
            </a:r>
            <a:r>
              <a:rPr lang="zh-CN" altLang="en-US" dirty="0">
                <a:solidFill>
                  <a:srgbClr val="FF0000"/>
                </a:solidFill>
              </a:rPr>
              <a:t>基于进程</a:t>
            </a:r>
            <a:r>
              <a:rPr lang="en-US" altLang="zh-CN" dirty="0">
                <a:solidFill>
                  <a:srgbClr val="FF0000"/>
                </a:solidFill>
              </a:rPr>
              <a:t>-</a:t>
            </a:r>
            <a:r>
              <a:rPr lang="zh-CN" altLang="en-US" dirty="0">
                <a:solidFill>
                  <a:srgbClr val="FF0000"/>
                </a:solidFill>
              </a:rPr>
              <a:t>资源图的化简</a:t>
            </a:r>
            <a:endParaRPr lang="en-US" altLang="zh-CN" dirty="0">
              <a:solidFill>
                <a:srgbClr val="FF0000"/>
              </a:solidFill>
            </a:endParaRPr>
          </a:p>
          <a:p>
            <a:pPr lvl="1"/>
            <a:r>
              <a:rPr lang="zh-CN" altLang="en-US" dirty="0"/>
              <a:t>解除死锁：资源剥夺、撤销进程</a:t>
            </a:r>
          </a:p>
        </p:txBody>
      </p:sp>
    </p:spTree>
    <p:extLst>
      <p:ext uri="{BB962C8B-B14F-4D97-AF65-F5344CB8AC3E}">
        <p14:creationId xmlns:p14="http://schemas.microsoft.com/office/powerpoint/2010/main" val="1206403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D9B8F-2845-408F-9F3D-542FBBD73970}"/>
              </a:ext>
            </a:extLst>
          </p:cNvPr>
          <p:cNvSpPr>
            <a:spLocks noGrp="1"/>
          </p:cNvSpPr>
          <p:nvPr>
            <p:ph type="title"/>
          </p:nvPr>
        </p:nvSpPr>
        <p:spPr/>
        <p:txBody>
          <a:bodyPr/>
          <a:lstStyle/>
          <a:p>
            <a:r>
              <a:rPr lang="zh-CN" altLang="en-US" dirty="0">
                <a:solidFill>
                  <a:srgbClr val="FF0000"/>
                </a:solidFill>
              </a:rPr>
              <a:t>文件结构</a:t>
            </a:r>
            <a:r>
              <a:rPr lang="en-US" altLang="zh-CN" dirty="0">
                <a:solidFill>
                  <a:srgbClr val="FF0000"/>
                </a:solidFill>
              </a:rPr>
              <a:t>-</a:t>
            </a:r>
            <a:r>
              <a:rPr lang="zh-CN" altLang="en-US" dirty="0">
                <a:solidFill>
                  <a:srgbClr val="FF0000"/>
                </a:solidFill>
              </a:rPr>
              <a:t>物理结构</a:t>
            </a:r>
          </a:p>
        </p:txBody>
      </p:sp>
      <p:sp>
        <p:nvSpPr>
          <p:cNvPr id="3" name="内容占位符 2">
            <a:extLst>
              <a:ext uri="{FF2B5EF4-FFF2-40B4-BE49-F238E27FC236}">
                <a16:creationId xmlns:a16="http://schemas.microsoft.com/office/drawing/2014/main" id="{21DBA80F-C6E2-4807-83AD-93D633EE200C}"/>
              </a:ext>
            </a:extLst>
          </p:cNvPr>
          <p:cNvSpPr>
            <a:spLocks noGrp="1"/>
          </p:cNvSpPr>
          <p:nvPr>
            <p:ph idx="1"/>
          </p:nvPr>
        </p:nvSpPr>
        <p:spPr/>
        <p:txBody>
          <a:bodyPr/>
          <a:lstStyle/>
          <a:p>
            <a:r>
              <a:rPr lang="zh-CN" altLang="en-US" dirty="0"/>
              <a:t>文件在外存上的存储组织形式</a:t>
            </a:r>
            <a:endParaRPr lang="en-US" altLang="zh-CN" dirty="0"/>
          </a:p>
          <a:p>
            <a:pPr marL="0" indent="0">
              <a:buNone/>
            </a:pPr>
            <a:r>
              <a:rPr lang="en-US" altLang="zh-CN" dirty="0"/>
              <a:t>	</a:t>
            </a:r>
            <a:r>
              <a:rPr lang="zh-CN" altLang="en-US" dirty="0"/>
              <a:t>连续</a:t>
            </a:r>
            <a:endParaRPr lang="en-US" altLang="zh-CN" dirty="0"/>
          </a:p>
          <a:p>
            <a:pPr marL="0" indent="0">
              <a:buNone/>
            </a:pPr>
            <a:r>
              <a:rPr lang="en-US" altLang="zh-CN" dirty="0"/>
              <a:t>	</a:t>
            </a:r>
            <a:r>
              <a:rPr lang="zh-CN" altLang="en-US" dirty="0"/>
              <a:t>链接</a:t>
            </a:r>
            <a:endParaRPr lang="en-US" altLang="zh-CN" dirty="0"/>
          </a:p>
          <a:p>
            <a:pPr marL="0" indent="0">
              <a:buNone/>
            </a:pPr>
            <a:r>
              <a:rPr lang="en-US" altLang="zh-CN" dirty="0"/>
              <a:t>	</a:t>
            </a:r>
            <a:r>
              <a:rPr lang="zh-CN" altLang="en-US" dirty="0"/>
              <a:t>索引</a:t>
            </a:r>
          </a:p>
        </p:txBody>
      </p:sp>
    </p:spTree>
    <p:extLst>
      <p:ext uri="{BB962C8B-B14F-4D97-AF65-F5344CB8AC3E}">
        <p14:creationId xmlns:p14="http://schemas.microsoft.com/office/powerpoint/2010/main" val="3481932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7E8E1-691C-4D7C-8358-9FE43092F3AB}"/>
              </a:ext>
            </a:extLst>
          </p:cNvPr>
          <p:cNvSpPr>
            <a:spLocks noGrp="1"/>
          </p:cNvSpPr>
          <p:nvPr>
            <p:ph type="title"/>
          </p:nvPr>
        </p:nvSpPr>
        <p:spPr/>
        <p:txBody>
          <a:bodyPr/>
          <a:lstStyle/>
          <a:p>
            <a:r>
              <a:rPr lang="zh-CN" altLang="en-US" dirty="0">
                <a:solidFill>
                  <a:srgbClr val="FF0000"/>
                </a:solidFill>
              </a:rPr>
              <a:t>文件系统和相关功能</a:t>
            </a:r>
          </a:p>
        </p:txBody>
      </p:sp>
      <p:sp>
        <p:nvSpPr>
          <p:cNvPr id="3" name="内容占位符 2">
            <a:extLst>
              <a:ext uri="{FF2B5EF4-FFF2-40B4-BE49-F238E27FC236}">
                <a16:creationId xmlns:a16="http://schemas.microsoft.com/office/drawing/2014/main" id="{8BA7F38F-81AF-4ADC-8B04-8A185FF5FFE8}"/>
              </a:ext>
            </a:extLst>
          </p:cNvPr>
          <p:cNvSpPr>
            <a:spLocks noGrp="1"/>
          </p:cNvSpPr>
          <p:nvPr>
            <p:ph idx="1"/>
          </p:nvPr>
        </p:nvSpPr>
        <p:spPr/>
        <p:txBody>
          <a:bodyPr/>
          <a:lstStyle/>
          <a:p>
            <a:r>
              <a:rPr lang="zh-CN" altLang="en-US" dirty="0"/>
              <a:t>文件控制块（</a:t>
            </a:r>
            <a:r>
              <a:rPr lang="en-US" altLang="zh-CN" dirty="0"/>
              <a:t>FCB</a:t>
            </a:r>
            <a:r>
              <a:rPr lang="zh-CN" altLang="en-US" dirty="0"/>
              <a:t>）</a:t>
            </a:r>
            <a:endParaRPr lang="en-US" altLang="zh-CN" dirty="0"/>
          </a:p>
          <a:p>
            <a:r>
              <a:rPr lang="zh-CN" altLang="en-US" dirty="0"/>
              <a:t>文件的组织</a:t>
            </a:r>
            <a:endParaRPr lang="en-US" altLang="zh-CN" dirty="0"/>
          </a:p>
          <a:p>
            <a:pPr marL="0" indent="0">
              <a:buNone/>
            </a:pPr>
            <a:r>
              <a:rPr lang="en-US" altLang="zh-CN" dirty="0"/>
              <a:t>	</a:t>
            </a:r>
            <a:r>
              <a:rPr lang="zh-CN" altLang="en-US" dirty="0"/>
              <a:t>逻辑结构及组织</a:t>
            </a:r>
            <a:endParaRPr lang="en-US" altLang="zh-CN" dirty="0"/>
          </a:p>
          <a:p>
            <a:pPr marL="0" indent="0">
              <a:buNone/>
            </a:pPr>
            <a:r>
              <a:rPr lang="en-US" altLang="zh-CN" dirty="0"/>
              <a:t>	</a:t>
            </a:r>
            <a:r>
              <a:rPr lang="zh-CN" altLang="en-US" dirty="0"/>
              <a:t>物理组织</a:t>
            </a:r>
            <a:endParaRPr lang="en-US" altLang="zh-CN" dirty="0"/>
          </a:p>
          <a:p>
            <a:r>
              <a:rPr lang="zh-CN" altLang="en-US" dirty="0"/>
              <a:t>目录管理</a:t>
            </a:r>
            <a:endParaRPr lang="en-US" altLang="zh-CN" dirty="0"/>
          </a:p>
          <a:p>
            <a:r>
              <a:rPr lang="zh-CN" altLang="en-US" dirty="0"/>
              <a:t>文件的共享、保护、保密</a:t>
            </a:r>
          </a:p>
        </p:txBody>
      </p:sp>
    </p:spTree>
    <p:extLst>
      <p:ext uri="{BB962C8B-B14F-4D97-AF65-F5344CB8AC3E}">
        <p14:creationId xmlns:p14="http://schemas.microsoft.com/office/powerpoint/2010/main" val="3366660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E5B49B-7523-4109-8EDB-D7B862CBA1F8}"/>
              </a:ext>
            </a:extLst>
          </p:cNvPr>
          <p:cNvSpPr>
            <a:spLocks noGrp="1"/>
          </p:cNvSpPr>
          <p:nvPr>
            <p:ph type="title"/>
          </p:nvPr>
        </p:nvSpPr>
        <p:spPr/>
        <p:txBody>
          <a:bodyPr/>
          <a:lstStyle/>
          <a:p>
            <a:r>
              <a:rPr lang="zh-CN" altLang="en-US" dirty="0">
                <a:solidFill>
                  <a:srgbClr val="FF0000"/>
                </a:solidFill>
              </a:rPr>
              <a:t>文件控制块</a:t>
            </a:r>
          </a:p>
        </p:txBody>
      </p:sp>
      <p:sp>
        <p:nvSpPr>
          <p:cNvPr id="3" name="内容占位符 2">
            <a:extLst>
              <a:ext uri="{FF2B5EF4-FFF2-40B4-BE49-F238E27FC236}">
                <a16:creationId xmlns:a16="http://schemas.microsoft.com/office/drawing/2014/main" id="{2AC48DE1-B964-4A08-8BD6-E2318F479179}"/>
              </a:ext>
            </a:extLst>
          </p:cNvPr>
          <p:cNvSpPr>
            <a:spLocks noGrp="1"/>
          </p:cNvSpPr>
          <p:nvPr>
            <p:ph idx="1"/>
          </p:nvPr>
        </p:nvSpPr>
        <p:spPr/>
        <p:txBody>
          <a:bodyPr>
            <a:normAutofit fontScale="92500" lnSpcReduction="10000"/>
          </a:bodyPr>
          <a:lstStyle/>
          <a:p>
            <a:r>
              <a:rPr lang="zh-CN" altLang="en-US" dirty="0"/>
              <a:t>基本信息</a:t>
            </a:r>
            <a:endParaRPr lang="en-US" altLang="zh-CN" dirty="0"/>
          </a:p>
          <a:p>
            <a:pPr marL="0" indent="0">
              <a:buNone/>
            </a:pPr>
            <a:r>
              <a:rPr lang="en-US" altLang="zh-CN" dirty="0"/>
              <a:t>	</a:t>
            </a:r>
            <a:r>
              <a:rPr lang="zh-CN" altLang="en-US" sz="2600" dirty="0"/>
              <a:t>文件名</a:t>
            </a:r>
            <a:endParaRPr lang="en-US" altLang="zh-CN" sz="2600" dirty="0"/>
          </a:p>
          <a:p>
            <a:pPr marL="0" indent="0">
              <a:buNone/>
            </a:pPr>
            <a:r>
              <a:rPr lang="en-US" altLang="zh-CN" sz="2600" dirty="0"/>
              <a:t>	</a:t>
            </a:r>
            <a:r>
              <a:rPr lang="zh-CN" altLang="en-US" sz="2600" dirty="0"/>
              <a:t>物理位置</a:t>
            </a:r>
            <a:endParaRPr lang="en-US" altLang="zh-CN" sz="2600" dirty="0"/>
          </a:p>
          <a:p>
            <a:pPr marL="0" indent="0">
              <a:buNone/>
            </a:pPr>
            <a:r>
              <a:rPr lang="en-US" altLang="zh-CN" sz="2600" dirty="0"/>
              <a:t>	</a:t>
            </a:r>
            <a:r>
              <a:rPr lang="zh-CN" altLang="en-US" sz="2600" dirty="0"/>
              <a:t>文件逻辑结构</a:t>
            </a:r>
            <a:endParaRPr lang="en-US" altLang="zh-CN" sz="2600" dirty="0"/>
          </a:p>
          <a:p>
            <a:pPr marL="0" indent="0">
              <a:buNone/>
            </a:pPr>
            <a:r>
              <a:rPr lang="en-US" altLang="zh-CN" sz="2600" dirty="0"/>
              <a:t>	</a:t>
            </a:r>
            <a:r>
              <a:rPr lang="zh-CN" altLang="en-US" sz="2600" dirty="0"/>
              <a:t>文件物理结构</a:t>
            </a:r>
            <a:endParaRPr lang="en-US" altLang="zh-CN" sz="2600" dirty="0"/>
          </a:p>
          <a:p>
            <a:r>
              <a:rPr lang="zh-CN" altLang="en-US" dirty="0"/>
              <a:t>访问控制信息</a:t>
            </a:r>
            <a:endParaRPr lang="en-US" altLang="zh-CN" dirty="0"/>
          </a:p>
          <a:p>
            <a:pPr marL="457200" lvl="1" indent="0">
              <a:buNone/>
            </a:pPr>
            <a:r>
              <a:rPr lang="en-US" altLang="zh-CN" dirty="0"/>
              <a:t>	</a:t>
            </a:r>
            <a:r>
              <a:rPr lang="zh-CN" altLang="en-US" dirty="0"/>
              <a:t>文件所有者</a:t>
            </a:r>
            <a:endParaRPr lang="en-US" altLang="zh-CN" dirty="0"/>
          </a:p>
          <a:p>
            <a:pPr marL="457200" lvl="1" indent="0">
              <a:buNone/>
            </a:pPr>
            <a:r>
              <a:rPr lang="en-US" altLang="zh-CN" dirty="0"/>
              <a:t>	</a:t>
            </a:r>
            <a:r>
              <a:rPr lang="zh-CN" altLang="en-US" dirty="0"/>
              <a:t>访问权限</a:t>
            </a:r>
            <a:endParaRPr lang="en-US" altLang="zh-CN" dirty="0"/>
          </a:p>
          <a:p>
            <a:r>
              <a:rPr lang="zh-CN" altLang="en-US" dirty="0"/>
              <a:t>使用信息</a:t>
            </a:r>
            <a:endParaRPr lang="en-US" altLang="zh-CN" dirty="0"/>
          </a:p>
          <a:p>
            <a:pPr marL="0" indent="0">
              <a:buNone/>
            </a:pPr>
            <a:r>
              <a:rPr lang="en-US" altLang="zh-CN" dirty="0"/>
              <a:t>	</a:t>
            </a:r>
            <a:r>
              <a:rPr lang="zh-CN" altLang="en-US" sz="2600" dirty="0"/>
              <a:t>创建时间，上一次修改时间</a:t>
            </a:r>
            <a:endParaRPr lang="zh-CN" altLang="en-US" dirty="0"/>
          </a:p>
        </p:txBody>
      </p:sp>
    </p:spTree>
    <p:extLst>
      <p:ext uri="{BB962C8B-B14F-4D97-AF65-F5344CB8AC3E}">
        <p14:creationId xmlns:p14="http://schemas.microsoft.com/office/powerpoint/2010/main" val="2153364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CB3393-249D-42DA-BA11-C066594DD014}"/>
              </a:ext>
            </a:extLst>
          </p:cNvPr>
          <p:cNvSpPr>
            <a:spLocks noGrp="1"/>
          </p:cNvSpPr>
          <p:nvPr>
            <p:ph type="title"/>
          </p:nvPr>
        </p:nvSpPr>
        <p:spPr/>
        <p:txBody>
          <a:bodyPr/>
          <a:lstStyle/>
          <a:p>
            <a:r>
              <a:rPr lang="zh-CN" altLang="en-US" dirty="0">
                <a:solidFill>
                  <a:srgbClr val="FF0000"/>
                </a:solidFill>
              </a:rPr>
              <a:t>目录的作用、内容、结构</a:t>
            </a:r>
          </a:p>
        </p:txBody>
      </p:sp>
      <p:sp>
        <p:nvSpPr>
          <p:cNvPr id="3" name="内容占位符 2">
            <a:extLst>
              <a:ext uri="{FF2B5EF4-FFF2-40B4-BE49-F238E27FC236}">
                <a16:creationId xmlns:a16="http://schemas.microsoft.com/office/drawing/2014/main" id="{FB22AEE5-5EBB-42E1-9DE5-A37611E5A92C}"/>
              </a:ext>
            </a:extLst>
          </p:cNvPr>
          <p:cNvSpPr>
            <a:spLocks noGrp="1"/>
          </p:cNvSpPr>
          <p:nvPr>
            <p:ph idx="1"/>
          </p:nvPr>
        </p:nvSpPr>
        <p:spPr/>
        <p:txBody>
          <a:bodyPr/>
          <a:lstStyle/>
          <a:p>
            <a:r>
              <a:rPr lang="zh-CN" altLang="en-US" dirty="0"/>
              <a:t>完成“文件名”</a:t>
            </a:r>
            <a:r>
              <a:rPr lang="en-US" altLang="zh-CN" dirty="0">
                <a:sym typeface="Wingdings" panose="05000000000000000000" pitchFamily="2" charset="2"/>
              </a:rPr>
              <a:t></a:t>
            </a:r>
            <a:r>
              <a:rPr lang="zh-CN" altLang="en-US" dirty="0">
                <a:sym typeface="Wingdings" panose="05000000000000000000" pitchFamily="2" charset="2"/>
              </a:rPr>
              <a:t>文件所在磁盘上地址的映射，根据用户给出的</a:t>
            </a:r>
            <a:r>
              <a:rPr lang="en-US" altLang="zh-CN" dirty="0">
                <a:sym typeface="Wingdings" panose="05000000000000000000" pitchFamily="2" charset="2"/>
              </a:rPr>
              <a:t>ASSII</a:t>
            </a:r>
            <a:r>
              <a:rPr lang="zh-CN" altLang="en-US" dirty="0">
                <a:sym typeface="Wingdings" panose="05000000000000000000" pitchFamily="2" charset="2"/>
              </a:rPr>
              <a:t>码形式的路径（文件）名找到相应的</a:t>
            </a:r>
            <a:r>
              <a:rPr lang="en-US" altLang="zh-CN" dirty="0">
                <a:sym typeface="Wingdings" panose="05000000000000000000" pitchFamily="2" charset="2"/>
              </a:rPr>
              <a:t>FCB</a:t>
            </a:r>
          </a:p>
          <a:p>
            <a:r>
              <a:rPr lang="zh-CN" altLang="en-US" dirty="0">
                <a:sym typeface="Wingdings" panose="05000000000000000000" pitchFamily="2" charset="2"/>
              </a:rPr>
              <a:t>内容</a:t>
            </a:r>
            <a:endParaRPr lang="en-US" altLang="zh-CN" dirty="0">
              <a:sym typeface="Wingdings" panose="05000000000000000000" pitchFamily="2" charset="2"/>
            </a:endParaRPr>
          </a:p>
          <a:p>
            <a:pPr lvl="1"/>
            <a:r>
              <a:rPr lang="zh-CN" altLang="en-US" dirty="0">
                <a:sym typeface="Wingdings" panose="05000000000000000000" pitchFamily="2" charset="2"/>
              </a:rPr>
              <a:t>基本信息</a:t>
            </a:r>
            <a:endParaRPr lang="en-US" altLang="zh-CN" dirty="0">
              <a:sym typeface="Wingdings" panose="05000000000000000000" pitchFamily="2" charset="2"/>
            </a:endParaRPr>
          </a:p>
          <a:p>
            <a:pPr lvl="1"/>
            <a:r>
              <a:rPr lang="zh-CN" altLang="en-US" dirty="0"/>
              <a:t>文件类型</a:t>
            </a:r>
            <a:endParaRPr lang="en-US" altLang="zh-CN" dirty="0"/>
          </a:p>
          <a:p>
            <a:pPr lvl="1"/>
            <a:r>
              <a:rPr lang="zh-CN" altLang="en-US" dirty="0"/>
              <a:t>地址信息</a:t>
            </a:r>
            <a:endParaRPr lang="en-US" altLang="zh-CN" dirty="0"/>
          </a:p>
          <a:p>
            <a:pPr lvl="1"/>
            <a:r>
              <a:rPr lang="zh-CN" altLang="en-US" dirty="0"/>
              <a:t>使用信息</a:t>
            </a:r>
          </a:p>
        </p:txBody>
      </p:sp>
    </p:spTree>
    <p:extLst>
      <p:ext uri="{BB962C8B-B14F-4D97-AF65-F5344CB8AC3E}">
        <p14:creationId xmlns:p14="http://schemas.microsoft.com/office/powerpoint/2010/main" val="1232132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4FBF55-F677-4640-957F-BF5707CA5738}"/>
              </a:ext>
            </a:extLst>
          </p:cNvPr>
          <p:cNvSpPr>
            <a:spLocks noGrp="1"/>
          </p:cNvSpPr>
          <p:nvPr>
            <p:ph type="title"/>
          </p:nvPr>
        </p:nvSpPr>
        <p:spPr/>
        <p:txBody>
          <a:bodyPr/>
          <a:lstStyle/>
          <a:p>
            <a:r>
              <a:rPr lang="zh-CN" altLang="en-US" dirty="0">
                <a:solidFill>
                  <a:srgbClr val="FF0000"/>
                </a:solidFill>
              </a:rPr>
              <a:t>进程管理</a:t>
            </a:r>
          </a:p>
        </p:txBody>
      </p:sp>
      <p:sp>
        <p:nvSpPr>
          <p:cNvPr id="3" name="内容占位符 2">
            <a:extLst>
              <a:ext uri="{FF2B5EF4-FFF2-40B4-BE49-F238E27FC236}">
                <a16:creationId xmlns:a16="http://schemas.microsoft.com/office/drawing/2014/main" id="{6C20F8B8-6737-433C-B412-7F24A7721A44}"/>
              </a:ext>
            </a:extLst>
          </p:cNvPr>
          <p:cNvSpPr>
            <a:spLocks noGrp="1"/>
          </p:cNvSpPr>
          <p:nvPr>
            <p:ph idx="1"/>
          </p:nvPr>
        </p:nvSpPr>
        <p:spPr/>
        <p:txBody>
          <a:bodyPr/>
          <a:lstStyle/>
          <a:p>
            <a:r>
              <a:rPr lang="zh-CN" altLang="en-US" dirty="0"/>
              <a:t>进城与线程的基本概念</a:t>
            </a:r>
            <a:endParaRPr lang="en-US" altLang="zh-CN" dirty="0"/>
          </a:p>
          <a:p>
            <a:r>
              <a:rPr lang="zh-CN" altLang="en-US" dirty="0"/>
              <a:t>进程同步</a:t>
            </a:r>
            <a:endParaRPr lang="en-US" altLang="zh-CN" dirty="0"/>
          </a:p>
          <a:p>
            <a:r>
              <a:rPr lang="zh-CN" altLang="en-US" dirty="0"/>
              <a:t>进程调度算法</a:t>
            </a:r>
            <a:endParaRPr lang="en-US" altLang="zh-CN" dirty="0"/>
          </a:p>
          <a:p>
            <a:r>
              <a:rPr lang="zh-CN" altLang="en-US" dirty="0"/>
              <a:t>死锁问题</a:t>
            </a:r>
          </a:p>
        </p:txBody>
      </p:sp>
    </p:spTree>
    <p:extLst>
      <p:ext uri="{BB962C8B-B14F-4D97-AF65-F5344CB8AC3E}">
        <p14:creationId xmlns:p14="http://schemas.microsoft.com/office/powerpoint/2010/main" val="2561404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51E264-19B2-4FF0-B4FB-2C7F99D9E207}"/>
              </a:ext>
            </a:extLst>
          </p:cNvPr>
          <p:cNvSpPr>
            <a:spLocks noGrp="1"/>
          </p:cNvSpPr>
          <p:nvPr>
            <p:ph type="title"/>
          </p:nvPr>
        </p:nvSpPr>
        <p:spPr/>
        <p:txBody>
          <a:bodyPr/>
          <a:lstStyle/>
          <a:p>
            <a:r>
              <a:rPr lang="zh-CN" altLang="en-US" dirty="0">
                <a:solidFill>
                  <a:srgbClr val="FF0000"/>
                </a:solidFill>
              </a:rPr>
              <a:t>进程与线程的基本概念</a:t>
            </a:r>
          </a:p>
        </p:txBody>
      </p:sp>
      <p:sp>
        <p:nvSpPr>
          <p:cNvPr id="3" name="内容占位符 2">
            <a:extLst>
              <a:ext uri="{FF2B5EF4-FFF2-40B4-BE49-F238E27FC236}">
                <a16:creationId xmlns:a16="http://schemas.microsoft.com/office/drawing/2014/main" id="{22C21407-062F-429C-9A83-8AA8A09DD39D}"/>
              </a:ext>
            </a:extLst>
          </p:cNvPr>
          <p:cNvSpPr>
            <a:spLocks noGrp="1"/>
          </p:cNvSpPr>
          <p:nvPr>
            <p:ph idx="1"/>
          </p:nvPr>
        </p:nvSpPr>
        <p:spPr>
          <a:xfrm>
            <a:off x="781833" y="1399739"/>
            <a:ext cx="12433126" cy="5458261"/>
          </a:xfrm>
        </p:spPr>
        <p:txBody>
          <a:bodyPr>
            <a:normAutofit fontScale="85000" lnSpcReduction="20000"/>
          </a:bodyPr>
          <a:lstStyle/>
          <a:p>
            <a:r>
              <a:rPr lang="zh-CN" altLang="en-US" dirty="0"/>
              <a:t>并发与并行的区别</a:t>
            </a:r>
            <a:endParaRPr lang="en-US" altLang="zh-CN" dirty="0"/>
          </a:p>
          <a:p>
            <a:pPr lvl="1"/>
            <a:r>
              <a:rPr lang="zh-CN" altLang="en-US" dirty="0"/>
              <a:t>并行：不同处理机，并发对处理机无要求</a:t>
            </a:r>
            <a:endParaRPr lang="en-US" altLang="zh-CN" dirty="0"/>
          </a:p>
          <a:p>
            <a:r>
              <a:rPr lang="zh-CN" altLang="en-US" dirty="0"/>
              <a:t>进城与程序的区别</a:t>
            </a:r>
            <a:endParaRPr lang="en-US" altLang="zh-CN" dirty="0"/>
          </a:p>
          <a:p>
            <a:pPr lvl="1"/>
            <a:r>
              <a:rPr lang="zh-CN" altLang="en-US" dirty="0"/>
              <a:t>进程：程序</a:t>
            </a:r>
            <a:r>
              <a:rPr lang="en-US" altLang="zh-CN" dirty="0"/>
              <a:t>+</a:t>
            </a:r>
            <a:r>
              <a:rPr lang="zh-CN" altLang="en-US" dirty="0"/>
              <a:t>数据</a:t>
            </a:r>
            <a:r>
              <a:rPr lang="en-US" altLang="zh-CN" dirty="0"/>
              <a:t>+</a:t>
            </a:r>
            <a:r>
              <a:rPr lang="zh-CN" altLang="en-US" dirty="0"/>
              <a:t>进程控制块</a:t>
            </a:r>
            <a:endParaRPr lang="en-US" altLang="zh-CN" dirty="0"/>
          </a:p>
          <a:p>
            <a:pPr lvl="1"/>
            <a:r>
              <a:rPr lang="zh-CN" altLang="en-US" dirty="0"/>
              <a:t>对应关系</a:t>
            </a:r>
            <a:endParaRPr lang="en-US" altLang="zh-CN" dirty="0"/>
          </a:p>
          <a:p>
            <a:r>
              <a:rPr lang="zh-CN" altLang="en-US" dirty="0"/>
              <a:t>进程的三个基本状态</a:t>
            </a:r>
            <a:endParaRPr lang="en-US" altLang="zh-CN" dirty="0"/>
          </a:p>
          <a:p>
            <a:pPr lvl="1"/>
            <a:r>
              <a:rPr lang="zh-CN" altLang="en-US" dirty="0"/>
              <a:t>执行状态</a:t>
            </a:r>
            <a:endParaRPr lang="en-US" altLang="zh-CN" dirty="0"/>
          </a:p>
          <a:p>
            <a:pPr lvl="1"/>
            <a:r>
              <a:rPr lang="zh-CN" altLang="en-US" dirty="0"/>
              <a:t>就绪状态</a:t>
            </a:r>
            <a:endParaRPr lang="en-US" altLang="zh-CN" dirty="0"/>
          </a:p>
          <a:p>
            <a:pPr lvl="1"/>
            <a:r>
              <a:rPr lang="zh-CN" altLang="en-US" dirty="0"/>
              <a:t>阻塞状态</a:t>
            </a:r>
            <a:endParaRPr lang="en-US" altLang="zh-CN" dirty="0"/>
          </a:p>
          <a:p>
            <a:r>
              <a:rPr lang="zh-CN" altLang="en-US" dirty="0"/>
              <a:t>进程的控制原语：创建原语</a:t>
            </a:r>
            <a:r>
              <a:rPr lang="en-US" altLang="zh-CN" dirty="0"/>
              <a:t>fork</a:t>
            </a:r>
            <a:r>
              <a:rPr lang="zh-CN" altLang="en-US" dirty="0"/>
              <a:t>，撤消原语</a:t>
            </a:r>
            <a:r>
              <a:rPr lang="en-US" altLang="zh-CN" dirty="0"/>
              <a:t>kill</a:t>
            </a:r>
          </a:p>
          <a:p>
            <a:r>
              <a:rPr lang="zh-CN" altLang="en-US" dirty="0"/>
              <a:t>进城与线程的区别</a:t>
            </a:r>
            <a:endParaRPr lang="en-US" altLang="zh-CN" dirty="0"/>
          </a:p>
          <a:p>
            <a:pPr lvl="1"/>
            <a:r>
              <a:rPr lang="zh-CN" altLang="en-US" dirty="0"/>
              <a:t>线程：将资源与计算分离，提高并发效率</a:t>
            </a:r>
            <a:endParaRPr lang="en-US" altLang="zh-CN" dirty="0"/>
          </a:p>
          <a:p>
            <a:pPr lvl="1"/>
            <a:r>
              <a:rPr lang="zh-CN" altLang="en-US" dirty="0"/>
              <a:t>进程：资源拥有者</a:t>
            </a:r>
            <a:endParaRPr lang="en-US" altLang="zh-CN" dirty="0"/>
          </a:p>
          <a:p>
            <a:pPr lvl="1"/>
            <a:r>
              <a:rPr lang="zh-CN" altLang="en-US" dirty="0"/>
              <a:t>进程：资源分配基本单位</a:t>
            </a:r>
            <a:endParaRPr lang="en-US" altLang="zh-CN" dirty="0"/>
          </a:p>
          <a:p>
            <a:pPr lvl="1"/>
            <a:r>
              <a:rPr lang="zh-CN" altLang="en-US" dirty="0"/>
              <a:t>线程：</a:t>
            </a:r>
            <a:r>
              <a:rPr lang="en-US" altLang="zh-CN" dirty="0" err="1"/>
              <a:t>cpu</a:t>
            </a:r>
            <a:r>
              <a:rPr lang="zh-CN" altLang="en-US" dirty="0"/>
              <a:t>调度和分派的单位</a:t>
            </a:r>
            <a:endParaRPr lang="en-US" altLang="zh-CN" dirty="0"/>
          </a:p>
          <a:p>
            <a:pPr lvl="1"/>
            <a:r>
              <a:rPr lang="zh-CN" altLang="en-US" dirty="0"/>
              <a:t>线程：可执行单元，基本上不拥有资源</a:t>
            </a:r>
            <a:endParaRPr lang="en-US" altLang="zh-CN" dirty="0"/>
          </a:p>
          <a:p>
            <a:pPr marL="457200" lvl="1" indent="0">
              <a:buNone/>
            </a:pPr>
            <a:r>
              <a:rPr lang="en-US" altLang="zh-CN" dirty="0"/>
              <a:t>	        </a:t>
            </a:r>
            <a:r>
              <a:rPr lang="zh-CN" altLang="en-US" dirty="0"/>
              <a:t>可与其他同进程的线程共有资源</a:t>
            </a:r>
            <a:endParaRPr lang="en-US" altLang="zh-CN" dirty="0"/>
          </a:p>
        </p:txBody>
      </p:sp>
    </p:spTree>
    <p:extLst>
      <p:ext uri="{BB962C8B-B14F-4D97-AF65-F5344CB8AC3E}">
        <p14:creationId xmlns:p14="http://schemas.microsoft.com/office/powerpoint/2010/main" val="4057781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6994EF-8E8F-4ABC-B263-4447067CBFE1}"/>
              </a:ext>
            </a:extLst>
          </p:cNvPr>
          <p:cNvSpPr>
            <a:spLocks noGrp="1"/>
          </p:cNvSpPr>
          <p:nvPr>
            <p:ph type="title"/>
          </p:nvPr>
        </p:nvSpPr>
        <p:spPr/>
        <p:txBody>
          <a:bodyPr/>
          <a:lstStyle/>
          <a:p>
            <a:r>
              <a:rPr lang="zh-CN" altLang="en-US" dirty="0">
                <a:solidFill>
                  <a:srgbClr val="FF0000"/>
                </a:solidFill>
              </a:rPr>
              <a:t>程序并发执行的特征</a:t>
            </a:r>
          </a:p>
        </p:txBody>
      </p:sp>
      <p:sp>
        <p:nvSpPr>
          <p:cNvPr id="3" name="内容占位符 2">
            <a:extLst>
              <a:ext uri="{FF2B5EF4-FFF2-40B4-BE49-F238E27FC236}">
                <a16:creationId xmlns:a16="http://schemas.microsoft.com/office/drawing/2014/main" id="{1C34BC64-FB97-41C9-A351-AFE80B3541DB}"/>
              </a:ext>
            </a:extLst>
          </p:cNvPr>
          <p:cNvSpPr>
            <a:spLocks noGrp="1"/>
          </p:cNvSpPr>
          <p:nvPr>
            <p:ph idx="1"/>
          </p:nvPr>
        </p:nvSpPr>
        <p:spPr>
          <a:xfrm>
            <a:off x="838200" y="1825625"/>
            <a:ext cx="10515600" cy="4351338"/>
          </a:xfrm>
        </p:spPr>
        <p:txBody>
          <a:bodyPr/>
          <a:lstStyle/>
          <a:p>
            <a:r>
              <a:rPr lang="zh-CN" altLang="en-US" dirty="0"/>
              <a:t>间断性：“执行</a:t>
            </a:r>
            <a:r>
              <a:rPr lang="en-US" altLang="zh-CN" dirty="0"/>
              <a:t>-&gt;</a:t>
            </a:r>
            <a:r>
              <a:rPr lang="zh-CN" altLang="en-US" dirty="0"/>
              <a:t>暂停</a:t>
            </a:r>
            <a:r>
              <a:rPr lang="en-US" altLang="zh-CN" dirty="0"/>
              <a:t>-&gt;</a:t>
            </a:r>
            <a:r>
              <a:rPr lang="zh-CN" altLang="en-US" dirty="0"/>
              <a:t>执行”</a:t>
            </a:r>
            <a:endParaRPr lang="en-US" altLang="zh-CN" dirty="0"/>
          </a:p>
          <a:p>
            <a:r>
              <a:rPr lang="zh-CN" altLang="en-US" dirty="0"/>
              <a:t>非封闭性（程序之间互相影响）</a:t>
            </a:r>
            <a:endParaRPr lang="en-US" altLang="zh-CN" dirty="0"/>
          </a:p>
          <a:p>
            <a:r>
              <a:rPr lang="zh-CN" altLang="en-US" dirty="0"/>
              <a:t>不可再现性</a:t>
            </a:r>
          </a:p>
        </p:txBody>
      </p:sp>
    </p:spTree>
    <p:extLst>
      <p:ext uri="{BB962C8B-B14F-4D97-AF65-F5344CB8AC3E}">
        <p14:creationId xmlns:p14="http://schemas.microsoft.com/office/powerpoint/2010/main" val="110266712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1084</Words>
  <Application>Microsoft Office PowerPoint</Application>
  <PresentationFormat>宽屏</PresentationFormat>
  <Paragraphs>198</Paragraphs>
  <Slides>25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25</vt:i4>
      </vt:variant>
    </vt:vector>
  </HeadingPairs>
  <TitlesOfParts>
    <vt:vector size="29" baseType="lpstr">
      <vt:lpstr>等线</vt:lpstr>
      <vt:lpstr>等线 Light</vt:lpstr>
      <vt:lpstr>Arial</vt:lpstr>
      <vt:lpstr>Office 主题​​</vt:lpstr>
      <vt:lpstr>文件系统</vt:lpstr>
      <vt:lpstr>文件结构-逻辑结构</vt:lpstr>
      <vt:lpstr>文件结构-物理结构</vt:lpstr>
      <vt:lpstr>文件系统和相关功能</vt:lpstr>
      <vt:lpstr>文件控制块</vt:lpstr>
      <vt:lpstr>目录的作用、内容、结构</vt:lpstr>
      <vt:lpstr>进程管理</vt:lpstr>
      <vt:lpstr>进程与线程的基本概念</vt:lpstr>
      <vt:lpstr>程序并发执行的特征</vt:lpstr>
      <vt:lpstr>进程同步</vt:lpstr>
      <vt:lpstr>程序的并发执行</vt:lpstr>
      <vt:lpstr>进程的同步与互斥</vt:lpstr>
      <vt:lpstr>互斥区管理</vt:lpstr>
      <vt:lpstr>基于信号量的同步方法</vt:lpstr>
      <vt:lpstr>信号量分类</vt:lpstr>
      <vt:lpstr>二元信号量机制</vt:lpstr>
      <vt:lpstr>一般信号量的结构</vt:lpstr>
      <vt:lpstr>物理意义</vt:lpstr>
      <vt:lpstr>经典的同步互斥问题</vt:lpstr>
      <vt:lpstr>进程调度算法</vt:lpstr>
      <vt:lpstr>进程调度算法-批处理系统</vt:lpstr>
      <vt:lpstr>进程调度算法-交互式系统</vt:lpstr>
      <vt:lpstr>实时调度算法</vt:lpstr>
      <vt:lpstr>死锁</vt:lpstr>
      <vt:lpstr>死锁处理办法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文件系统</dc:title>
  <dc:creator>cheng gensuo</dc:creator>
  <cp:lastModifiedBy>cheng gensuo</cp:lastModifiedBy>
  <cp:revision>75</cp:revision>
  <dcterms:created xsi:type="dcterms:W3CDTF">2019-06-01T14:39:59Z</dcterms:created>
  <dcterms:modified xsi:type="dcterms:W3CDTF">2019-06-02T10:51:20Z</dcterms:modified>
</cp:coreProperties>
</file>