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3" r:id="rId6"/>
    <p:sldId id="264" r:id="rId7"/>
    <p:sldId id="269" r:id="rId8"/>
    <p:sldId id="280" r:id="rId9"/>
    <p:sldId id="281" r:id="rId10"/>
    <p:sldId id="267" r:id="rId11"/>
    <p:sldId id="284" r:id="rId12"/>
    <p:sldId id="282" r:id="rId13"/>
    <p:sldId id="275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00B0F0"/>
    <a:srgbClr val="0D8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2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62" y="2568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2F5BD-5648-4223-8D90-D5276EA4D7E0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2002F-FB5B-4646-BA5E-A49F3E4D2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09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48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49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3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38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1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17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57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18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60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09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39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B589-21DE-46A2-AF91-CC043ECE94FC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47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20351;&#29992;&#35270;&#39057;.mkv" TargetMode="External"/><Relationship Id="rId2" Type="http://schemas.openxmlformats.org/officeDocument/2006/relationships/hyperlink" Target="FindYou/video.av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&#25191;&#34892;&#25991;&#20214;&#20351;&#29992;&#35828;&#26126;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0"/>
            <a:ext cx="4312920" cy="28498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40040" y="3992880"/>
            <a:ext cx="4130040" cy="271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 rot="2026159">
            <a:off x="2056397" y="1838535"/>
            <a:ext cx="6695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</a:rPr>
              <a:t>Find You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 rot="1982386">
            <a:off x="4269007" y="4002749"/>
            <a:ext cx="47064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15211088 </a:t>
            </a:r>
            <a:r>
              <a:rPr lang="zh-CN" altLang="en-US" sz="2400" b="1" dirty="0">
                <a:solidFill>
                  <a:schemeClr val="bg1"/>
                </a:solidFill>
              </a:rPr>
              <a:t>王意如</a:t>
            </a:r>
            <a:r>
              <a:rPr lang="en-US" altLang="zh-CN" sz="2400" b="1" dirty="0">
                <a:solidFill>
                  <a:schemeClr val="bg1"/>
                </a:solidFill>
              </a:rPr>
              <a:t>(Code&amp;Test)</a:t>
            </a: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15211063 </a:t>
            </a:r>
            <a:r>
              <a:rPr lang="zh-CN" altLang="en-US" sz="2400" b="1" dirty="0">
                <a:solidFill>
                  <a:schemeClr val="bg1"/>
                </a:solidFill>
              </a:rPr>
              <a:t>于牧之</a:t>
            </a:r>
            <a:r>
              <a:rPr lang="en-US" altLang="zh-CN" sz="2400" b="1" dirty="0">
                <a:solidFill>
                  <a:schemeClr val="bg1"/>
                </a:solidFill>
              </a:rPr>
              <a:t>(Debug)</a:t>
            </a: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15211100 </a:t>
            </a:r>
            <a:r>
              <a:rPr lang="zh-CN" altLang="en-US" sz="2400" b="1" dirty="0">
                <a:solidFill>
                  <a:schemeClr val="bg1"/>
                </a:solidFill>
              </a:rPr>
              <a:t>常朔荣</a:t>
            </a:r>
            <a:r>
              <a:rPr lang="en-US" altLang="zh-CN" sz="2400" b="1" dirty="0">
                <a:solidFill>
                  <a:schemeClr val="bg1"/>
                </a:solidFill>
              </a:rPr>
              <a:t>(</a:t>
            </a:r>
            <a:r>
              <a:rPr lang="en-US" altLang="zh-CN" sz="2400" b="1" dirty="0" err="1">
                <a:solidFill>
                  <a:schemeClr val="bg1"/>
                </a:solidFill>
              </a:rPr>
              <a:t>Test&amp;Document</a:t>
            </a:r>
            <a:r>
              <a:rPr lang="en-US" altLang="zh-CN" sz="2400" b="1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2007140" y="3143160"/>
            <a:ext cx="2225040" cy="147025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-277258" y="3143160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906000" y="1298721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53357" y="242309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375119" y="5179332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331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960120" y="1269548"/>
            <a:ext cx="2103730" cy="1813560"/>
          </a:xfrm>
          <a:prstGeom prst="triangl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1859584" y="1341120"/>
            <a:ext cx="3337255" cy="2876943"/>
          </a:xfrm>
          <a:prstGeom prst="triangl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90121" y="1269548"/>
            <a:ext cx="162498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</a:rPr>
              <a:t>3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-230757" y="400182"/>
            <a:ext cx="1091489" cy="940938"/>
          </a:xfrm>
          <a:prstGeom prst="triangl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>
            <a:off x="1286575" y="-269014"/>
            <a:ext cx="624113" cy="538028"/>
          </a:xfrm>
          <a:prstGeom prst="triangl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893915" y="2554514"/>
            <a:ext cx="4477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</a:rPr>
              <a:t>使用演示</a:t>
            </a:r>
            <a:endParaRPr lang="en-US" altLang="zh-CN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3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7" grpId="0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V="1">
            <a:off x="3633256" y="614991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7704778" y="630231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680371" y="313368"/>
            <a:ext cx="3073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使用截图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pic>
        <p:nvPicPr>
          <p:cNvPr id="7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93" y="1456915"/>
            <a:ext cx="4895255" cy="4351338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280" y="1456915"/>
            <a:ext cx="48952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69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V="1">
            <a:off x="3633256" y="614991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7704778" y="630231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680371" y="313368"/>
            <a:ext cx="3073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具体演示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hlinkClick r:id="rId2" action="ppaction://hlinkfile"/>
          </p:cNvPr>
          <p:cNvSpPr txBox="1"/>
          <p:nvPr/>
        </p:nvSpPr>
        <p:spPr>
          <a:xfrm>
            <a:off x="4026339" y="4011819"/>
            <a:ext cx="4381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/>
                </a:solidFill>
                <a:hlinkClick r:id="rId3" action="ppaction://hlinkfile"/>
              </a:rPr>
              <a:t>演示视频</a:t>
            </a:r>
            <a:endParaRPr lang="en-US" altLang="zh-CN" sz="72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hlinkClick r:id="rId2" action="ppaction://hlinkfile"/>
          </p:cNvPr>
          <p:cNvSpPr txBox="1"/>
          <p:nvPr/>
        </p:nvSpPr>
        <p:spPr>
          <a:xfrm>
            <a:off x="4026339" y="2109468"/>
            <a:ext cx="4381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/>
                </a:solidFill>
                <a:hlinkClick r:id="rId4" action="ppaction://hlinkfile"/>
              </a:rPr>
              <a:t>使用说明</a:t>
            </a:r>
            <a:endParaRPr lang="en-US" altLang="zh-CN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47203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0"/>
            <a:ext cx="4312920" cy="28498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40040" y="3992880"/>
            <a:ext cx="4130040" cy="271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 rot="2026159">
            <a:off x="4596059" y="3631887"/>
            <a:ext cx="5490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007140" y="3143160"/>
            <a:ext cx="2225040" cy="147025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-277258" y="3143160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906000" y="1298721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53357" y="242309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375119" y="5179332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5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7010400" y="905614"/>
            <a:ext cx="3421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010400" y="1893587"/>
            <a:ext cx="3421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010400" y="1068225"/>
            <a:ext cx="1762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Agenda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772727" y="1317995"/>
            <a:ext cx="162911" cy="1629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198591" y="1259024"/>
            <a:ext cx="1232926" cy="2595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00"/>
          <a:stretch/>
        </p:blipFill>
        <p:spPr>
          <a:xfrm>
            <a:off x="0" y="7025641"/>
            <a:ext cx="12192000" cy="3870960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10431517" y="1893587"/>
            <a:ext cx="0" cy="40652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1874521" y="5958840"/>
            <a:ext cx="85569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1874520" y="5384800"/>
            <a:ext cx="0" cy="5740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1874520" y="5009690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菱形 25"/>
          <p:cNvSpPr/>
          <p:nvPr/>
        </p:nvSpPr>
        <p:spPr>
          <a:xfrm>
            <a:off x="1558290" y="4552490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>
            <a:stCxn id="26" idx="0"/>
          </p:cNvCxnSpPr>
          <p:nvPr/>
        </p:nvCxnSpPr>
        <p:spPr>
          <a:xfrm flipV="1">
            <a:off x="1874520" y="3942890"/>
            <a:ext cx="0" cy="609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菱形 27"/>
          <p:cNvSpPr/>
          <p:nvPr/>
        </p:nvSpPr>
        <p:spPr>
          <a:xfrm>
            <a:off x="1558290" y="3509471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1874520" y="3052271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菱形 29"/>
          <p:cNvSpPr/>
          <p:nvPr/>
        </p:nvSpPr>
        <p:spPr>
          <a:xfrm>
            <a:off x="1558290" y="2478866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691640" y="2499687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35" name="文本框 34"/>
          <p:cNvSpPr txBox="1"/>
          <p:nvPr/>
        </p:nvSpPr>
        <p:spPr>
          <a:xfrm>
            <a:off x="1691640" y="3540583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691639" y="4590932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44" name="文本框 43"/>
          <p:cNvSpPr txBox="1"/>
          <p:nvPr/>
        </p:nvSpPr>
        <p:spPr>
          <a:xfrm>
            <a:off x="2337368" y="2502708"/>
            <a:ext cx="3295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APP</a:t>
            </a:r>
            <a:r>
              <a:rPr lang="zh-CN" altLang="en-US" sz="3200" b="1" dirty="0">
                <a:solidFill>
                  <a:schemeClr val="bg1"/>
                </a:solidFill>
              </a:rPr>
              <a:t>功能说明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337368" y="3538268"/>
            <a:ext cx="3830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实现思路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337368" y="4576747"/>
            <a:ext cx="3295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使用演示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61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3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1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26" grpId="0" animBg="1"/>
      <p:bldP spid="28" grpId="0" animBg="1"/>
      <p:bldP spid="30" grpId="0" animBg="1"/>
      <p:bldP spid="34" grpId="0"/>
      <p:bldP spid="35" grpId="0"/>
      <p:bldP spid="36" grpId="0"/>
      <p:bldP spid="44" grpId="0"/>
      <p:bldP spid="46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/>
          <p:cNvSpPr/>
          <p:nvPr/>
        </p:nvSpPr>
        <p:spPr>
          <a:xfrm flipH="1">
            <a:off x="1103587" y="1024758"/>
            <a:ext cx="1072055" cy="1072055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 flipH="1">
            <a:off x="1056290" y="1713186"/>
            <a:ext cx="1119351" cy="111935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菱形 6"/>
          <p:cNvSpPr/>
          <p:nvPr/>
        </p:nvSpPr>
        <p:spPr>
          <a:xfrm flipH="1">
            <a:off x="1639614" y="772509"/>
            <a:ext cx="3421117" cy="342111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 flipH="1">
            <a:off x="2948151" y="3587967"/>
            <a:ext cx="1211318" cy="121131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 flipH="1">
            <a:off x="2948151" y="4432736"/>
            <a:ext cx="914401" cy="91440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 flipH="1">
            <a:off x="1182413" y="3855981"/>
            <a:ext cx="914401" cy="91440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 flipH="1">
            <a:off x="5657193" y="5090941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11"/>
          <p:cNvSpPr/>
          <p:nvPr/>
        </p:nvSpPr>
        <p:spPr>
          <a:xfrm flipH="1">
            <a:off x="3862552" y="1317734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12124" y="597935"/>
            <a:ext cx="174734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</a:rPr>
              <a:t>1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14" name="菱形 13"/>
          <p:cNvSpPr/>
          <p:nvPr/>
        </p:nvSpPr>
        <p:spPr>
          <a:xfrm flipH="1">
            <a:off x="4866289" y="4514190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 flipH="1">
            <a:off x="3900652" y="5672955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 flipH="1">
            <a:off x="4729656" y="5033138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833241" y="2655652"/>
            <a:ext cx="5401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APP</a:t>
            </a:r>
            <a:r>
              <a:rPr lang="zh-CN" altLang="en-US" sz="7200" dirty="0">
                <a:solidFill>
                  <a:schemeClr val="bg1"/>
                </a:solidFill>
              </a:rPr>
              <a:t>功能说明</a:t>
            </a:r>
            <a:endParaRPr lang="en-US" altLang="zh-CN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30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3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6310800" y="4001985"/>
            <a:ext cx="383507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本</a:t>
            </a:r>
            <a:r>
              <a:rPr lang="en-US" altLang="zh-CN" sz="32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APP</a:t>
            </a:r>
            <a:r>
              <a:rPr lang="zh-CN" altLang="en-US" sz="32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的功能为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：</a:t>
            </a:r>
            <a:endParaRPr lang="en-US" altLang="zh-CN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>
              <a:lnSpc>
                <a:spcPts val="24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同时使用本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APP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的两个用户可以互相看见对方的位置，并且实时规划出到达另一个用户的路径。</a:t>
            </a:r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3633256" y="614991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7704778" y="630231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680371" y="313368"/>
            <a:ext cx="3073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APP</a:t>
            </a:r>
            <a:r>
              <a:rPr lang="zh-CN" altLang="en-US" sz="3200" dirty="0">
                <a:solidFill>
                  <a:schemeClr val="bg1"/>
                </a:solidFill>
              </a:rPr>
              <a:t>功能说明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024" y="2360460"/>
            <a:ext cx="2032463" cy="203246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53820" y="4392923"/>
            <a:ext cx="2358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Find You</a:t>
            </a:r>
            <a:endParaRPr lang="zh-CN" altLang="en-US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17123" y="1372545"/>
            <a:ext cx="383507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创意来源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：</a:t>
            </a:r>
            <a:endParaRPr lang="en-US" altLang="zh-CN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>
              <a:lnSpc>
                <a:spcPts val="24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两人约定见面时，如果是在不熟悉的地点，经常遇到位置难以描述、找不到路的情况。此时，即使有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GPS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，也很难跟对方说清自己的位置，更不用说自动规划路径了。</a:t>
            </a:r>
          </a:p>
        </p:txBody>
      </p:sp>
    </p:spTree>
    <p:extLst>
      <p:ext uri="{BB962C8B-B14F-4D97-AF65-F5344CB8AC3E}">
        <p14:creationId xmlns:p14="http://schemas.microsoft.com/office/powerpoint/2010/main" val="11868450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95400" y="975360"/>
            <a:ext cx="1066800" cy="1066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722120" y="1722120"/>
            <a:ext cx="640080" cy="6400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042160" y="899160"/>
            <a:ext cx="2590800" cy="2590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20440" y="3200400"/>
            <a:ext cx="1188720" cy="11887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230880" y="3291840"/>
            <a:ext cx="701040" cy="7010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371600" y="565404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661160" y="4632960"/>
            <a:ext cx="487680" cy="4876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362200" y="53035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042160" y="292608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042160" y="438912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453640" y="3886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968240" y="29260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968240" y="47701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861560" y="49453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568785" y="206288"/>
            <a:ext cx="154843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</a:rPr>
              <a:t>2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91079" y="2691675"/>
            <a:ext cx="4921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</a:rPr>
              <a:t>实现思路</a:t>
            </a:r>
            <a:endParaRPr lang="en-US" altLang="zh-CN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34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/>
        </p:nvSpPr>
        <p:spPr>
          <a:xfrm>
            <a:off x="1718441" y="1690132"/>
            <a:ext cx="2333297" cy="233329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236075" y="2611827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客户端</a:t>
            </a:r>
          </a:p>
        </p:txBody>
      </p:sp>
      <p:sp>
        <p:nvSpPr>
          <p:cNvPr id="13" name="菱形 12"/>
          <p:cNvSpPr/>
          <p:nvPr/>
        </p:nvSpPr>
        <p:spPr>
          <a:xfrm>
            <a:off x="5071241" y="1690131"/>
            <a:ext cx="2333297" cy="233329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菱形 13"/>
          <p:cNvSpPr/>
          <p:nvPr/>
        </p:nvSpPr>
        <p:spPr>
          <a:xfrm>
            <a:off x="8424041" y="1690130"/>
            <a:ext cx="2333297" cy="233329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315620" y="2576694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用户服务器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933792" y="2595168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地图</a:t>
            </a:r>
            <a:r>
              <a:rPr lang="en-US" altLang="zh-CN" sz="2800" dirty="0">
                <a:solidFill>
                  <a:schemeClr val="bg1"/>
                </a:solidFill>
              </a:rPr>
              <a:t>API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325615" y="4252738"/>
            <a:ext cx="31189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采用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Android Studio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开发，通过与用户服务器交互，发送当前自己的位置信息，并获得另一个用户的位置信息，实现实时规划路径。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651297" y="4228330"/>
            <a:ext cx="31731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使用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Apache + PHP + MySQL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，对每个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session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建立一条记录，并存储到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MySQL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中。通过限制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session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生命周期的方式，实现了断线重连后的快速恢复。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285018" y="4287759"/>
            <a:ext cx="28808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使用了百度地图的开放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API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，以获取道路信息，并实现路径规划。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4051738" y="551793"/>
            <a:ext cx="42332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051738" y="1191873"/>
            <a:ext cx="42332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898222" y="584639"/>
            <a:ext cx="4506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实现思路</a:t>
            </a:r>
          </a:p>
        </p:txBody>
      </p:sp>
    </p:spTree>
    <p:extLst>
      <p:ext uri="{BB962C8B-B14F-4D97-AF65-F5344CB8AC3E}">
        <p14:creationId xmlns:p14="http://schemas.microsoft.com/office/powerpoint/2010/main" val="69251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2875749" y="3340382"/>
            <a:ext cx="2343260" cy="2343260"/>
          </a:xfrm>
          <a:custGeom>
            <a:avLst/>
            <a:gdLst>
              <a:gd name="connsiteX0" fmla="*/ 2115406 w 2980266"/>
              <a:gd name="connsiteY0" fmla="*/ 475169 h 2980266"/>
              <a:gd name="connsiteX1" fmla="*/ 2347223 w 2980266"/>
              <a:gd name="connsiteY1" fmla="*/ 280641 h 2980266"/>
              <a:gd name="connsiteX2" fmla="*/ 2532418 w 2980266"/>
              <a:gd name="connsiteY2" fmla="*/ 436038 h 2980266"/>
              <a:gd name="connsiteX3" fmla="*/ 2381100 w 2980266"/>
              <a:gd name="connsiteY3" fmla="*/ 698113 h 2980266"/>
              <a:gd name="connsiteX4" fmla="*/ 2621526 w 2980266"/>
              <a:gd name="connsiteY4" fmla="*/ 1114543 h 2980266"/>
              <a:gd name="connsiteX5" fmla="*/ 2924149 w 2980266"/>
              <a:gd name="connsiteY5" fmla="*/ 1114535 h 2980266"/>
              <a:gd name="connsiteX6" fmla="*/ 2966129 w 2980266"/>
              <a:gd name="connsiteY6" fmla="*/ 1352617 h 2980266"/>
              <a:gd name="connsiteX7" fmla="*/ 2681754 w 2980266"/>
              <a:gd name="connsiteY7" fmla="*/ 1456113 h 2980266"/>
              <a:gd name="connsiteX8" fmla="*/ 2598255 w 2980266"/>
              <a:gd name="connsiteY8" fmla="*/ 1929659 h 2980266"/>
              <a:gd name="connsiteX9" fmla="*/ 2830082 w 2980266"/>
              <a:gd name="connsiteY9" fmla="*/ 2124176 h 2980266"/>
              <a:gd name="connsiteX10" fmla="*/ 2709205 w 2980266"/>
              <a:gd name="connsiteY10" fmla="*/ 2333542 h 2980266"/>
              <a:gd name="connsiteX11" fmla="*/ 2424835 w 2980266"/>
              <a:gd name="connsiteY11" fmla="*/ 2230031 h 2980266"/>
              <a:gd name="connsiteX12" fmla="*/ 2056481 w 2980266"/>
              <a:gd name="connsiteY12" fmla="*/ 2539116 h 2980266"/>
              <a:gd name="connsiteX13" fmla="*/ 2109039 w 2980266"/>
              <a:gd name="connsiteY13" fmla="*/ 2837141 h 2980266"/>
              <a:gd name="connsiteX14" fmla="*/ 1881863 w 2980266"/>
              <a:gd name="connsiteY14" fmla="*/ 2919826 h 2980266"/>
              <a:gd name="connsiteX15" fmla="*/ 1730559 w 2980266"/>
              <a:gd name="connsiteY15" fmla="*/ 2657743 h 2980266"/>
              <a:gd name="connsiteX16" fmla="*/ 1249707 w 2980266"/>
              <a:gd name="connsiteY16" fmla="*/ 2657743 h 2980266"/>
              <a:gd name="connsiteX17" fmla="*/ 1098403 w 2980266"/>
              <a:gd name="connsiteY17" fmla="*/ 2919826 h 2980266"/>
              <a:gd name="connsiteX18" fmla="*/ 871227 w 2980266"/>
              <a:gd name="connsiteY18" fmla="*/ 2837141 h 2980266"/>
              <a:gd name="connsiteX19" fmla="*/ 923785 w 2980266"/>
              <a:gd name="connsiteY19" fmla="*/ 2539117 h 2980266"/>
              <a:gd name="connsiteX20" fmla="*/ 555431 w 2980266"/>
              <a:gd name="connsiteY20" fmla="*/ 2230032 h 2980266"/>
              <a:gd name="connsiteX21" fmla="*/ 271061 w 2980266"/>
              <a:gd name="connsiteY21" fmla="*/ 2333542 h 2980266"/>
              <a:gd name="connsiteX22" fmla="*/ 150184 w 2980266"/>
              <a:gd name="connsiteY22" fmla="*/ 2124176 h 2980266"/>
              <a:gd name="connsiteX23" fmla="*/ 382011 w 2980266"/>
              <a:gd name="connsiteY23" fmla="*/ 1929660 h 2980266"/>
              <a:gd name="connsiteX24" fmla="*/ 298512 w 2980266"/>
              <a:gd name="connsiteY24" fmla="*/ 1456114 h 2980266"/>
              <a:gd name="connsiteX25" fmla="*/ 14137 w 2980266"/>
              <a:gd name="connsiteY25" fmla="*/ 1352617 h 2980266"/>
              <a:gd name="connsiteX26" fmla="*/ 56117 w 2980266"/>
              <a:gd name="connsiteY26" fmla="*/ 1114535 h 2980266"/>
              <a:gd name="connsiteX27" fmla="*/ 358740 w 2980266"/>
              <a:gd name="connsiteY27" fmla="*/ 1114543 h 2980266"/>
              <a:gd name="connsiteX28" fmla="*/ 599166 w 2980266"/>
              <a:gd name="connsiteY28" fmla="*/ 698113 h 2980266"/>
              <a:gd name="connsiteX29" fmla="*/ 447848 w 2980266"/>
              <a:gd name="connsiteY29" fmla="*/ 436038 h 2980266"/>
              <a:gd name="connsiteX30" fmla="*/ 633043 w 2980266"/>
              <a:gd name="connsiteY30" fmla="*/ 280641 h 2980266"/>
              <a:gd name="connsiteX31" fmla="*/ 864860 w 2980266"/>
              <a:gd name="connsiteY31" fmla="*/ 475169 h 2980266"/>
              <a:gd name="connsiteX32" fmla="*/ 1316713 w 2980266"/>
              <a:gd name="connsiteY32" fmla="*/ 310708 h 2980266"/>
              <a:gd name="connsiteX33" fmla="*/ 1369255 w 2980266"/>
              <a:gd name="connsiteY33" fmla="*/ 12681 h 2980266"/>
              <a:gd name="connsiteX34" fmla="*/ 1611011 w 2980266"/>
              <a:gd name="connsiteY34" fmla="*/ 12681 h 2980266"/>
              <a:gd name="connsiteX35" fmla="*/ 1663553 w 2980266"/>
              <a:gd name="connsiteY35" fmla="*/ 310708 h 2980266"/>
              <a:gd name="connsiteX36" fmla="*/ 2115406 w 2980266"/>
              <a:gd name="connsiteY36" fmla="*/ 475169 h 29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980266" h="2980266">
                <a:moveTo>
                  <a:pt x="2115406" y="475169"/>
                </a:moveTo>
                <a:lnTo>
                  <a:pt x="2347223" y="280641"/>
                </a:lnTo>
                <a:lnTo>
                  <a:pt x="2532418" y="436038"/>
                </a:lnTo>
                <a:lnTo>
                  <a:pt x="2381100" y="698113"/>
                </a:lnTo>
                <a:cubicBezTo>
                  <a:pt x="2488696" y="819151"/>
                  <a:pt x="2570502" y="960843"/>
                  <a:pt x="2621526" y="1114543"/>
                </a:cubicBezTo>
                <a:lnTo>
                  <a:pt x="2924149" y="1114535"/>
                </a:lnTo>
                <a:lnTo>
                  <a:pt x="2966129" y="1352617"/>
                </a:lnTo>
                <a:lnTo>
                  <a:pt x="2681754" y="1456113"/>
                </a:lnTo>
                <a:cubicBezTo>
                  <a:pt x="2686376" y="1617995"/>
                  <a:pt x="2657965" y="1779121"/>
                  <a:pt x="2598255" y="1929659"/>
                </a:cubicBezTo>
                <a:lnTo>
                  <a:pt x="2830082" y="2124176"/>
                </a:lnTo>
                <a:lnTo>
                  <a:pt x="2709205" y="2333542"/>
                </a:lnTo>
                <a:lnTo>
                  <a:pt x="2424835" y="2230031"/>
                </a:lnTo>
                <a:cubicBezTo>
                  <a:pt x="2324320" y="2357010"/>
                  <a:pt x="2198986" y="2462178"/>
                  <a:pt x="2056481" y="2539116"/>
                </a:cubicBezTo>
                <a:lnTo>
                  <a:pt x="2109039" y="2837141"/>
                </a:lnTo>
                <a:lnTo>
                  <a:pt x="1881863" y="2919826"/>
                </a:lnTo>
                <a:lnTo>
                  <a:pt x="1730559" y="2657743"/>
                </a:lnTo>
                <a:cubicBezTo>
                  <a:pt x="1571939" y="2690405"/>
                  <a:pt x="1408327" y="2690405"/>
                  <a:pt x="1249707" y="2657743"/>
                </a:cubicBezTo>
                <a:lnTo>
                  <a:pt x="1098403" y="2919826"/>
                </a:lnTo>
                <a:lnTo>
                  <a:pt x="871227" y="2837141"/>
                </a:lnTo>
                <a:lnTo>
                  <a:pt x="923785" y="2539117"/>
                </a:lnTo>
                <a:cubicBezTo>
                  <a:pt x="781280" y="2462179"/>
                  <a:pt x="655947" y="2357011"/>
                  <a:pt x="555431" y="2230032"/>
                </a:cubicBezTo>
                <a:lnTo>
                  <a:pt x="271061" y="2333542"/>
                </a:lnTo>
                <a:lnTo>
                  <a:pt x="150184" y="2124176"/>
                </a:lnTo>
                <a:lnTo>
                  <a:pt x="382011" y="1929660"/>
                </a:lnTo>
                <a:cubicBezTo>
                  <a:pt x="322301" y="1779122"/>
                  <a:pt x="293890" y="1617995"/>
                  <a:pt x="298512" y="1456114"/>
                </a:cubicBezTo>
                <a:lnTo>
                  <a:pt x="14137" y="1352617"/>
                </a:lnTo>
                <a:lnTo>
                  <a:pt x="56117" y="1114535"/>
                </a:lnTo>
                <a:lnTo>
                  <a:pt x="358740" y="1114543"/>
                </a:lnTo>
                <a:cubicBezTo>
                  <a:pt x="409764" y="960843"/>
                  <a:pt x="491570" y="819151"/>
                  <a:pt x="599166" y="698113"/>
                </a:cubicBezTo>
                <a:lnTo>
                  <a:pt x="447848" y="436038"/>
                </a:lnTo>
                <a:lnTo>
                  <a:pt x="633043" y="280641"/>
                </a:lnTo>
                <a:lnTo>
                  <a:pt x="864860" y="475169"/>
                </a:lnTo>
                <a:cubicBezTo>
                  <a:pt x="1002743" y="390226"/>
                  <a:pt x="1156488" y="334267"/>
                  <a:pt x="1316713" y="310708"/>
                </a:cubicBezTo>
                <a:lnTo>
                  <a:pt x="1369255" y="12681"/>
                </a:lnTo>
                <a:lnTo>
                  <a:pt x="1611011" y="12681"/>
                </a:lnTo>
                <a:lnTo>
                  <a:pt x="1663553" y="310708"/>
                </a:lnTo>
                <a:cubicBezTo>
                  <a:pt x="1823778" y="334267"/>
                  <a:pt x="1977523" y="390226"/>
                  <a:pt x="2115406" y="475169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1396" tIns="760343" rIns="661396" bIns="812465" numCol="1" spcCol="1270" anchor="ctr" anchorCtr="0">
            <a:noAutofit/>
          </a:bodyPr>
          <a:lstStyle/>
          <a:p>
            <a:pPr lvl="0" algn="ctr" defTabSz="2178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900" kern="1200"/>
          </a:p>
        </p:txBody>
      </p:sp>
      <p:sp>
        <p:nvSpPr>
          <p:cNvPr id="11" name="任意多边形 10"/>
          <p:cNvSpPr/>
          <p:nvPr/>
        </p:nvSpPr>
        <p:spPr>
          <a:xfrm>
            <a:off x="1058333" y="2344546"/>
            <a:ext cx="2167466" cy="2167466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7466" h="2167466">
                <a:moveTo>
                  <a:pt x="1621800" y="548964"/>
                </a:moveTo>
                <a:lnTo>
                  <a:pt x="1941574" y="452590"/>
                </a:lnTo>
                <a:lnTo>
                  <a:pt x="2059240" y="656392"/>
                </a:lnTo>
                <a:lnTo>
                  <a:pt x="1815890" y="885138"/>
                </a:lnTo>
                <a:cubicBezTo>
                  <a:pt x="1851165" y="1015185"/>
                  <a:pt x="1851165" y="1152281"/>
                  <a:pt x="1815890" y="1282328"/>
                </a:cubicBezTo>
                <a:lnTo>
                  <a:pt x="2059240" y="1511074"/>
                </a:lnTo>
                <a:lnTo>
                  <a:pt x="1941574" y="1714876"/>
                </a:lnTo>
                <a:lnTo>
                  <a:pt x="1621800" y="1618502"/>
                </a:lnTo>
                <a:cubicBezTo>
                  <a:pt x="1526813" y="1714075"/>
                  <a:pt x="1408085" y="1782623"/>
                  <a:pt x="1277823" y="1817097"/>
                </a:cubicBezTo>
                <a:lnTo>
                  <a:pt x="1201398" y="2142217"/>
                </a:lnTo>
                <a:lnTo>
                  <a:pt x="966068" y="2142217"/>
                </a:lnTo>
                <a:lnTo>
                  <a:pt x="889643" y="1817097"/>
                </a:lnTo>
                <a:cubicBezTo>
                  <a:pt x="759381" y="1782622"/>
                  <a:pt x="640653" y="1714074"/>
                  <a:pt x="545666" y="1618502"/>
                </a:cubicBezTo>
                <a:lnTo>
                  <a:pt x="225892" y="1714876"/>
                </a:lnTo>
                <a:lnTo>
                  <a:pt x="108226" y="1511074"/>
                </a:lnTo>
                <a:lnTo>
                  <a:pt x="351576" y="1282328"/>
                </a:lnTo>
                <a:cubicBezTo>
                  <a:pt x="316301" y="1152281"/>
                  <a:pt x="316301" y="1015185"/>
                  <a:pt x="351576" y="885138"/>
                </a:cubicBezTo>
                <a:lnTo>
                  <a:pt x="108226" y="656392"/>
                </a:lnTo>
                <a:lnTo>
                  <a:pt x="225892" y="452590"/>
                </a:lnTo>
                <a:lnTo>
                  <a:pt x="545666" y="548964"/>
                </a:lnTo>
                <a:cubicBezTo>
                  <a:pt x="640653" y="453391"/>
                  <a:pt x="759381" y="384843"/>
                  <a:pt x="889643" y="350369"/>
                </a:cubicBezTo>
                <a:lnTo>
                  <a:pt x="966068" y="25249"/>
                </a:lnTo>
                <a:lnTo>
                  <a:pt x="1201398" y="25249"/>
                </a:lnTo>
                <a:lnTo>
                  <a:pt x="1277823" y="350369"/>
                </a:lnTo>
                <a:cubicBezTo>
                  <a:pt x="1408085" y="384844"/>
                  <a:pt x="1526813" y="453392"/>
                  <a:pt x="1621800" y="54896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3766" tIns="587064" rIns="583766" bIns="587064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000" kern="1200"/>
          </a:p>
        </p:txBody>
      </p:sp>
      <p:sp>
        <p:nvSpPr>
          <p:cNvPr id="12" name="任意多边形 11"/>
          <p:cNvSpPr/>
          <p:nvPr/>
        </p:nvSpPr>
        <p:spPr>
          <a:xfrm>
            <a:off x="2356110" y="1246748"/>
            <a:ext cx="1885653" cy="188565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6" name="任意多边形 15"/>
          <p:cNvSpPr/>
          <p:nvPr/>
        </p:nvSpPr>
        <p:spPr>
          <a:xfrm>
            <a:off x="-609655" y="315878"/>
            <a:ext cx="1036375" cy="1036375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7" name="任意多边形 16"/>
          <p:cNvSpPr/>
          <p:nvPr/>
        </p:nvSpPr>
        <p:spPr>
          <a:xfrm>
            <a:off x="744075" y="1195901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8" name="任意多边形 17"/>
          <p:cNvSpPr/>
          <p:nvPr/>
        </p:nvSpPr>
        <p:spPr>
          <a:xfrm>
            <a:off x="1433605" y="5189244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9" name="任意多边形 18"/>
          <p:cNvSpPr/>
          <p:nvPr/>
        </p:nvSpPr>
        <p:spPr>
          <a:xfrm>
            <a:off x="2769087" y="6369262"/>
            <a:ext cx="705633" cy="70563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3915387" y="62484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7471745" y="60960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899885" y="332452"/>
            <a:ext cx="2760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技术细节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945261" y="1539661"/>
            <a:ext cx="2585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1</a:t>
            </a:r>
            <a:endParaRPr lang="zh-CN" altLang="en-US" sz="7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1828994" y="2792323"/>
            <a:ext cx="2585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2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660131" y="3840264"/>
            <a:ext cx="2585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3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404707" y="1593782"/>
            <a:ext cx="583324" cy="583324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328683" y="1523704"/>
            <a:ext cx="739439" cy="739439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513525" y="1623834"/>
            <a:ext cx="1261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444949" y="1539939"/>
            <a:ext cx="45001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定位采用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GPS/ </a:t>
            </a:r>
            <a:r>
              <a:rPr lang="en-US" altLang="zh-CN" sz="2000" dirty="0" err="1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Glonass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/ 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北斗优先，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WIFI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Cellular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（数据网络）辅助的方法。如果设备支持，就可以收到</a:t>
            </a:r>
            <a:r>
              <a:rPr lang="en-US" altLang="zh-CN" sz="2000" dirty="0" err="1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Glonass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和北斗的信号。</a:t>
            </a:r>
            <a:endParaRPr lang="en-US" altLang="zh-CN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在沙河校区，我们测试时</a:t>
            </a:r>
            <a:endParaRPr lang="en-US" altLang="zh-CN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不仅收到了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GPS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信号，还</a:t>
            </a:r>
            <a:endParaRPr lang="en-US" altLang="zh-CN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收到了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6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颗</a:t>
            </a:r>
            <a:r>
              <a:rPr lang="en-US" altLang="zh-CN" sz="2000" dirty="0" err="1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Glonass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卫星</a:t>
            </a:r>
            <a:endParaRPr lang="en-US" altLang="zh-CN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的信号，以及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颗北斗卫星</a:t>
            </a:r>
            <a:endParaRPr lang="en-US" altLang="zh-CN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的信号。</a:t>
            </a: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153" y="2683192"/>
            <a:ext cx="2271874" cy="403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8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2875749" y="3340382"/>
            <a:ext cx="2343260" cy="2343260"/>
          </a:xfrm>
          <a:custGeom>
            <a:avLst/>
            <a:gdLst>
              <a:gd name="connsiteX0" fmla="*/ 2115406 w 2980266"/>
              <a:gd name="connsiteY0" fmla="*/ 475169 h 2980266"/>
              <a:gd name="connsiteX1" fmla="*/ 2347223 w 2980266"/>
              <a:gd name="connsiteY1" fmla="*/ 280641 h 2980266"/>
              <a:gd name="connsiteX2" fmla="*/ 2532418 w 2980266"/>
              <a:gd name="connsiteY2" fmla="*/ 436038 h 2980266"/>
              <a:gd name="connsiteX3" fmla="*/ 2381100 w 2980266"/>
              <a:gd name="connsiteY3" fmla="*/ 698113 h 2980266"/>
              <a:gd name="connsiteX4" fmla="*/ 2621526 w 2980266"/>
              <a:gd name="connsiteY4" fmla="*/ 1114543 h 2980266"/>
              <a:gd name="connsiteX5" fmla="*/ 2924149 w 2980266"/>
              <a:gd name="connsiteY5" fmla="*/ 1114535 h 2980266"/>
              <a:gd name="connsiteX6" fmla="*/ 2966129 w 2980266"/>
              <a:gd name="connsiteY6" fmla="*/ 1352617 h 2980266"/>
              <a:gd name="connsiteX7" fmla="*/ 2681754 w 2980266"/>
              <a:gd name="connsiteY7" fmla="*/ 1456113 h 2980266"/>
              <a:gd name="connsiteX8" fmla="*/ 2598255 w 2980266"/>
              <a:gd name="connsiteY8" fmla="*/ 1929659 h 2980266"/>
              <a:gd name="connsiteX9" fmla="*/ 2830082 w 2980266"/>
              <a:gd name="connsiteY9" fmla="*/ 2124176 h 2980266"/>
              <a:gd name="connsiteX10" fmla="*/ 2709205 w 2980266"/>
              <a:gd name="connsiteY10" fmla="*/ 2333542 h 2980266"/>
              <a:gd name="connsiteX11" fmla="*/ 2424835 w 2980266"/>
              <a:gd name="connsiteY11" fmla="*/ 2230031 h 2980266"/>
              <a:gd name="connsiteX12" fmla="*/ 2056481 w 2980266"/>
              <a:gd name="connsiteY12" fmla="*/ 2539116 h 2980266"/>
              <a:gd name="connsiteX13" fmla="*/ 2109039 w 2980266"/>
              <a:gd name="connsiteY13" fmla="*/ 2837141 h 2980266"/>
              <a:gd name="connsiteX14" fmla="*/ 1881863 w 2980266"/>
              <a:gd name="connsiteY14" fmla="*/ 2919826 h 2980266"/>
              <a:gd name="connsiteX15" fmla="*/ 1730559 w 2980266"/>
              <a:gd name="connsiteY15" fmla="*/ 2657743 h 2980266"/>
              <a:gd name="connsiteX16" fmla="*/ 1249707 w 2980266"/>
              <a:gd name="connsiteY16" fmla="*/ 2657743 h 2980266"/>
              <a:gd name="connsiteX17" fmla="*/ 1098403 w 2980266"/>
              <a:gd name="connsiteY17" fmla="*/ 2919826 h 2980266"/>
              <a:gd name="connsiteX18" fmla="*/ 871227 w 2980266"/>
              <a:gd name="connsiteY18" fmla="*/ 2837141 h 2980266"/>
              <a:gd name="connsiteX19" fmla="*/ 923785 w 2980266"/>
              <a:gd name="connsiteY19" fmla="*/ 2539117 h 2980266"/>
              <a:gd name="connsiteX20" fmla="*/ 555431 w 2980266"/>
              <a:gd name="connsiteY20" fmla="*/ 2230032 h 2980266"/>
              <a:gd name="connsiteX21" fmla="*/ 271061 w 2980266"/>
              <a:gd name="connsiteY21" fmla="*/ 2333542 h 2980266"/>
              <a:gd name="connsiteX22" fmla="*/ 150184 w 2980266"/>
              <a:gd name="connsiteY22" fmla="*/ 2124176 h 2980266"/>
              <a:gd name="connsiteX23" fmla="*/ 382011 w 2980266"/>
              <a:gd name="connsiteY23" fmla="*/ 1929660 h 2980266"/>
              <a:gd name="connsiteX24" fmla="*/ 298512 w 2980266"/>
              <a:gd name="connsiteY24" fmla="*/ 1456114 h 2980266"/>
              <a:gd name="connsiteX25" fmla="*/ 14137 w 2980266"/>
              <a:gd name="connsiteY25" fmla="*/ 1352617 h 2980266"/>
              <a:gd name="connsiteX26" fmla="*/ 56117 w 2980266"/>
              <a:gd name="connsiteY26" fmla="*/ 1114535 h 2980266"/>
              <a:gd name="connsiteX27" fmla="*/ 358740 w 2980266"/>
              <a:gd name="connsiteY27" fmla="*/ 1114543 h 2980266"/>
              <a:gd name="connsiteX28" fmla="*/ 599166 w 2980266"/>
              <a:gd name="connsiteY28" fmla="*/ 698113 h 2980266"/>
              <a:gd name="connsiteX29" fmla="*/ 447848 w 2980266"/>
              <a:gd name="connsiteY29" fmla="*/ 436038 h 2980266"/>
              <a:gd name="connsiteX30" fmla="*/ 633043 w 2980266"/>
              <a:gd name="connsiteY30" fmla="*/ 280641 h 2980266"/>
              <a:gd name="connsiteX31" fmla="*/ 864860 w 2980266"/>
              <a:gd name="connsiteY31" fmla="*/ 475169 h 2980266"/>
              <a:gd name="connsiteX32" fmla="*/ 1316713 w 2980266"/>
              <a:gd name="connsiteY32" fmla="*/ 310708 h 2980266"/>
              <a:gd name="connsiteX33" fmla="*/ 1369255 w 2980266"/>
              <a:gd name="connsiteY33" fmla="*/ 12681 h 2980266"/>
              <a:gd name="connsiteX34" fmla="*/ 1611011 w 2980266"/>
              <a:gd name="connsiteY34" fmla="*/ 12681 h 2980266"/>
              <a:gd name="connsiteX35" fmla="*/ 1663553 w 2980266"/>
              <a:gd name="connsiteY35" fmla="*/ 310708 h 2980266"/>
              <a:gd name="connsiteX36" fmla="*/ 2115406 w 2980266"/>
              <a:gd name="connsiteY36" fmla="*/ 475169 h 29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980266" h="2980266">
                <a:moveTo>
                  <a:pt x="2115406" y="475169"/>
                </a:moveTo>
                <a:lnTo>
                  <a:pt x="2347223" y="280641"/>
                </a:lnTo>
                <a:lnTo>
                  <a:pt x="2532418" y="436038"/>
                </a:lnTo>
                <a:lnTo>
                  <a:pt x="2381100" y="698113"/>
                </a:lnTo>
                <a:cubicBezTo>
                  <a:pt x="2488696" y="819151"/>
                  <a:pt x="2570502" y="960843"/>
                  <a:pt x="2621526" y="1114543"/>
                </a:cubicBezTo>
                <a:lnTo>
                  <a:pt x="2924149" y="1114535"/>
                </a:lnTo>
                <a:lnTo>
                  <a:pt x="2966129" y="1352617"/>
                </a:lnTo>
                <a:lnTo>
                  <a:pt x="2681754" y="1456113"/>
                </a:lnTo>
                <a:cubicBezTo>
                  <a:pt x="2686376" y="1617995"/>
                  <a:pt x="2657965" y="1779121"/>
                  <a:pt x="2598255" y="1929659"/>
                </a:cubicBezTo>
                <a:lnTo>
                  <a:pt x="2830082" y="2124176"/>
                </a:lnTo>
                <a:lnTo>
                  <a:pt x="2709205" y="2333542"/>
                </a:lnTo>
                <a:lnTo>
                  <a:pt x="2424835" y="2230031"/>
                </a:lnTo>
                <a:cubicBezTo>
                  <a:pt x="2324320" y="2357010"/>
                  <a:pt x="2198986" y="2462178"/>
                  <a:pt x="2056481" y="2539116"/>
                </a:cubicBezTo>
                <a:lnTo>
                  <a:pt x="2109039" y="2837141"/>
                </a:lnTo>
                <a:lnTo>
                  <a:pt x="1881863" y="2919826"/>
                </a:lnTo>
                <a:lnTo>
                  <a:pt x="1730559" y="2657743"/>
                </a:lnTo>
                <a:cubicBezTo>
                  <a:pt x="1571939" y="2690405"/>
                  <a:pt x="1408327" y="2690405"/>
                  <a:pt x="1249707" y="2657743"/>
                </a:cubicBezTo>
                <a:lnTo>
                  <a:pt x="1098403" y="2919826"/>
                </a:lnTo>
                <a:lnTo>
                  <a:pt x="871227" y="2837141"/>
                </a:lnTo>
                <a:lnTo>
                  <a:pt x="923785" y="2539117"/>
                </a:lnTo>
                <a:cubicBezTo>
                  <a:pt x="781280" y="2462179"/>
                  <a:pt x="655947" y="2357011"/>
                  <a:pt x="555431" y="2230032"/>
                </a:cubicBezTo>
                <a:lnTo>
                  <a:pt x="271061" y="2333542"/>
                </a:lnTo>
                <a:lnTo>
                  <a:pt x="150184" y="2124176"/>
                </a:lnTo>
                <a:lnTo>
                  <a:pt x="382011" y="1929660"/>
                </a:lnTo>
                <a:cubicBezTo>
                  <a:pt x="322301" y="1779122"/>
                  <a:pt x="293890" y="1617995"/>
                  <a:pt x="298512" y="1456114"/>
                </a:cubicBezTo>
                <a:lnTo>
                  <a:pt x="14137" y="1352617"/>
                </a:lnTo>
                <a:lnTo>
                  <a:pt x="56117" y="1114535"/>
                </a:lnTo>
                <a:lnTo>
                  <a:pt x="358740" y="1114543"/>
                </a:lnTo>
                <a:cubicBezTo>
                  <a:pt x="409764" y="960843"/>
                  <a:pt x="491570" y="819151"/>
                  <a:pt x="599166" y="698113"/>
                </a:cubicBezTo>
                <a:lnTo>
                  <a:pt x="447848" y="436038"/>
                </a:lnTo>
                <a:lnTo>
                  <a:pt x="633043" y="280641"/>
                </a:lnTo>
                <a:lnTo>
                  <a:pt x="864860" y="475169"/>
                </a:lnTo>
                <a:cubicBezTo>
                  <a:pt x="1002743" y="390226"/>
                  <a:pt x="1156488" y="334267"/>
                  <a:pt x="1316713" y="310708"/>
                </a:cubicBezTo>
                <a:lnTo>
                  <a:pt x="1369255" y="12681"/>
                </a:lnTo>
                <a:lnTo>
                  <a:pt x="1611011" y="12681"/>
                </a:lnTo>
                <a:lnTo>
                  <a:pt x="1663553" y="310708"/>
                </a:lnTo>
                <a:cubicBezTo>
                  <a:pt x="1823778" y="334267"/>
                  <a:pt x="1977523" y="390226"/>
                  <a:pt x="2115406" y="475169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1396" tIns="760343" rIns="661396" bIns="812465" numCol="1" spcCol="1270" anchor="ctr" anchorCtr="0">
            <a:noAutofit/>
          </a:bodyPr>
          <a:lstStyle/>
          <a:p>
            <a:pPr lvl="0" algn="ctr" defTabSz="2178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900" kern="1200"/>
          </a:p>
        </p:txBody>
      </p:sp>
      <p:sp>
        <p:nvSpPr>
          <p:cNvPr id="11" name="任意多边形 10"/>
          <p:cNvSpPr/>
          <p:nvPr/>
        </p:nvSpPr>
        <p:spPr>
          <a:xfrm>
            <a:off x="1058333" y="2344546"/>
            <a:ext cx="2167466" cy="2167466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7466" h="2167466">
                <a:moveTo>
                  <a:pt x="1621800" y="548964"/>
                </a:moveTo>
                <a:lnTo>
                  <a:pt x="1941574" y="452590"/>
                </a:lnTo>
                <a:lnTo>
                  <a:pt x="2059240" y="656392"/>
                </a:lnTo>
                <a:lnTo>
                  <a:pt x="1815890" y="885138"/>
                </a:lnTo>
                <a:cubicBezTo>
                  <a:pt x="1851165" y="1015185"/>
                  <a:pt x="1851165" y="1152281"/>
                  <a:pt x="1815890" y="1282328"/>
                </a:cubicBezTo>
                <a:lnTo>
                  <a:pt x="2059240" y="1511074"/>
                </a:lnTo>
                <a:lnTo>
                  <a:pt x="1941574" y="1714876"/>
                </a:lnTo>
                <a:lnTo>
                  <a:pt x="1621800" y="1618502"/>
                </a:lnTo>
                <a:cubicBezTo>
                  <a:pt x="1526813" y="1714075"/>
                  <a:pt x="1408085" y="1782623"/>
                  <a:pt x="1277823" y="1817097"/>
                </a:cubicBezTo>
                <a:lnTo>
                  <a:pt x="1201398" y="2142217"/>
                </a:lnTo>
                <a:lnTo>
                  <a:pt x="966068" y="2142217"/>
                </a:lnTo>
                <a:lnTo>
                  <a:pt x="889643" y="1817097"/>
                </a:lnTo>
                <a:cubicBezTo>
                  <a:pt x="759381" y="1782622"/>
                  <a:pt x="640653" y="1714074"/>
                  <a:pt x="545666" y="1618502"/>
                </a:cubicBezTo>
                <a:lnTo>
                  <a:pt x="225892" y="1714876"/>
                </a:lnTo>
                <a:lnTo>
                  <a:pt x="108226" y="1511074"/>
                </a:lnTo>
                <a:lnTo>
                  <a:pt x="351576" y="1282328"/>
                </a:lnTo>
                <a:cubicBezTo>
                  <a:pt x="316301" y="1152281"/>
                  <a:pt x="316301" y="1015185"/>
                  <a:pt x="351576" y="885138"/>
                </a:cubicBezTo>
                <a:lnTo>
                  <a:pt x="108226" y="656392"/>
                </a:lnTo>
                <a:lnTo>
                  <a:pt x="225892" y="452590"/>
                </a:lnTo>
                <a:lnTo>
                  <a:pt x="545666" y="548964"/>
                </a:lnTo>
                <a:cubicBezTo>
                  <a:pt x="640653" y="453391"/>
                  <a:pt x="759381" y="384843"/>
                  <a:pt x="889643" y="350369"/>
                </a:cubicBezTo>
                <a:lnTo>
                  <a:pt x="966068" y="25249"/>
                </a:lnTo>
                <a:lnTo>
                  <a:pt x="1201398" y="25249"/>
                </a:lnTo>
                <a:lnTo>
                  <a:pt x="1277823" y="350369"/>
                </a:lnTo>
                <a:cubicBezTo>
                  <a:pt x="1408085" y="384844"/>
                  <a:pt x="1526813" y="453392"/>
                  <a:pt x="1621800" y="54896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3766" tIns="587064" rIns="583766" bIns="587064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000" kern="1200"/>
          </a:p>
        </p:txBody>
      </p:sp>
      <p:sp>
        <p:nvSpPr>
          <p:cNvPr id="12" name="任意多边形 11"/>
          <p:cNvSpPr/>
          <p:nvPr/>
        </p:nvSpPr>
        <p:spPr>
          <a:xfrm>
            <a:off x="2356110" y="1246748"/>
            <a:ext cx="1885653" cy="188565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6" name="任意多边形 15"/>
          <p:cNvSpPr/>
          <p:nvPr/>
        </p:nvSpPr>
        <p:spPr>
          <a:xfrm>
            <a:off x="-609655" y="315878"/>
            <a:ext cx="1036375" cy="1036375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7" name="任意多边形 16"/>
          <p:cNvSpPr/>
          <p:nvPr/>
        </p:nvSpPr>
        <p:spPr>
          <a:xfrm>
            <a:off x="744075" y="1195901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8" name="任意多边形 17"/>
          <p:cNvSpPr/>
          <p:nvPr/>
        </p:nvSpPr>
        <p:spPr>
          <a:xfrm>
            <a:off x="1433605" y="5189244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9" name="任意多边形 18"/>
          <p:cNvSpPr/>
          <p:nvPr/>
        </p:nvSpPr>
        <p:spPr>
          <a:xfrm>
            <a:off x="2769087" y="6369262"/>
            <a:ext cx="705633" cy="70563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3915387" y="62484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7471745" y="60960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899885" y="332452"/>
            <a:ext cx="2760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技术细节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945261" y="1539661"/>
            <a:ext cx="2585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1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828994" y="2792323"/>
            <a:ext cx="2585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2</a:t>
            </a:r>
            <a:endParaRPr lang="zh-CN" altLang="en-US" sz="7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660131" y="3840264"/>
            <a:ext cx="2585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3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404707" y="1593782"/>
            <a:ext cx="583324" cy="583324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328683" y="1523704"/>
            <a:ext cx="739439" cy="739439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513525" y="1623834"/>
            <a:ext cx="1261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444949" y="1539939"/>
            <a:ext cx="4777231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80"/>
              </a:lnSpc>
            </a:pP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定位刷新时间为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3s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一次，路径规划时间为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5s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一次，在资源消耗和用户体验之间找到了一个比较平衡的位置。（使用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1h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消耗流量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2.7MB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）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00" r="727" b="39353"/>
          <a:stretch/>
        </p:blipFill>
        <p:spPr>
          <a:xfrm>
            <a:off x="7471746" y="3323836"/>
            <a:ext cx="3750436" cy="328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5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2875749" y="3340382"/>
            <a:ext cx="2343260" cy="2343260"/>
          </a:xfrm>
          <a:custGeom>
            <a:avLst/>
            <a:gdLst>
              <a:gd name="connsiteX0" fmla="*/ 2115406 w 2980266"/>
              <a:gd name="connsiteY0" fmla="*/ 475169 h 2980266"/>
              <a:gd name="connsiteX1" fmla="*/ 2347223 w 2980266"/>
              <a:gd name="connsiteY1" fmla="*/ 280641 h 2980266"/>
              <a:gd name="connsiteX2" fmla="*/ 2532418 w 2980266"/>
              <a:gd name="connsiteY2" fmla="*/ 436038 h 2980266"/>
              <a:gd name="connsiteX3" fmla="*/ 2381100 w 2980266"/>
              <a:gd name="connsiteY3" fmla="*/ 698113 h 2980266"/>
              <a:gd name="connsiteX4" fmla="*/ 2621526 w 2980266"/>
              <a:gd name="connsiteY4" fmla="*/ 1114543 h 2980266"/>
              <a:gd name="connsiteX5" fmla="*/ 2924149 w 2980266"/>
              <a:gd name="connsiteY5" fmla="*/ 1114535 h 2980266"/>
              <a:gd name="connsiteX6" fmla="*/ 2966129 w 2980266"/>
              <a:gd name="connsiteY6" fmla="*/ 1352617 h 2980266"/>
              <a:gd name="connsiteX7" fmla="*/ 2681754 w 2980266"/>
              <a:gd name="connsiteY7" fmla="*/ 1456113 h 2980266"/>
              <a:gd name="connsiteX8" fmla="*/ 2598255 w 2980266"/>
              <a:gd name="connsiteY8" fmla="*/ 1929659 h 2980266"/>
              <a:gd name="connsiteX9" fmla="*/ 2830082 w 2980266"/>
              <a:gd name="connsiteY9" fmla="*/ 2124176 h 2980266"/>
              <a:gd name="connsiteX10" fmla="*/ 2709205 w 2980266"/>
              <a:gd name="connsiteY10" fmla="*/ 2333542 h 2980266"/>
              <a:gd name="connsiteX11" fmla="*/ 2424835 w 2980266"/>
              <a:gd name="connsiteY11" fmla="*/ 2230031 h 2980266"/>
              <a:gd name="connsiteX12" fmla="*/ 2056481 w 2980266"/>
              <a:gd name="connsiteY12" fmla="*/ 2539116 h 2980266"/>
              <a:gd name="connsiteX13" fmla="*/ 2109039 w 2980266"/>
              <a:gd name="connsiteY13" fmla="*/ 2837141 h 2980266"/>
              <a:gd name="connsiteX14" fmla="*/ 1881863 w 2980266"/>
              <a:gd name="connsiteY14" fmla="*/ 2919826 h 2980266"/>
              <a:gd name="connsiteX15" fmla="*/ 1730559 w 2980266"/>
              <a:gd name="connsiteY15" fmla="*/ 2657743 h 2980266"/>
              <a:gd name="connsiteX16" fmla="*/ 1249707 w 2980266"/>
              <a:gd name="connsiteY16" fmla="*/ 2657743 h 2980266"/>
              <a:gd name="connsiteX17" fmla="*/ 1098403 w 2980266"/>
              <a:gd name="connsiteY17" fmla="*/ 2919826 h 2980266"/>
              <a:gd name="connsiteX18" fmla="*/ 871227 w 2980266"/>
              <a:gd name="connsiteY18" fmla="*/ 2837141 h 2980266"/>
              <a:gd name="connsiteX19" fmla="*/ 923785 w 2980266"/>
              <a:gd name="connsiteY19" fmla="*/ 2539117 h 2980266"/>
              <a:gd name="connsiteX20" fmla="*/ 555431 w 2980266"/>
              <a:gd name="connsiteY20" fmla="*/ 2230032 h 2980266"/>
              <a:gd name="connsiteX21" fmla="*/ 271061 w 2980266"/>
              <a:gd name="connsiteY21" fmla="*/ 2333542 h 2980266"/>
              <a:gd name="connsiteX22" fmla="*/ 150184 w 2980266"/>
              <a:gd name="connsiteY22" fmla="*/ 2124176 h 2980266"/>
              <a:gd name="connsiteX23" fmla="*/ 382011 w 2980266"/>
              <a:gd name="connsiteY23" fmla="*/ 1929660 h 2980266"/>
              <a:gd name="connsiteX24" fmla="*/ 298512 w 2980266"/>
              <a:gd name="connsiteY24" fmla="*/ 1456114 h 2980266"/>
              <a:gd name="connsiteX25" fmla="*/ 14137 w 2980266"/>
              <a:gd name="connsiteY25" fmla="*/ 1352617 h 2980266"/>
              <a:gd name="connsiteX26" fmla="*/ 56117 w 2980266"/>
              <a:gd name="connsiteY26" fmla="*/ 1114535 h 2980266"/>
              <a:gd name="connsiteX27" fmla="*/ 358740 w 2980266"/>
              <a:gd name="connsiteY27" fmla="*/ 1114543 h 2980266"/>
              <a:gd name="connsiteX28" fmla="*/ 599166 w 2980266"/>
              <a:gd name="connsiteY28" fmla="*/ 698113 h 2980266"/>
              <a:gd name="connsiteX29" fmla="*/ 447848 w 2980266"/>
              <a:gd name="connsiteY29" fmla="*/ 436038 h 2980266"/>
              <a:gd name="connsiteX30" fmla="*/ 633043 w 2980266"/>
              <a:gd name="connsiteY30" fmla="*/ 280641 h 2980266"/>
              <a:gd name="connsiteX31" fmla="*/ 864860 w 2980266"/>
              <a:gd name="connsiteY31" fmla="*/ 475169 h 2980266"/>
              <a:gd name="connsiteX32" fmla="*/ 1316713 w 2980266"/>
              <a:gd name="connsiteY32" fmla="*/ 310708 h 2980266"/>
              <a:gd name="connsiteX33" fmla="*/ 1369255 w 2980266"/>
              <a:gd name="connsiteY33" fmla="*/ 12681 h 2980266"/>
              <a:gd name="connsiteX34" fmla="*/ 1611011 w 2980266"/>
              <a:gd name="connsiteY34" fmla="*/ 12681 h 2980266"/>
              <a:gd name="connsiteX35" fmla="*/ 1663553 w 2980266"/>
              <a:gd name="connsiteY35" fmla="*/ 310708 h 2980266"/>
              <a:gd name="connsiteX36" fmla="*/ 2115406 w 2980266"/>
              <a:gd name="connsiteY36" fmla="*/ 475169 h 29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980266" h="2980266">
                <a:moveTo>
                  <a:pt x="2115406" y="475169"/>
                </a:moveTo>
                <a:lnTo>
                  <a:pt x="2347223" y="280641"/>
                </a:lnTo>
                <a:lnTo>
                  <a:pt x="2532418" y="436038"/>
                </a:lnTo>
                <a:lnTo>
                  <a:pt x="2381100" y="698113"/>
                </a:lnTo>
                <a:cubicBezTo>
                  <a:pt x="2488696" y="819151"/>
                  <a:pt x="2570502" y="960843"/>
                  <a:pt x="2621526" y="1114543"/>
                </a:cubicBezTo>
                <a:lnTo>
                  <a:pt x="2924149" y="1114535"/>
                </a:lnTo>
                <a:lnTo>
                  <a:pt x="2966129" y="1352617"/>
                </a:lnTo>
                <a:lnTo>
                  <a:pt x="2681754" y="1456113"/>
                </a:lnTo>
                <a:cubicBezTo>
                  <a:pt x="2686376" y="1617995"/>
                  <a:pt x="2657965" y="1779121"/>
                  <a:pt x="2598255" y="1929659"/>
                </a:cubicBezTo>
                <a:lnTo>
                  <a:pt x="2830082" y="2124176"/>
                </a:lnTo>
                <a:lnTo>
                  <a:pt x="2709205" y="2333542"/>
                </a:lnTo>
                <a:lnTo>
                  <a:pt x="2424835" y="2230031"/>
                </a:lnTo>
                <a:cubicBezTo>
                  <a:pt x="2324320" y="2357010"/>
                  <a:pt x="2198986" y="2462178"/>
                  <a:pt x="2056481" y="2539116"/>
                </a:cubicBezTo>
                <a:lnTo>
                  <a:pt x="2109039" y="2837141"/>
                </a:lnTo>
                <a:lnTo>
                  <a:pt x="1881863" y="2919826"/>
                </a:lnTo>
                <a:lnTo>
                  <a:pt x="1730559" y="2657743"/>
                </a:lnTo>
                <a:cubicBezTo>
                  <a:pt x="1571939" y="2690405"/>
                  <a:pt x="1408327" y="2690405"/>
                  <a:pt x="1249707" y="2657743"/>
                </a:cubicBezTo>
                <a:lnTo>
                  <a:pt x="1098403" y="2919826"/>
                </a:lnTo>
                <a:lnTo>
                  <a:pt x="871227" y="2837141"/>
                </a:lnTo>
                <a:lnTo>
                  <a:pt x="923785" y="2539117"/>
                </a:lnTo>
                <a:cubicBezTo>
                  <a:pt x="781280" y="2462179"/>
                  <a:pt x="655947" y="2357011"/>
                  <a:pt x="555431" y="2230032"/>
                </a:cubicBezTo>
                <a:lnTo>
                  <a:pt x="271061" y="2333542"/>
                </a:lnTo>
                <a:lnTo>
                  <a:pt x="150184" y="2124176"/>
                </a:lnTo>
                <a:lnTo>
                  <a:pt x="382011" y="1929660"/>
                </a:lnTo>
                <a:cubicBezTo>
                  <a:pt x="322301" y="1779122"/>
                  <a:pt x="293890" y="1617995"/>
                  <a:pt x="298512" y="1456114"/>
                </a:cubicBezTo>
                <a:lnTo>
                  <a:pt x="14137" y="1352617"/>
                </a:lnTo>
                <a:lnTo>
                  <a:pt x="56117" y="1114535"/>
                </a:lnTo>
                <a:lnTo>
                  <a:pt x="358740" y="1114543"/>
                </a:lnTo>
                <a:cubicBezTo>
                  <a:pt x="409764" y="960843"/>
                  <a:pt x="491570" y="819151"/>
                  <a:pt x="599166" y="698113"/>
                </a:cubicBezTo>
                <a:lnTo>
                  <a:pt x="447848" y="436038"/>
                </a:lnTo>
                <a:lnTo>
                  <a:pt x="633043" y="280641"/>
                </a:lnTo>
                <a:lnTo>
                  <a:pt x="864860" y="475169"/>
                </a:lnTo>
                <a:cubicBezTo>
                  <a:pt x="1002743" y="390226"/>
                  <a:pt x="1156488" y="334267"/>
                  <a:pt x="1316713" y="310708"/>
                </a:cubicBezTo>
                <a:lnTo>
                  <a:pt x="1369255" y="12681"/>
                </a:lnTo>
                <a:lnTo>
                  <a:pt x="1611011" y="12681"/>
                </a:lnTo>
                <a:lnTo>
                  <a:pt x="1663553" y="310708"/>
                </a:lnTo>
                <a:cubicBezTo>
                  <a:pt x="1823778" y="334267"/>
                  <a:pt x="1977523" y="390226"/>
                  <a:pt x="2115406" y="475169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1396" tIns="760343" rIns="661396" bIns="812465" numCol="1" spcCol="1270" anchor="ctr" anchorCtr="0">
            <a:noAutofit/>
          </a:bodyPr>
          <a:lstStyle/>
          <a:p>
            <a:pPr lvl="0" algn="ctr" defTabSz="2178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900" kern="1200"/>
          </a:p>
        </p:txBody>
      </p:sp>
      <p:sp>
        <p:nvSpPr>
          <p:cNvPr id="11" name="任意多边形 10"/>
          <p:cNvSpPr/>
          <p:nvPr/>
        </p:nvSpPr>
        <p:spPr>
          <a:xfrm>
            <a:off x="1058333" y="2344546"/>
            <a:ext cx="2167466" cy="2167466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7466" h="2167466">
                <a:moveTo>
                  <a:pt x="1621800" y="548964"/>
                </a:moveTo>
                <a:lnTo>
                  <a:pt x="1941574" y="452590"/>
                </a:lnTo>
                <a:lnTo>
                  <a:pt x="2059240" y="656392"/>
                </a:lnTo>
                <a:lnTo>
                  <a:pt x="1815890" y="885138"/>
                </a:lnTo>
                <a:cubicBezTo>
                  <a:pt x="1851165" y="1015185"/>
                  <a:pt x="1851165" y="1152281"/>
                  <a:pt x="1815890" y="1282328"/>
                </a:cubicBezTo>
                <a:lnTo>
                  <a:pt x="2059240" y="1511074"/>
                </a:lnTo>
                <a:lnTo>
                  <a:pt x="1941574" y="1714876"/>
                </a:lnTo>
                <a:lnTo>
                  <a:pt x="1621800" y="1618502"/>
                </a:lnTo>
                <a:cubicBezTo>
                  <a:pt x="1526813" y="1714075"/>
                  <a:pt x="1408085" y="1782623"/>
                  <a:pt x="1277823" y="1817097"/>
                </a:cubicBezTo>
                <a:lnTo>
                  <a:pt x="1201398" y="2142217"/>
                </a:lnTo>
                <a:lnTo>
                  <a:pt x="966068" y="2142217"/>
                </a:lnTo>
                <a:lnTo>
                  <a:pt x="889643" y="1817097"/>
                </a:lnTo>
                <a:cubicBezTo>
                  <a:pt x="759381" y="1782622"/>
                  <a:pt x="640653" y="1714074"/>
                  <a:pt x="545666" y="1618502"/>
                </a:cubicBezTo>
                <a:lnTo>
                  <a:pt x="225892" y="1714876"/>
                </a:lnTo>
                <a:lnTo>
                  <a:pt x="108226" y="1511074"/>
                </a:lnTo>
                <a:lnTo>
                  <a:pt x="351576" y="1282328"/>
                </a:lnTo>
                <a:cubicBezTo>
                  <a:pt x="316301" y="1152281"/>
                  <a:pt x="316301" y="1015185"/>
                  <a:pt x="351576" y="885138"/>
                </a:cubicBezTo>
                <a:lnTo>
                  <a:pt x="108226" y="656392"/>
                </a:lnTo>
                <a:lnTo>
                  <a:pt x="225892" y="452590"/>
                </a:lnTo>
                <a:lnTo>
                  <a:pt x="545666" y="548964"/>
                </a:lnTo>
                <a:cubicBezTo>
                  <a:pt x="640653" y="453391"/>
                  <a:pt x="759381" y="384843"/>
                  <a:pt x="889643" y="350369"/>
                </a:cubicBezTo>
                <a:lnTo>
                  <a:pt x="966068" y="25249"/>
                </a:lnTo>
                <a:lnTo>
                  <a:pt x="1201398" y="25249"/>
                </a:lnTo>
                <a:lnTo>
                  <a:pt x="1277823" y="350369"/>
                </a:lnTo>
                <a:cubicBezTo>
                  <a:pt x="1408085" y="384844"/>
                  <a:pt x="1526813" y="453392"/>
                  <a:pt x="1621800" y="54896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3766" tIns="587064" rIns="583766" bIns="587064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000" kern="1200"/>
          </a:p>
        </p:txBody>
      </p:sp>
      <p:sp>
        <p:nvSpPr>
          <p:cNvPr id="12" name="任意多边形 11"/>
          <p:cNvSpPr/>
          <p:nvPr/>
        </p:nvSpPr>
        <p:spPr>
          <a:xfrm>
            <a:off x="2356110" y="1246748"/>
            <a:ext cx="1885653" cy="188565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6" name="任意多边形 15"/>
          <p:cNvSpPr/>
          <p:nvPr/>
        </p:nvSpPr>
        <p:spPr>
          <a:xfrm>
            <a:off x="-609655" y="315878"/>
            <a:ext cx="1036375" cy="1036375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7" name="任意多边形 16"/>
          <p:cNvSpPr/>
          <p:nvPr/>
        </p:nvSpPr>
        <p:spPr>
          <a:xfrm>
            <a:off x="744075" y="1195901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8" name="任意多边形 17"/>
          <p:cNvSpPr/>
          <p:nvPr/>
        </p:nvSpPr>
        <p:spPr>
          <a:xfrm>
            <a:off x="1433605" y="5189244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9" name="任意多边形 18"/>
          <p:cNvSpPr/>
          <p:nvPr/>
        </p:nvSpPr>
        <p:spPr>
          <a:xfrm>
            <a:off x="2769087" y="6369262"/>
            <a:ext cx="705633" cy="70563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3915387" y="62484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7471745" y="60960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899885" y="332452"/>
            <a:ext cx="2760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技术细节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945261" y="1539661"/>
            <a:ext cx="2585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1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828994" y="2792323"/>
            <a:ext cx="2585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2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660131" y="3840264"/>
            <a:ext cx="2585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3</a:t>
            </a:r>
            <a:endParaRPr lang="zh-CN" altLang="en-US" sz="7200" dirty="0"/>
          </a:p>
        </p:txBody>
      </p:sp>
      <p:sp>
        <p:nvSpPr>
          <p:cNvPr id="27" name="椭圆 26"/>
          <p:cNvSpPr/>
          <p:nvPr/>
        </p:nvSpPr>
        <p:spPr>
          <a:xfrm>
            <a:off x="5404707" y="1593782"/>
            <a:ext cx="583324" cy="583324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328683" y="1523704"/>
            <a:ext cx="739439" cy="739439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513525" y="1623834"/>
            <a:ext cx="1261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444949" y="1539939"/>
            <a:ext cx="4897305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80"/>
              </a:lnSpc>
            </a:pP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前期服务器架设在校园网环境内，现在已经迁移到了阿里云环境中，可以在任意位置使用。演示视频中使用的服务器即为阿里云服务器。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155" y="4317111"/>
            <a:ext cx="6652837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0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2cae17f381159bf6f023c79094caaec0cca0ed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403</Words>
  <Application>Microsoft Office PowerPoint</Application>
  <PresentationFormat>宽屏</PresentationFormat>
  <Paragraphs>60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Aldhabi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yeshaojun5056@163.com</dc:creator>
  <cp:lastModifiedBy>Isaac Wang</cp:lastModifiedBy>
  <cp:revision>85</cp:revision>
  <dcterms:created xsi:type="dcterms:W3CDTF">2015-07-27T07:00:14Z</dcterms:created>
  <dcterms:modified xsi:type="dcterms:W3CDTF">2016-12-31T07:43:14Z</dcterms:modified>
</cp:coreProperties>
</file>