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C492-8DBB-49D6-9FC1-718561A9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A9938-BFE4-4259-B42C-D9B01BDA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A0F8-8F60-45F2-B615-715772FA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DDAA-DCB9-4A59-9A6E-86679543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F81-E9F6-47E4-A4FC-7B88D5E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625C-1319-4FC0-879D-6D5407B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D4E7-A76C-4506-9442-48B9A267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37E9-CC19-4605-820D-52044BA9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F341-D734-4017-96BD-9C26EEF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1A10-095F-4DBA-90AF-AAB6E73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2ED9D-85FB-4D6F-A193-84B48339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7641B-52ED-422A-A0E6-725CF881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6BC4-05C4-47AB-B558-8100C424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7874-B3AA-474B-8022-EFF42F1B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F054-1D4C-4AB7-935D-896E3528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698-B45D-480C-A16B-57622655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88A5-B7A7-4919-B6A7-29F2C29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3146-F83C-4E5E-A59A-F2AEA9B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24FE-A3DF-4FFF-8E3A-4273A219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FCA1-C576-4F72-A989-ECEA8D0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291E-62C3-4FEC-93A4-3C2BC71D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634-2B33-4B4F-B145-BC56D3E9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1744-3AC1-402B-8FFC-B9EC7352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FADC-8123-4080-AA49-4B26140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3AF6-FD43-4535-A7A7-93A64E27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0B51-C677-4ECE-B5C4-2288FF51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8E68-A2CA-4178-8FA5-3E98A995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F597-0881-4EAA-AE52-8472CCB3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2FFF-B89E-4DB5-B3E6-6F375D6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A035-B533-4F97-AAFA-4831A5E3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715E-F716-4FCC-B6F8-B068AF9E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0ED-50F2-4F8C-8EF4-BDDF7440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30BD-EAC4-4D27-8289-9971C3BD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2A32-806F-4F17-A204-688C3337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07BCB-28E6-4960-AEB0-FDADC1B3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D9FFC-39FC-4E56-8DE9-87CB6415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B5A39-1FBB-45F4-A0A9-0297A590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AC8F1-E366-416C-8335-1A797BAD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C28DC-37D7-4F51-A000-F8DE4A3F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994-CE43-45B4-832F-DACC4F86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A3500-50B8-473C-B22B-047608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F688E-55EC-4CCC-BC7D-9D27D164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131F-705D-4E9F-98ED-E36ED38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96A52-5A64-40D8-94F7-9FC8E75D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F773-4390-4678-96EF-FE03668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7816-C714-4D37-BC49-D09F9863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DAA3-1307-4D52-9019-BDF735BF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893-5815-46D1-AB75-00E68E61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8ACB3-E1F6-447D-9583-FE45F8EE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BA5C-5EEC-4A31-B363-9DB786D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2236-C500-4705-8AD9-F537B72E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9EDF-219A-49D4-8CB7-5F3F294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2C32-27D3-40DE-801E-E448D3D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C17A-3EC9-4A40-B218-BFA5110F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3947-4E44-4076-AA82-AF4510F6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B9A8-5F1D-4316-B1A8-5C7CD1E2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DDD3-1947-48ED-9A34-2026D03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EAAF-63C7-4586-B5B4-25549262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F6829-884A-4833-BDD0-6DE5F8C9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0A5B-CC7D-489A-9576-FA4B62BF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D54A-9D25-4B2C-B4B2-EB217212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C59D-D7A0-4156-BF96-F739E495526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4013-C0F6-456D-A289-22A441091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997B-71ED-41B5-8F18-7F852E00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08EF-8C3C-4E74-B995-5CD214C94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75FF-ADEB-4D68-AC54-4DA5B7C00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Proced</a:t>
            </a:r>
            <a:r>
              <a:rPr lang="lt-LT" dirty="0"/>
              <a:t>ūros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INOUT kintamieje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INOUT - priima reikšmę, modifikuoja ir gražina kviečiančiai programai.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600" dirty="0">
                <a:solidFill>
                  <a:schemeClr val="accent1"/>
                </a:solidFill>
              </a:rPr>
              <a:t>Tipas, vardas, kintamojo tipas</a:t>
            </a:r>
          </a:p>
          <a:p>
            <a:pPr marL="0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INOUT counter 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1. Sukurkite procedūr</a:t>
            </a:r>
            <a:r>
              <a:rPr lang="en-US" dirty="0"/>
              <a:t>as</a:t>
            </a:r>
            <a:r>
              <a:rPr lang="lt-LT" dirty="0"/>
              <a:t> naudodamiesi procedura_</a:t>
            </a:r>
            <a:r>
              <a:rPr lang="en-US" dirty="0"/>
              <a:t>3</a:t>
            </a:r>
            <a:r>
              <a:rPr lang="lt-LT" dirty="0"/>
              <a:t>.sql skriptu.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Papildomai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</a:t>
            </a:r>
            <a:r>
              <a:rPr lang="lt-LT" dirty="0"/>
              <a:t>žiūrėkite ir pabandykite </a:t>
            </a:r>
          </a:p>
          <a:p>
            <a:pPr lvl="1"/>
            <a:r>
              <a:rPr lang="lt-LT" dirty="0"/>
              <a:t>IF statement</a:t>
            </a:r>
            <a:br>
              <a:rPr lang="lt-LT" dirty="0"/>
            </a:br>
            <a:r>
              <a:rPr lang="lt-LT" dirty="0"/>
              <a:t>https://www.mysqltutorial.org/mysql-if-statement/</a:t>
            </a:r>
          </a:p>
          <a:p>
            <a:pPr lvl="1"/>
            <a:r>
              <a:rPr lang="lt-LT" dirty="0"/>
              <a:t>Case</a:t>
            </a:r>
            <a:br>
              <a:rPr lang="lt-LT" dirty="0"/>
            </a:br>
            <a:r>
              <a:rPr lang="lt-LT" dirty="0"/>
              <a:t>https://www.mysqltutorial.org/mysql-case-statement/</a:t>
            </a:r>
          </a:p>
          <a:p>
            <a:pPr lvl="1"/>
            <a:r>
              <a:rPr lang="lt-LT" dirty="0"/>
              <a:t>For loop</a:t>
            </a:r>
            <a:br>
              <a:rPr lang="lt-LT" dirty="0"/>
            </a:br>
            <a:r>
              <a:rPr lang="lt-LT" dirty="0"/>
              <a:t>https://www.mysqltutorial.org/stored-procedures-loop.aspx</a:t>
            </a:r>
          </a:p>
          <a:p>
            <a:pPr lvl="1"/>
            <a:r>
              <a:rPr lang="lt-LT" dirty="0"/>
              <a:t>Stored functions</a:t>
            </a:r>
            <a:br>
              <a:rPr lang="lt-LT" dirty="0"/>
            </a:br>
            <a:r>
              <a:rPr lang="lt-LT" dirty="0"/>
              <a:t>https://www.mysqltutorial.org/mysql-stored-function/</a:t>
            </a:r>
            <a:br>
              <a:rPr lang="lt-LT" dirty="0"/>
            </a:b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94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Parašykite procedūras šioms užklausoms</a:t>
            </a:r>
          </a:p>
          <a:p>
            <a:pPr marL="0" indent="0">
              <a:buNone/>
            </a:pPr>
            <a:r>
              <a:rPr lang="lt-LT" dirty="0"/>
              <a:t>1. Kiek yra pardavinėjama skirtingų produktų? </a:t>
            </a:r>
          </a:p>
          <a:p>
            <a:pPr marL="0" indent="0">
              <a:buNone/>
            </a:pPr>
            <a:r>
              <a:rPr lang="lt-LT" dirty="0"/>
              <a:t>2. Atraskite klientus, kurie neturi pardavimų atstovo. Grąžinkite klientų vardus ir miestus iš kur jie yra. </a:t>
            </a:r>
          </a:p>
          <a:p>
            <a:pPr marL="0" indent="0">
              <a:buNone/>
            </a:pPr>
            <a:r>
              <a:rPr lang="lt-LT" dirty="0"/>
              <a:t>3. Kokie yra VP ir Managers vardai? Vardus ir pavardes išveskite viename stulpelyje.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94A-CAD3-4DC9-A25F-3DD71D39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Medžiaga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5457-F690-4739-9F0C-FB3B0158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https://www.mysqltutorial.org/mysql-stored-procedure-tutorial.aspx</a:t>
            </a:r>
            <a:endParaRPr lang="lt-LT" dirty="0"/>
          </a:p>
          <a:p>
            <a:endParaRPr lang="lt-LT" dirty="0"/>
          </a:p>
          <a:p>
            <a:r>
              <a:rPr lang="lt-LT" dirty="0"/>
              <a:t>Pavyzdžiai yra su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classicmodels</a:t>
            </a:r>
            <a:r>
              <a:rPr lang="lt-L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/>
              <a:t>duomenų baze.</a:t>
            </a:r>
            <a:endParaRPr lang="en-US" dirty="0"/>
          </a:p>
          <a:p>
            <a:r>
              <a:rPr lang="en-US" dirty="0"/>
              <a:t>MySQL 8.0</a:t>
            </a:r>
          </a:p>
          <a:p>
            <a:r>
              <a:rPr lang="en-US" dirty="0" err="1"/>
              <a:t>Dbeaver</a:t>
            </a:r>
            <a:r>
              <a:rPr lang="en-US" dirty="0"/>
              <a:t> Version 22.0.3.202204170718</a:t>
            </a:r>
          </a:p>
        </p:txBody>
      </p:sp>
    </p:spTree>
    <p:extLst>
      <p:ext uri="{BB962C8B-B14F-4D97-AF65-F5344CB8AC3E}">
        <p14:creationId xmlns:p14="http://schemas.microsoft.com/office/powerpoint/2010/main" val="28905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AFF2-F6B2-49F3-84F6-318E3B9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Procedūros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C951-9354-47BA-9474-6AAFA082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Procedūrą galima įsivaizduoti kaip </a:t>
            </a:r>
            <a:r>
              <a:rPr lang="en-US" dirty="0"/>
              <a:t>python </a:t>
            </a:r>
            <a:r>
              <a:rPr lang="lt-LT" dirty="0"/>
              <a:t>funkciją, kuri gali priimti argumentus ir gražinti reikšmes. </a:t>
            </a:r>
          </a:p>
          <a:p>
            <a:r>
              <a:rPr lang="lt-LT" dirty="0"/>
              <a:t>Panaudojimas</a:t>
            </a:r>
          </a:p>
          <a:p>
            <a:pPr lvl="1"/>
            <a:r>
              <a:rPr lang="lt-LT" dirty="0"/>
              <a:t>Raporto užklausų iššsaugojimas - pvz. pardavimu_apyvarta(2022-03) gražintų lentelę su pardavimų rezultatais</a:t>
            </a:r>
          </a:p>
          <a:p>
            <a:pPr lvl="1"/>
            <a:endParaRPr lang="lt-LT" dirty="0"/>
          </a:p>
          <a:p>
            <a:pPr lvl="1"/>
            <a:endParaRPr lang="lt-LT" dirty="0"/>
          </a:p>
          <a:p>
            <a:pPr lvl="1"/>
            <a:r>
              <a:rPr lang="lt-LT" dirty="0"/>
              <a:t>Konkrečios informacijos greitesnis gavimas - pvz. darbuotojo_pardavimai('Justas', 2022-03)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92EFE-41A9-4F78-93E9-CDD927D3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10" y="4001294"/>
            <a:ext cx="192405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C540E-B771-4F62-87B5-3670A215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5402062"/>
            <a:ext cx="1990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7FD-F129-4D37-A3C8-C5EC6174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Procedūros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725F-31DD-4E57-A81E-C010847F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Privalumai</a:t>
            </a:r>
          </a:p>
          <a:p>
            <a:pPr lvl="1"/>
            <a:r>
              <a:rPr lang="lt-LT" dirty="0"/>
              <a:t>Procedoros sumažina tinklo srautą</a:t>
            </a:r>
          </a:p>
          <a:p>
            <a:pPr lvl="1"/>
            <a:r>
              <a:rPr lang="lt-LT" dirty="0"/>
              <a:t>Centralizuotas verslo logikos išsaugojimas duomenų bazėje</a:t>
            </a:r>
          </a:p>
          <a:p>
            <a:pPr lvl="2"/>
            <a:r>
              <a:rPr lang="lt-LT" dirty="0"/>
              <a:t>Vartotojas gali pasiekti informacija nerašydamas sudėtingos užklausos</a:t>
            </a:r>
          </a:p>
          <a:p>
            <a:pPr lvl="1"/>
            <a:r>
              <a:rPr lang="lt-LT" dirty="0"/>
              <a:t>Duomenų bazė yra saugesnė</a:t>
            </a:r>
          </a:p>
          <a:p>
            <a:pPr lvl="2"/>
            <a:r>
              <a:rPr lang="lt-LT" dirty="0"/>
              <a:t>Vartotojas negali pakeisti duomenų</a:t>
            </a:r>
          </a:p>
          <a:p>
            <a:pPr lvl="2"/>
            <a:endParaRPr lang="lt-LT" dirty="0"/>
          </a:p>
          <a:p>
            <a:r>
              <a:rPr lang="lt-LT" dirty="0"/>
              <a:t>Trūkumai</a:t>
            </a:r>
          </a:p>
          <a:p>
            <a:pPr lvl="1"/>
            <a:r>
              <a:rPr lang="lt-LT" dirty="0"/>
              <a:t>Jeigu naudojama per daug procedūrų labai išauda atminties naudojimas</a:t>
            </a:r>
          </a:p>
          <a:p>
            <a:pPr lvl="1"/>
            <a:r>
              <a:rPr lang="lt-LT" dirty="0"/>
              <a:t>Sunku debug'inti</a:t>
            </a:r>
          </a:p>
          <a:p>
            <a:pPr lvl="1"/>
            <a:r>
              <a:rPr lang="lt-LT" dirty="0"/>
              <a:t>Sunku palaikyti ir kurti</a:t>
            </a:r>
          </a:p>
          <a:p>
            <a:pPr lvl="1"/>
            <a:endParaRPr lang="lt-L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3E8C-8DCD-45A9-9077-01CE45F9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Paprasta procedūra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A24D-11F5-40AC-AA19-D7A39C45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DELIMITER $$ </a:t>
            </a:r>
            <a:r>
              <a:rPr lang="en-US" sz="1400" dirty="0">
                <a:solidFill>
                  <a:schemeClr val="accent1"/>
                </a:solidFill>
              </a:rPr>
              <a:t># </a:t>
            </a:r>
            <a:r>
              <a:rPr lang="en-US" sz="1400" dirty="0" err="1">
                <a:solidFill>
                  <a:schemeClr val="accent1"/>
                </a:solidFill>
              </a:rPr>
              <a:t>turime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pakeisti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nes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proced</a:t>
            </a:r>
            <a:r>
              <a:rPr lang="lt-LT" sz="1400" dirty="0">
                <a:solidFill>
                  <a:schemeClr val="accent1"/>
                </a:solidFill>
              </a:rPr>
              <a:t>ūros kūrime naudojame ;. Kabliataškis standartinis delimiter.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CREATE PROCEDURE </a:t>
            </a:r>
            <a:r>
              <a:rPr lang="en-US" sz="1400" dirty="0" err="1"/>
              <a:t>GetCustomers</a:t>
            </a:r>
            <a:r>
              <a:rPr lang="en-US" sz="1400" dirty="0"/>
              <a:t>()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kuriame procedūrą, kurios vardas GetCustomer, skliausteliuose nurodome argumentus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BEGIN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įrėminame procedūros kodą BEGIN ir END komandomis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	SELECT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customerName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		city, </a:t>
            </a:r>
          </a:p>
          <a:p>
            <a:pPr marL="0" indent="0">
              <a:buNone/>
            </a:pPr>
            <a:r>
              <a:rPr lang="en-US" sz="1400" dirty="0"/>
              <a:t>		state,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postalCode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		country</a:t>
            </a:r>
          </a:p>
          <a:p>
            <a:pPr marL="0" indent="0">
              <a:buNone/>
            </a:pPr>
            <a:r>
              <a:rPr lang="en-US" sz="1400" dirty="0"/>
              <a:t>	FROM</a:t>
            </a:r>
          </a:p>
          <a:p>
            <a:pPr marL="0" indent="0">
              <a:buNone/>
            </a:pPr>
            <a:r>
              <a:rPr lang="en-US" sz="1400" dirty="0"/>
              <a:t>		customers</a:t>
            </a:r>
          </a:p>
          <a:p>
            <a:pPr marL="0" indent="0">
              <a:buNone/>
            </a:pPr>
            <a:r>
              <a:rPr lang="en-US" sz="1400" dirty="0"/>
              <a:t>	ORDER BY </a:t>
            </a:r>
            <a:r>
              <a:rPr lang="en-US" sz="1400" dirty="0" err="1"/>
              <a:t>customerName</a:t>
            </a:r>
            <a:r>
              <a:rPr lang="en-US" sz="1400" dirty="0"/>
              <a:t>;    </a:t>
            </a:r>
          </a:p>
          <a:p>
            <a:pPr marL="0" indent="0">
              <a:buNone/>
            </a:pPr>
            <a:r>
              <a:rPr lang="en-US" sz="1400" dirty="0"/>
              <a:t>END$$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Delimiter žymi bloko pabaigą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DELIMITER ;</a:t>
            </a:r>
            <a:r>
              <a:rPr lang="lt-LT" sz="1400" dirty="0"/>
              <a:t>  </a:t>
            </a:r>
            <a:r>
              <a:rPr lang="lt-LT" sz="1400" dirty="0">
                <a:solidFill>
                  <a:schemeClr val="accent1"/>
                </a:solidFill>
              </a:rPr>
              <a:t># Pakeičiame delimiter į numatytąjį.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2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B706-96B2-4280-934B-D9292FAD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FB89-FC47-4440-B90A-C8D76269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1. Sukurkite procedūrą naudodamiesi procedura_1.sql skriptu. </a:t>
            </a:r>
          </a:p>
          <a:p>
            <a:pPr marL="0" indent="0">
              <a:buNone/>
            </a:pPr>
            <a:r>
              <a:rPr lang="lt-LT" dirty="0"/>
              <a:t>2. Pažiūrėkite, kur buvo išsaugota procedūra.</a:t>
            </a:r>
          </a:p>
          <a:p>
            <a:pPr marL="0" indent="0">
              <a:buNone/>
            </a:pPr>
            <a:r>
              <a:rPr lang="lt-LT" dirty="0"/>
              <a:t>3. Ištrinkite ir vėl sukurkite.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Kintamieji procedūros viduje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Nurodome, kintamojo vardą, tipą ir numatytą reikšmę.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DECLARE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1. Sukurkite procedūrą naudodamiesi procedura_2.sql skriptu.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IN, OUT kintamieji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IN - kintamasis, kuris gali būti perduotas procedūrai.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400" dirty="0"/>
              <a:t>Tipas, vardas, kintamojo tipas</a:t>
            </a:r>
          </a:p>
          <a:p>
            <a:pPr marL="0" indent="0">
              <a:buNone/>
            </a:pPr>
            <a:r>
              <a:rPr lang="lt-LT" sz="1400" dirty="0"/>
              <a:t>	</a:t>
            </a:r>
            <a:r>
              <a:rPr lang="lt-LT" sz="1400" dirty="0">
                <a:solidFill>
                  <a:schemeClr val="accent1"/>
                </a:solidFill>
              </a:rPr>
              <a:t>IN countryName VARCHAR(255)</a:t>
            </a:r>
          </a:p>
          <a:p>
            <a:pPr marL="0" indent="0">
              <a:buNone/>
            </a:pPr>
            <a:r>
              <a:rPr lang="lt-LT" dirty="0"/>
              <a:t>OUT - kintamasis, kintamasis, kurio reikšmė gali būti pakeista proceduros viduje ir gražinta kviečiančiai programai.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600" dirty="0"/>
              <a:t>Tipas, vardas, kintamojo tipas</a:t>
            </a:r>
          </a:p>
          <a:p>
            <a:pPr marL="0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OUT total INT</a:t>
            </a:r>
          </a:p>
          <a:p>
            <a:pPr marL="457200" lvl="1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</a:t>
            </a:r>
            <a:r>
              <a:rPr lang="en-US" sz="1200" dirty="0">
                <a:solidFill>
                  <a:schemeClr val="accent1"/>
                </a:solidFill>
              </a:rPr>
              <a:t>CALL </a:t>
            </a:r>
            <a:r>
              <a:rPr lang="en-US" sz="1200" dirty="0" err="1">
                <a:solidFill>
                  <a:schemeClr val="accent1"/>
                </a:solidFill>
              </a:rPr>
              <a:t>GetOrderCountByStatus</a:t>
            </a:r>
            <a:r>
              <a:rPr lang="en-US" sz="1200" dirty="0">
                <a:solidFill>
                  <a:schemeClr val="accent1"/>
                </a:solidFill>
              </a:rPr>
              <a:t>('</a:t>
            </a:r>
            <a:r>
              <a:rPr lang="en-US" sz="1200" dirty="0" err="1">
                <a:solidFill>
                  <a:schemeClr val="accent1"/>
                </a:solidFill>
              </a:rPr>
              <a:t>Shipped',@total</a:t>
            </a:r>
            <a:r>
              <a:rPr lang="en-US" sz="1200" dirty="0">
                <a:solidFill>
                  <a:schemeClr val="accent1"/>
                </a:solidFill>
              </a:rPr>
              <a:t>);</a:t>
            </a:r>
            <a:r>
              <a:rPr lang="lt-LT" sz="1200" dirty="0">
                <a:solidFill>
                  <a:schemeClr val="accent1"/>
                </a:solidFill>
              </a:rPr>
              <a:t> # kviečiant procedūrą out kintamąjį į kurį bus gražintas rezultatas nurodome su @ prefiksu.</a:t>
            </a:r>
            <a:endParaRPr lang="en-US" sz="12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lt-LT" sz="1200" dirty="0">
                <a:solidFill>
                  <a:schemeClr val="accent1"/>
                </a:solidFill>
              </a:rPr>
              <a:t>	</a:t>
            </a:r>
            <a:r>
              <a:rPr lang="en-US" sz="1200" dirty="0">
                <a:solidFill>
                  <a:schemeClr val="accent1"/>
                </a:solidFill>
              </a:rPr>
              <a:t>SELECT @total;</a:t>
            </a:r>
            <a:r>
              <a:rPr lang="lt-LT" sz="1200" dirty="0">
                <a:solidFill>
                  <a:schemeClr val="accent1"/>
                </a:solidFill>
              </a:rPr>
              <a:t> # norėdami peržiūrėti kviečiame kintamąjį.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507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Darbas su duomenimis</vt:lpstr>
      <vt:lpstr>Medžiaga</vt:lpstr>
      <vt:lpstr>Procedūros</vt:lpstr>
      <vt:lpstr>Procedūros </vt:lpstr>
      <vt:lpstr>Paprasta procedūra</vt:lpstr>
      <vt:lpstr>Užduotis </vt:lpstr>
      <vt:lpstr>Kintamieji procedūros viduje</vt:lpstr>
      <vt:lpstr>Užduotis</vt:lpstr>
      <vt:lpstr>IN, OUT kintamieji</vt:lpstr>
      <vt:lpstr>INOUT kintamieje</vt:lpstr>
      <vt:lpstr>Užduotis</vt:lpstr>
      <vt:lpstr>Papildomai</vt:lpstr>
      <vt:lpstr>Užduotis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40</cp:revision>
  <dcterms:created xsi:type="dcterms:W3CDTF">2022-04-25T18:19:59Z</dcterms:created>
  <dcterms:modified xsi:type="dcterms:W3CDTF">2022-04-26T07:29:57Z</dcterms:modified>
</cp:coreProperties>
</file>