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9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8C492-8DBB-49D6-9FC1-718561A998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7A9938-BFE4-4259-B42C-D9B01BDA41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5FA0F8-8F60-45F2-B615-715772FA8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EC59D-D7A0-4156-BF96-F739E4955264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B1DDAA-DCB9-4A59-9A6E-86679543A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167F81-E9F6-47E4-A4FC-7B88D5EB5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4BC65-31DA-49BC-9C19-10D4AA4AF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906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F625C-1319-4FC0-879D-6D5407B6C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6ED4E7-A76C-4506-9442-48B9A267D6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2237E9-CC19-4605-820D-52044BA9E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EC59D-D7A0-4156-BF96-F739E4955264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DF341-D734-4017-96BD-9C26EEFDB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491A10-095F-4DBA-90AF-AAB6E7326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4BC65-31DA-49BC-9C19-10D4AA4AF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914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22ED9D-85FB-4D6F-A193-84B4833938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67641B-52ED-422A-A0E6-725CF8815A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516BC4-05C4-47AB-B558-8100C424C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EC59D-D7A0-4156-BF96-F739E4955264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4A7874-B3AA-474B-8022-EFF42F1BE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BDF054-1D4C-4AB7-935D-896E35289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4BC65-31DA-49BC-9C19-10D4AA4AF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962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95698-B45D-480C-A16B-576226559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7488A5-B7A7-4919-B6A7-29F2C2983A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7C3146-F83C-4E5E-A59A-F2AEA9BEB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EC59D-D7A0-4156-BF96-F739E4955264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9E24FE-A3DF-4FFF-8E3A-4273A219A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37FCA1-C576-4F72-A989-ECEA8D02C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4BC65-31DA-49BC-9C19-10D4AA4AF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282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E291E-62C3-4FEC-93A4-3C2BC71D3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61634-2B33-4B4F-B145-BC56D3E9B2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B71744-3AC1-402B-8FFC-B9EC73521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EC59D-D7A0-4156-BF96-F739E4955264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17FADC-8123-4080-AA49-4B26140A1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EB3AF6-FD43-4535-A7A7-93A64E275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4BC65-31DA-49BC-9C19-10D4AA4AF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522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F0B51-C677-4ECE-B5C4-2288FF51B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EB8E68-A2CA-4178-8FA5-3E98A99599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55F597-0881-4EAA-AE52-8472CCB3A5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172FFF-B89E-4DB5-B3E6-6F375D687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EC59D-D7A0-4156-BF96-F739E4955264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84A035-B533-4F97-AAFA-4831A5E3C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17715E-F716-4FCC-B6F8-B068AF9E6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4BC65-31DA-49BC-9C19-10D4AA4AF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749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250ED-50F2-4F8C-8EF4-BDDF7440F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1A30BD-EAC4-4D27-8289-9971C3BDAA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6E2A32-806F-4F17-A204-688C333723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607BCB-28E6-4960-AEB0-FDADC1B328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7D9FFC-39FC-4E56-8DE9-87CB641576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CB5A39-1FBB-45F4-A0A9-0297A5900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EC59D-D7A0-4156-BF96-F739E4955264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AAC8F1-E366-416C-8335-1A797BAD8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EC28DC-37D7-4F51-A000-F8DE4A3F0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4BC65-31DA-49BC-9C19-10D4AA4AF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176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7B994-CE43-45B4-832F-DACC4F86A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BA3500-50B8-473C-B22B-047608EDE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EC59D-D7A0-4156-BF96-F739E4955264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3F688E-55EC-4CCC-BC7D-9D27D1646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C8131F-705D-4E9F-98ED-E36ED38F4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4BC65-31DA-49BC-9C19-10D4AA4AF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73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396A52-5A64-40D8-94F7-9FC8E75DF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EC59D-D7A0-4156-BF96-F739E4955264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E7F773-4390-4678-96EF-FE03668EB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557816-C714-4D37-BC49-D09F98633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4BC65-31DA-49BC-9C19-10D4AA4AF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493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8DAA3-1307-4D52-9019-BDF735BF9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0C893-5815-46D1-AB75-00E68E61F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A8ACB3-E1F6-447D-9583-FE45F8EE6A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4ABA5C-5EEC-4A31-B363-9DB786DEA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EC59D-D7A0-4156-BF96-F739E4955264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0E2236-C500-4705-8AD9-F537B72E9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A89EDF-219A-49D4-8CB7-5F3F29474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4BC65-31DA-49BC-9C19-10D4AA4AF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685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D2C32-27D3-40DE-801E-E448D3D46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70C17A-3EC9-4A40-B218-BFA5110FA9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DA3947-4E44-4076-AA82-AF4510F6F3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38B9A8-5F1D-4316-B1A8-5C7CD1E25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EC59D-D7A0-4156-BF96-F739E4955264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97DDD3-1947-48ED-9A34-2026D037D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F3EAAF-63C7-4586-B5B4-255492621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4BC65-31DA-49BC-9C19-10D4AA4AF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130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3F6829-884A-4833-BDD0-6DE5F8C96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380A5B-CC7D-489A-9576-FA4B62BFDD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ECD54A-9D25-4B2C-B4B2-EB21721289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2EC59D-D7A0-4156-BF96-F739E4955264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C14013-C0F6-456D-A289-22A441091F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51997B-71ED-41B5-8F18-7F852E0053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F4BC65-31DA-49BC-9C19-10D4AA4AF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443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808EF-8C3C-4E74-B995-5CD214C94E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Darbas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duomenimis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0C75FF-ADEB-4D68-AC54-4DA5B7C00E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Proced</a:t>
            </a:r>
            <a:r>
              <a:rPr lang="lt-LT" dirty="0"/>
              <a:t>ūros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5729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0AEAA-51CA-40BE-98F5-363458B45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INOUT kintamieje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E9171-A47E-40EA-ADCE-3B4CE0F1F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lt-LT" dirty="0"/>
              <a:t>INOUT - priima reikšmę, modifikuoja ir gražina kviečiančiai programai.</a:t>
            </a:r>
          </a:p>
          <a:p>
            <a:pPr marL="0" indent="0">
              <a:buNone/>
            </a:pPr>
            <a:r>
              <a:rPr lang="lt-LT" dirty="0"/>
              <a:t>	</a:t>
            </a:r>
            <a:r>
              <a:rPr lang="lt-LT" sz="1600" dirty="0">
                <a:solidFill>
                  <a:schemeClr val="accent1"/>
                </a:solidFill>
              </a:rPr>
              <a:t>Tipas, vardas, kintamojo tipas</a:t>
            </a:r>
          </a:p>
          <a:p>
            <a:pPr marL="0" indent="0">
              <a:buNone/>
            </a:pPr>
            <a:r>
              <a:rPr lang="lt-LT" sz="1600" dirty="0">
                <a:solidFill>
                  <a:schemeClr val="accent1"/>
                </a:solidFill>
              </a:rPr>
              <a:t>	INOUT counter INT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7740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0AEAA-51CA-40BE-98F5-363458B45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Užduotis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E9171-A47E-40EA-ADCE-3B4CE0F1F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lt-LT" dirty="0"/>
              <a:t>Parašykite procedūras žemiau esančioms užklausoms. Remkites matytas pavyzdžiais.</a:t>
            </a:r>
          </a:p>
          <a:p>
            <a:pPr marL="0" indent="0">
              <a:buNone/>
            </a:pPr>
            <a:r>
              <a:rPr lang="lt-LT" dirty="0"/>
              <a:t>1. Kiek yra pardavinėjama skirtingų produktų? </a:t>
            </a:r>
          </a:p>
          <a:p>
            <a:pPr marL="0" indent="0">
              <a:buNone/>
            </a:pPr>
            <a:r>
              <a:rPr lang="lt-LT" dirty="0"/>
              <a:t>2. Atraskite klientus, kurie neturi pardavimų atstovo. Grąžinkite klientų vardus ir miestus iš kur jie yra. </a:t>
            </a:r>
          </a:p>
          <a:p>
            <a:pPr marL="0" indent="0">
              <a:buNone/>
            </a:pPr>
            <a:r>
              <a:rPr lang="lt-LT" dirty="0"/>
              <a:t>3. Kokie yra VP ir Managers vardai? Vardus ir pavardes išveskite viename stulpelyje.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4. </a:t>
            </a:r>
            <a:r>
              <a:rPr lang="en-US" dirty="0" err="1"/>
              <a:t>Raskite</a:t>
            </a:r>
            <a:r>
              <a:rPr lang="en-US" dirty="0"/>
              <a:t> </a:t>
            </a:r>
            <a:r>
              <a:rPr lang="en-US" dirty="0" err="1"/>
              <a:t>klientus</a:t>
            </a:r>
            <a:r>
              <a:rPr lang="en-US" dirty="0"/>
              <a:t>, </a:t>
            </a:r>
            <a:r>
              <a:rPr lang="en-US" dirty="0" err="1"/>
              <a:t>kurie</a:t>
            </a:r>
            <a:r>
              <a:rPr lang="en-US" dirty="0"/>
              <a:t> </a:t>
            </a:r>
            <a:r>
              <a:rPr lang="en-US" dirty="0" err="1"/>
              <a:t>yra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lt-LT" dirty="0"/>
              <a:t>š</a:t>
            </a:r>
            <a:r>
              <a:rPr lang="en-US" dirty="0"/>
              <a:t> </a:t>
            </a:r>
            <a:r>
              <a:rPr lang="en-US" dirty="0" err="1"/>
              <a:t>nurodyto</a:t>
            </a:r>
            <a:r>
              <a:rPr lang="en-US" dirty="0"/>
              <a:t> </a:t>
            </a:r>
            <a:r>
              <a:rPr lang="en-US" dirty="0" err="1"/>
              <a:t>miesto</a:t>
            </a:r>
            <a:r>
              <a:rPr lang="en-US" dirty="0"/>
              <a:t>. </a:t>
            </a:r>
            <a:endParaRPr lang="lt-LT" dirty="0"/>
          </a:p>
          <a:p>
            <a:pPr marL="0" indent="0">
              <a:buNone/>
            </a:pPr>
            <a:r>
              <a:rPr lang="en-US" dirty="0" err="1"/>
              <a:t>Pvz</a:t>
            </a:r>
            <a:r>
              <a:rPr lang="en-US" dirty="0"/>
              <a:t>. call </a:t>
            </a:r>
            <a:r>
              <a:rPr lang="en-US" dirty="0" err="1"/>
              <a:t>ClientsByCity</a:t>
            </a:r>
            <a:r>
              <a:rPr lang="en-US" dirty="0"/>
              <a:t>('Frankfurt');</a:t>
            </a:r>
            <a:endParaRPr lang="lt-LT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4490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0AEAA-51CA-40BE-98F5-363458B45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Papildomai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E9171-A47E-40EA-ADCE-3B4CE0F1F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</a:t>
            </a:r>
            <a:r>
              <a:rPr lang="lt-LT" dirty="0"/>
              <a:t>žiūrėkite ir pabandykite </a:t>
            </a:r>
          </a:p>
          <a:p>
            <a:pPr lvl="1"/>
            <a:r>
              <a:rPr lang="lt-LT" dirty="0"/>
              <a:t>IF statement</a:t>
            </a:r>
            <a:br>
              <a:rPr lang="lt-LT" dirty="0"/>
            </a:br>
            <a:r>
              <a:rPr lang="lt-LT" dirty="0"/>
              <a:t>https://www.mysqltutorial.org/mysql-if-statement/</a:t>
            </a:r>
          </a:p>
          <a:p>
            <a:pPr lvl="1"/>
            <a:r>
              <a:rPr lang="lt-LT" dirty="0"/>
              <a:t>Case</a:t>
            </a:r>
            <a:br>
              <a:rPr lang="lt-LT" dirty="0"/>
            </a:br>
            <a:r>
              <a:rPr lang="lt-LT" dirty="0"/>
              <a:t>https://www.mysqltutorial.org/mysql-case-statement/</a:t>
            </a:r>
          </a:p>
          <a:p>
            <a:pPr lvl="1"/>
            <a:r>
              <a:rPr lang="lt-LT" dirty="0"/>
              <a:t>For loop</a:t>
            </a:r>
            <a:br>
              <a:rPr lang="lt-LT" dirty="0"/>
            </a:br>
            <a:r>
              <a:rPr lang="lt-LT" dirty="0"/>
              <a:t>https://www.mysqltutorial.org/stored-procedures-loop.aspx</a:t>
            </a:r>
          </a:p>
          <a:p>
            <a:pPr lvl="1"/>
            <a:r>
              <a:rPr lang="lt-LT" dirty="0"/>
              <a:t>Stored functions</a:t>
            </a:r>
            <a:br>
              <a:rPr lang="lt-LT" dirty="0"/>
            </a:br>
            <a:r>
              <a:rPr lang="lt-LT" dirty="0"/>
              <a:t>https://www.mysqltutorial.org/mysql-stored-function/</a:t>
            </a:r>
            <a:br>
              <a:rPr lang="lt-LT" dirty="0"/>
            </a:br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3059498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2894A-CAD3-4DC9-A25F-3DD71D390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Medžiaga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65457-F690-4739-9F0C-FB3B0158AD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https://www.mysqltutorial.org/mysql-stored-procedure-tutorial.aspx</a:t>
            </a:r>
            <a:endParaRPr lang="lt-LT" dirty="0"/>
          </a:p>
          <a:p>
            <a:endParaRPr lang="lt-LT" dirty="0"/>
          </a:p>
          <a:p>
            <a:r>
              <a:rPr lang="lt-LT" dirty="0"/>
              <a:t>Pavyzdžiai yra su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classicmodels</a:t>
            </a:r>
            <a:r>
              <a:rPr lang="lt-LT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lt-LT" dirty="0"/>
              <a:t>duomenų baze.</a:t>
            </a:r>
            <a:endParaRPr lang="en-US" dirty="0"/>
          </a:p>
          <a:p>
            <a:r>
              <a:rPr lang="en-US" dirty="0"/>
              <a:t>MySQL 8.0</a:t>
            </a:r>
          </a:p>
          <a:p>
            <a:r>
              <a:rPr lang="en-US" dirty="0" err="1"/>
              <a:t>Dbeaver</a:t>
            </a:r>
            <a:r>
              <a:rPr lang="en-US" dirty="0"/>
              <a:t> Version 22.0.3.202204170718</a:t>
            </a:r>
          </a:p>
        </p:txBody>
      </p:sp>
    </p:spTree>
    <p:extLst>
      <p:ext uri="{BB962C8B-B14F-4D97-AF65-F5344CB8AC3E}">
        <p14:creationId xmlns:p14="http://schemas.microsoft.com/office/powerpoint/2010/main" val="2890573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CAFF2-F6B2-49F3-84F6-318E3B981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Procedūros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0DC951-9354-47BA-9474-6AAFA082DB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/>
              <a:t>Procedūrą galima įsivaizduoti kaip </a:t>
            </a:r>
            <a:r>
              <a:rPr lang="en-US" dirty="0"/>
              <a:t>python </a:t>
            </a:r>
            <a:r>
              <a:rPr lang="lt-LT" dirty="0"/>
              <a:t>funkciją, kuri gali priimti argumentus ir gražinti reikšmes. </a:t>
            </a:r>
          </a:p>
          <a:p>
            <a:r>
              <a:rPr lang="lt-LT" dirty="0"/>
              <a:t>Panaudojimas</a:t>
            </a:r>
          </a:p>
          <a:p>
            <a:pPr lvl="1"/>
            <a:r>
              <a:rPr lang="lt-LT" dirty="0"/>
              <a:t>Raporto užklausų iššsaugojimas - pvz. pardavimu_apyvarta(2022-03) gražintų lentelę su pardavimų rezultatais</a:t>
            </a:r>
          </a:p>
          <a:p>
            <a:pPr lvl="1"/>
            <a:endParaRPr lang="lt-LT" dirty="0"/>
          </a:p>
          <a:p>
            <a:pPr lvl="1"/>
            <a:endParaRPr lang="lt-LT" dirty="0"/>
          </a:p>
          <a:p>
            <a:pPr lvl="1"/>
            <a:r>
              <a:rPr lang="lt-LT" dirty="0"/>
              <a:t>Konkrečios informacijos greitesnis gavimas - pvz. darbuotojo_pardavimai('Justas', 2022-03) 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B92EFE-41A9-4F78-93E9-CDD927D314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7010" y="4001294"/>
            <a:ext cx="1924050" cy="6286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CFC540E-B771-4F62-87B5-3670A215D5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6237" y="5402062"/>
            <a:ext cx="1990725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867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447FD-F129-4D37-A3C8-C5EC6174B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Procedūros	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14725F-31DD-4E57-A81E-C010847F3C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/>
              <a:t>Privalumai</a:t>
            </a:r>
          </a:p>
          <a:p>
            <a:pPr lvl="1"/>
            <a:r>
              <a:rPr lang="lt-LT" dirty="0"/>
              <a:t>Procedoros sumažina tinklo srautą</a:t>
            </a:r>
          </a:p>
          <a:p>
            <a:pPr lvl="1"/>
            <a:r>
              <a:rPr lang="lt-LT" dirty="0"/>
              <a:t>Centralizuotas verslo logikos išsaugojimas duomenų bazėje</a:t>
            </a:r>
          </a:p>
          <a:p>
            <a:pPr lvl="2"/>
            <a:r>
              <a:rPr lang="lt-LT" dirty="0"/>
              <a:t>Vartotojas gali pasiekti informacija nerašydamas sudėtingos užklausos</a:t>
            </a:r>
          </a:p>
          <a:p>
            <a:pPr lvl="1"/>
            <a:r>
              <a:rPr lang="lt-LT" dirty="0"/>
              <a:t>Duomenų bazė yra saugesnė</a:t>
            </a:r>
          </a:p>
          <a:p>
            <a:pPr lvl="2"/>
            <a:r>
              <a:rPr lang="lt-LT" dirty="0"/>
              <a:t>Vartotojas negali pakeisti duomenų</a:t>
            </a:r>
          </a:p>
          <a:p>
            <a:pPr lvl="2"/>
            <a:endParaRPr lang="lt-LT" dirty="0"/>
          </a:p>
          <a:p>
            <a:r>
              <a:rPr lang="lt-LT" dirty="0"/>
              <a:t>Trūkumai</a:t>
            </a:r>
          </a:p>
          <a:p>
            <a:pPr lvl="1"/>
            <a:r>
              <a:rPr lang="lt-LT" dirty="0"/>
              <a:t>Jeigu naudojama per daug procedūrų labai išauda atminties naudojimas</a:t>
            </a:r>
          </a:p>
          <a:p>
            <a:pPr lvl="1"/>
            <a:r>
              <a:rPr lang="lt-LT" dirty="0"/>
              <a:t>Sunku debug'inti</a:t>
            </a:r>
          </a:p>
          <a:p>
            <a:pPr lvl="1"/>
            <a:r>
              <a:rPr lang="lt-LT" dirty="0"/>
              <a:t>Sunku palaikyti ir kurti</a:t>
            </a:r>
          </a:p>
          <a:p>
            <a:pPr lvl="1"/>
            <a:endParaRPr lang="lt-LT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165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73E8C-8DCD-45A9-9077-01CE45F9E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Paprasta procedūra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FEA24D-11F5-40AC-AA19-D7A39C4562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/>
              <a:t>DELIMITER $$ </a:t>
            </a:r>
            <a:r>
              <a:rPr lang="en-US" sz="1400" dirty="0">
                <a:solidFill>
                  <a:schemeClr val="accent1"/>
                </a:solidFill>
              </a:rPr>
              <a:t># </a:t>
            </a:r>
            <a:r>
              <a:rPr lang="en-US" sz="1400" dirty="0" err="1">
                <a:solidFill>
                  <a:schemeClr val="accent1"/>
                </a:solidFill>
              </a:rPr>
              <a:t>turime</a:t>
            </a:r>
            <a:r>
              <a:rPr lang="en-US" sz="1400" dirty="0">
                <a:solidFill>
                  <a:schemeClr val="accent1"/>
                </a:solidFill>
              </a:rPr>
              <a:t> </a:t>
            </a:r>
            <a:r>
              <a:rPr lang="en-US" sz="1400" dirty="0" err="1">
                <a:solidFill>
                  <a:schemeClr val="accent1"/>
                </a:solidFill>
              </a:rPr>
              <a:t>pakeisti</a:t>
            </a:r>
            <a:r>
              <a:rPr lang="en-US" sz="1400" dirty="0">
                <a:solidFill>
                  <a:schemeClr val="accent1"/>
                </a:solidFill>
              </a:rPr>
              <a:t>, </a:t>
            </a:r>
            <a:r>
              <a:rPr lang="en-US" sz="1400" dirty="0" err="1">
                <a:solidFill>
                  <a:schemeClr val="accent1"/>
                </a:solidFill>
              </a:rPr>
              <a:t>nes</a:t>
            </a:r>
            <a:r>
              <a:rPr lang="en-US" sz="1400" dirty="0">
                <a:solidFill>
                  <a:schemeClr val="accent1"/>
                </a:solidFill>
              </a:rPr>
              <a:t> </a:t>
            </a:r>
            <a:r>
              <a:rPr lang="en-US" sz="1400" dirty="0" err="1">
                <a:solidFill>
                  <a:schemeClr val="accent1"/>
                </a:solidFill>
              </a:rPr>
              <a:t>proced</a:t>
            </a:r>
            <a:r>
              <a:rPr lang="lt-LT" sz="1400" dirty="0">
                <a:solidFill>
                  <a:schemeClr val="accent1"/>
                </a:solidFill>
              </a:rPr>
              <a:t>ūros kūrime naudojame ;. Kabliataškis standartinis delimiter. </a:t>
            </a:r>
            <a:endParaRPr lang="en-US" sz="14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CREATE PROCEDURE </a:t>
            </a:r>
            <a:r>
              <a:rPr lang="en-US" sz="1400" dirty="0" err="1"/>
              <a:t>GetCustomers</a:t>
            </a:r>
            <a:r>
              <a:rPr lang="en-US" sz="1400" dirty="0"/>
              <a:t>()</a:t>
            </a:r>
            <a:r>
              <a:rPr lang="lt-LT" sz="1400" dirty="0"/>
              <a:t> </a:t>
            </a:r>
            <a:r>
              <a:rPr lang="lt-LT" sz="1400" dirty="0">
                <a:solidFill>
                  <a:schemeClr val="accent1"/>
                </a:solidFill>
              </a:rPr>
              <a:t># kuriame procedūrą, kurios vardas GetCustomer, skliausteliuose nurodome argumentus </a:t>
            </a:r>
            <a:endParaRPr lang="en-US" sz="14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sz="1400" dirty="0"/>
              <a:t>BEGIN</a:t>
            </a:r>
            <a:r>
              <a:rPr lang="lt-LT" sz="1400" dirty="0"/>
              <a:t> </a:t>
            </a:r>
            <a:r>
              <a:rPr lang="lt-LT" sz="1400" dirty="0">
                <a:solidFill>
                  <a:schemeClr val="accent1"/>
                </a:solidFill>
              </a:rPr>
              <a:t># įrėminame procedūros kodą BEGIN ir END komandomis</a:t>
            </a:r>
            <a:endParaRPr lang="en-US" sz="14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sz="1400" dirty="0"/>
              <a:t>	SELECT </a:t>
            </a:r>
          </a:p>
          <a:p>
            <a:pPr marL="0" indent="0">
              <a:buNone/>
            </a:pPr>
            <a:r>
              <a:rPr lang="en-US" sz="1400" dirty="0"/>
              <a:t>		</a:t>
            </a:r>
            <a:r>
              <a:rPr lang="en-US" sz="1400" dirty="0" err="1"/>
              <a:t>customerName</a:t>
            </a:r>
            <a:r>
              <a:rPr lang="en-US" sz="1400" dirty="0"/>
              <a:t>, </a:t>
            </a:r>
          </a:p>
          <a:p>
            <a:pPr marL="0" indent="0">
              <a:buNone/>
            </a:pPr>
            <a:r>
              <a:rPr lang="en-US" sz="1400" dirty="0"/>
              <a:t>		city, </a:t>
            </a:r>
          </a:p>
          <a:p>
            <a:pPr marL="0" indent="0">
              <a:buNone/>
            </a:pPr>
            <a:r>
              <a:rPr lang="en-US" sz="1400" dirty="0"/>
              <a:t>		state, </a:t>
            </a:r>
          </a:p>
          <a:p>
            <a:pPr marL="0" indent="0">
              <a:buNone/>
            </a:pPr>
            <a:r>
              <a:rPr lang="en-US" sz="1400" dirty="0"/>
              <a:t>		</a:t>
            </a:r>
            <a:r>
              <a:rPr lang="en-US" sz="1400" dirty="0" err="1"/>
              <a:t>postalCode</a:t>
            </a:r>
            <a:r>
              <a:rPr lang="en-US" sz="1400" dirty="0"/>
              <a:t>, </a:t>
            </a:r>
          </a:p>
          <a:p>
            <a:pPr marL="0" indent="0">
              <a:buNone/>
            </a:pPr>
            <a:r>
              <a:rPr lang="en-US" sz="1400" dirty="0"/>
              <a:t>		country</a:t>
            </a:r>
          </a:p>
          <a:p>
            <a:pPr marL="0" indent="0">
              <a:buNone/>
            </a:pPr>
            <a:r>
              <a:rPr lang="en-US" sz="1400" dirty="0"/>
              <a:t>	FROM</a:t>
            </a:r>
          </a:p>
          <a:p>
            <a:pPr marL="0" indent="0">
              <a:buNone/>
            </a:pPr>
            <a:r>
              <a:rPr lang="en-US" sz="1400" dirty="0"/>
              <a:t>		customers</a:t>
            </a:r>
          </a:p>
          <a:p>
            <a:pPr marL="0" indent="0">
              <a:buNone/>
            </a:pPr>
            <a:r>
              <a:rPr lang="en-US" sz="1400" dirty="0"/>
              <a:t>	ORDER BY </a:t>
            </a:r>
            <a:r>
              <a:rPr lang="en-US" sz="1400" dirty="0" err="1"/>
              <a:t>customerName</a:t>
            </a:r>
            <a:r>
              <a:rPr lang="en-US" sz="1400" dirty="0"/>
              <a:t>;    </a:t>
            </a:r>
          </a:p>
          <a:p>
            <a:pPr marL="0" indent="0">
              <a:buNone/>
            </a:pPr>
            <a:r>
              <a:rPr lang="en-US" sz="1400" dirty="0"/>
              <a:t>END$$</a:t>
            </a:r>
            <a:r>
              <a:rPr lang="lt-LT" sz="1400" dirty="0"/>
              <a:t> </a:t>
            </a:r>
            <a:r>
              <a:rPr lang="lt-LT" sz="1400" dirty="0">
                <a:solidFill>
                  <a:schemeClr val="accent1"/>
                </a:solidFill>
              </a:rPr>
              <a:t># Delimiter žymi bloko pabaigą</a:t>
            </a:r>
            <a:endParaRPr lang="en-US" sz="14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sz="1400" dirty="0"/>
              <a:t>DELIMITER ;</a:t>
            </a:r>
            <a:r>
              <a:rPr lang="lt-LT" sz="1400" dirty="0"/>
              <a:t>  </a:t>
            </a:r>
            <a:r>
              <a:rPr lang="lt-LT" sz="1400" dirty="0">
                <a:solidFill>
                  <a:schemeClr val="accent1"/>
                </a:solidFill>
              </a:rPr>
              <a:t># Pakeičiame delimiter į numatytąjį. </a:t>
            </a:r>
            <a:endParaRPr lang="en-US" sz="14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050254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7B706-96B2-4280-934B-D9292FAD8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Užduotis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95FB89-FC47-4440-B90A-C8D7626947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lt-LT" dirty="0"/>
              <a:t>1. Sukurkite procedūrą naudodamiesi procedura_1.sql skriptu. </a:t>
            </a:r>
          </a:p>
          <a:p>
            <a:pPr marL="0" indent="0">
              <a:buNone/>
            </a:pPr>
            <a:r>
              <a:rPr lang="lt-LT" dirty="0"/>
              <a:t>2. Pažiūrėkite, kur buvo išsaugota procedūra.</a:t>
            </a:r>
          </a:p>
          <a:p>
            <a:pPr marL="0" indent="0">
              <a:buNone/>
            </a:pPr>
            <a:r>
              <a:rPr lang="lt-LT" dirty="0"/>
              <a:t>3. Ištrinkite ir vėl sukurkite.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784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0AEAA-51CA-40BE-98F5-363458B45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Kintamieji procedūros viduje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E9171-A47E-40EA-ADCE-3B4CE0F1F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lt-LT" dirty="0"/>
              <a:t>Nurodome, kintamojo vardą, tipą ir numatytą reikšmę.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DECLARE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totalOrder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DEFAULT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056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0AEAA-51CA-40BE-98F5-363458B45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Užduotis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E9171-A47E-40EA-ADCE-3B4CE0F1F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lt-LT" dirty="0"/>
              <a:t>1. Sukurkite procedūrą naudodamiesi procedura_2.sql skriptu.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504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0AEAA-51CA-40BE-98F5-363458B45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IN, OUT kintamieji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E9171-A47E-40EA-ADCE-3B4CE0F1F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lt-LT" dirty="0"/>
              <a:t>IN - kintamasis, kuris gali būti perduotas procedūrai.</a:t>
            </a:r>
          </a:p>
          <a:p>
            <a:pPr marL="0" indent="0">
              <a:buNone/>
            </a:pPr>
            <a:r>
              <a:rPr lang="lt-LT" dirty="0"/>
              <a:t>	</a:t>
            </a:r>
            <a:r>
              <a:rPr lang="lt-LT" sz="1400" dirty="0"/>
              <a:t>Tipas, vardas, kintamojo tipas</a:t>
            </a:r>
          </a:p>
          <a:p>
            <a:pPr marL="0" indent="0">
              <a:buNone/>
            </a:pPr>
            <a:r>
              <a:rPr lang="lt-LT" sz="1400" dirty="0"/>
              <a:t>	</a:t>
            </a:r>
            <a:r>
              <a:rPr lang="lt-LT" sz="1400" dirty="0">
                <a:solidFill>
                  <a:schemeClr val="accent1"/>
                </a:solidFill>
              </a:rPr>
              <a:t>IN countryName VARCHAR(255)</a:t>
            </a:r>
          </a:p>
          <a:p>
            <a:pPr marL="0" indent="0">
              <a:buNone/>
            </a:pPr>
            <a:r>
              <a:rPr lang="lt-LT" dirty="0"/>
              <a:t>OUT - kintamasis, kintamasis, kurio reikšmė gali būti pakeista proceduros viduje ir gražinta kviečiančiai programai.</a:t>
            </a:r>
          </a:p>
          <a:p>
            <a:pPr marL="0" indent="0">
              <a:buNone/>
            </a:pPr>
            <a:r>
              <a:rPr lang="lt-LT" dirty="0"/>
              <a:t>	</a:t>
            </a:r>
            <a:r>
              <a:rPr lang="lt-LT" sz="1600" dirty="0"/>
              <a:t>Tipas, vardas, kintamojo tipas</a:t>
            </a:r>
          </a:p>
          <a:p>
            <a:pPr marL="0" indent="0">
              <a:buNone/>
            </a:pPr>
            <a:r>
              <a:rPr lang="lt-LT" sz="1600" dirty="0">
                <a:solidFill>
                  <a:schemeClr val="accent1"/>
                </a:solidFill>
              </a:rPr>
              <a:t>	OUT total INT</a:t>
            </a:r>
          </a:p>
          <a:p>
            <a:pPr marL="457200" lvl="1" indent="0">
              <a:buNone/>
            </a:pPr>
            <a:r>
              <a:rPr lang="lt-LT" sz="1600" dirty="0">
                <a:solidFill>
                  <a:schemeClr val="accent1"/>
                </a:solidFill>
              </a:rPr>
              <a:t>	</a:t>
            </a:r>
            <a:r>
              <a:rPr lang="en-US" sz="1200" dirty="0">
                <a:solidFill>
                  <a:schemeClr val="accent1"/>
                </a:solidFill>
              </a:rPr>
              <a:t>CALL </a:t>
            </a:r>
            <a:r>
              <a:rPr lang="en-US" sz="1200" dirty="0" err="1">
                <a:solidFill>
                  <a:schemeClr val="accent1"/>
                </a:solidFill>
              </a:rPr>
              <a:t>GetOrderCountByStatus</a:t>
            </a:r>
            <a:r>
              <a:rPr lang="en-US" sz="1200" dirty="0">
                <a:solidFill>
                  <a:schemeClr val="accent1"/>
                </a:solidFill>
              </a:rPr>
              <a:t>('</a:t>
            </a:r>
            <a:r>
              <a:rPr lang="en-US" sz="1200" dirty="0" err="1">
                <a:solidFill>
                  <a:schemeClr val="accent1"/>
                </a:solidFill>
              </a:rPr>
              <a:t>Shipped',@total</a:t>
            </a:r>
            <a:r>
              <a:rPr lang="en-US" sz="1200" dirty="0">
                <a:solidFill>
                  <a:schemeClr val="accent1"/>
                </a:solidFill>
              </a:rPr>
              <a:t>);</a:t>
            </a:r>
            <a:r>
              <a:rPr lang="lt-LT" sz="1200" dirty="0">
                <a:solidFill>
                  <a:schemeClr val="accent1"/>
                </a:solidFill>
              </a:rPr>
              <a:t> # kviečiant procedūrą out kintamąjį į kurį bus gražintas rezultatas nurodome su @ prefiksu.</a:t>
            </a:r>
            <a:endParaRPr lang="en-US" sz="1200" dirty="0">
              <a:solidFill>
                <a:schemeClr val="accent1"/>
              </a:solidFill>
            </a:endParaRPr>
          </a:p>
          <a:p>
            <a:pPr marL="457200" lvl="1" indent="0">
              <a:buNone/>
            </a:pPr>
            <a:r>
              <a:rPr lang="lt-LT" sz="1200" dirty="0">
                <a:solidFill>
                  <a:schemeClr val="accent1"/>
                </a:solidFill>
              </a:rPr>
              <a:t>	</a:t>
            </a:r>
            <a:r>
              <a:rPr lang="en-US" sz="1200" dirty="0">
                <a:solidFill>
                  <a:schemeClr val="accent1"/>
                </a:solidFill>
              </a:rPr>
              <a:t>SELECT @total;</a:t>
            </a:r>
            <a:r>
              <a:rPr lang="lt-LT" sz="1200" dirty="0">
                <a:solidFill>
                  <a:schemeClr val="accent1"/>
                </a:solidFill>
              </a:rPr>
              <a:t> # norėdami peržiūrėti kviečiame kintamąjį.</a:t>
            </a:r>
          </a:p>
          <a:p>
            <a:pPr marL="0" indent="0">
              <a:buNone/>
            </a:pPr>
            <a:endParaRPr lang="lt-LT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9266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807</TotalTime>
  <Words>518</Words>
  <Application>Microsoft Office PowerPoint</Application>
  <PresentationFormat>Widescreen</PresentationFormat>
  <Paragraphs>78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Consolas</vt:lpstr>
      <vt:lpstr>Office Theme</vt:lpstr>
      <vt:lpstr>Darbas su duomenimis</vt:lpstr>
      <vt:lpstr>Medžiaga</vt:lpstr>
      <vt:lpstr>Procedūros</vt:lpstr>
      <vt:lpstr>Procedūros </vt:lpstr>
      <vt:lpstr>Paprasta procedūra</vt:lpstr>
      <vt:lpstr>Užduotis </vt:lpstr>
      <vt:lpstr>Kintamieji procedūros viduje</vt:lpstr>
      <vt:lpstr>Užduotis</vt:lpstr>
      <vt:lpstr>IN, OUT kintamieji</vt:lpstr>
      <vt:lpstr>INOUT kintamieje</vt:lpstr>
      <vt:lpstr>Užduotis</vt:lpstr>
      <vt:lpstr>Papildomai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Darbas su duomenimis</dc:title>
  <dc:creator>Justas Kalpokas</dc:creator>
  <cp:lastModifiedBy>Justas Kalpokas</cp:lastModifiedBy>
  <cp:revision>43</cp:revision>
  <dcterms:created xsi:type="dcterms:W3CDTF">2022-04-25T18:19:59Z</dcterms:created>
  <dcterms:modified xsi:type="dcterms:W3CDTF">2022-05-01T17:13:47Z</dcterms:modified>
</cp:coreProperties>
</file>