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stas Kalpokas" userId="df383992dd094b12" providerId="LiveId" clId="{5D066ED5-1B24-4FA1-BBAE-CF53905FEA88}"/>
    <pc:docChg chg="delSld modSld">
      <pc:chgData name="Justas Kalpokas" userId="df383992dd094b12" providerId="LiveId" clId="{5D066ED5-1B24-4FA1-BBAE-CF53905FEA88}" dt="2022-04-10T18:54:04.440" v="14" actId="47"/>
      <pc:docMkLst>
        <pc:docMk/>
      </pc:docMkLst>
      <pc:sldChg chg="modSp mod">
        <pc:chgData name="Justas Kalpokas" userId="df383992dd094b12" providerId="LiveId" clId="{5D066ED5-1B24-4FA1-BBAE-CF53905FEA88}" dt="2022-04-10T18:52:34.998" v="1" actId="20577"/>
        <pc:sldMkLst>
          <pc:docMk/>
          <pc:sldMk cId="1315079039" sldId="270"/>
        </pc:sldMkLst>
        <pc:spChg chg="mod">
          <ac:chgData name="Justas Kalpokas" userId="df383992dd094b12" providerId="LiveId" clId="{5D066ED5-1B24-4FA1-BBAE-CF53905FEA88}" dt="2022-04-10T18:52:34.998" v="1" actId="20577"/>
          <ac:spMkLst>
            <pc:docMk/>
            <pc:sldMk cId="1315079039" sldId="270"/>
            <ac:spMk id="2" creationId="{76428701-B96B-4CEB-8A85-E2A21F65557D}"/>
          </ac:spMkLst>
        </pc:spChg>
      </pc:sldChg>
      <pc:sldChg chg="del">
        <pc:chgData name="Justas Kalpokas" userId="df383992dd094b12" providerId="LiveId" clId="{5D066ED5-1B24-4FA1-BBAE-CF53905FEA88}" dt="2022-04-10T18:53:53.413" v="2" actId="47"/>
        <pc:sldMkLst>
          <pc:docMk/>
          <pc:sldMk cId="3963848976" sldId="279"/>
        </pc:sldMkLst>
      </pc:sldChg>
      <pc:sldChg chg="del">
        <pc:chgData name="Justas Kalpokas" userId="df383992dd094b12" providerId="LiveId" clId="{5D066ED5-1B24-4FA1-BBAE-CF53905FEA88}" dt="2022-04-10T18:53:55.973" v="3" actId="47"/>
        <pc:sldMkLst>
          <pc:docMk/>
          <pc:sldMk cId="4149887039" sldId="280"/>
        </pc:sldMkLst>
      </pc:sldChg>
      <pc:sldChg chg="del">
        <pc:chgData name="Justas Kalpokas" userId="df383992dd094b12" providerId="LiveId" clId="{5D066ED5-1B24-4FA1-BBAE-CF53905FEA88}" dt="2022-04-10T18:53:56.655" v="4" actId="47"/>
        <pc:sldMkLst>
          <pc:docMk/>
          <pc:sldMk cId="2440535723" sldId="281"/>
        </pc:sldMkLst>
      </pc:sldChg>
      <pc:sldChg chg="del">
        <pc:chgData name="Justas Kalpokas" userId="df383992dd094b12" providerId="LiveId" clId="{5D066ED5-1B24-4FA1-BBAE-CF53905FEA88}" dt="2022-04-10T18:53:56.974" v="5" actId="47"/>
        <pc:sldMkLst>
          <pc:docMk/>
          <pc:sldMk cId="3060536149" sldId="282"/>
        </pc:sldMkLst>
      </pc:sldChg>
      <pc:sldChg chg="del">
        <pc:chgData name="Justas Kalpokas" userId="df383992dd094b12" providerId="LiveId" clId="{5D066ED5-1B24-4FA1-BBAE-CF53905FEA88}" dt="2022-04-10T18:53:57.187" v="6" actId="47"/>
        <pc:sldMkLst>
          <pc:docMk/>
          <pc:sldMk cId="1461074358" sldId="283"/>
        </pc:sldMkLst>
      </pc:sldChg>
      <pc:sldChg chg="del">
        <pc:chgData name="Justas Kalpokas" userId="df383992dd094b12" providerId="LiveId" clId="{5D066ED5-1B24-4FA1-BBAE-CF53905FEA88}" dt="2022-04-10T18:53:57.388" v="7" actId="47"/>
        <pc:sldMkLst>
          <pc:docMk/>
          <pc:sldMk cId="791857063" sldId="284"/>
        </pc:sldMkLst>
      </pc:sldChg>
      <pc:sldChg chg="del">
        <pc:chgData name="Justas Kalpokas" userId="df383992dd094b12" providerId="LiveId" clId="{5D066ED5-1B24-4FA1-BBAE-CF53905FEA88}" dt="2022-04-10T18:53:57.559" v="8" actId="47"/>
        <pc:sldMkLst>
          <pc:docMk/>
          <pc:sldMk cId="1249989769" sldId="285"/>
        </pc:sldMkLst>
      </pc:sldChg>
      <pc:sldChg chg="del">
        <pc:chgData name="Justas Kalpokas" userId="df383992dd094b12" providerId="LiveId" clId="{5D066ED5-1B24-4FA1-BBAE-CF53905FEA88}" dt="2022-04-10T18:53:57.748" v="9" actId="47"/>
        <pc:sldMkLst>
          <pc:docMk/>
          <pc:sldMk cId="448337159" sldId="286"/>
        </pc:sldMkLst>
      </pc:sldChg>
      <pc:sldChg chg="del">
        <pc:chgData name="Justas Kalpokas" userId="df383992dd094b12" providerId="LiveId" clId="{5D066ED5-1B24-4FA1-BBAE-CF53905FEA88}" dt="2022-04-10T18:53:58.294" v="10" actId="47"/>
        <pc:sldMkLst>
          <pc:docMk/>
          <pc:sldMk cId="3417129948" sldId="287"/>
        </pc:sldMkLst>
      </pc:sldChg>
      <pc:sldChg chg="del">
        <pc:chgData name="Justas Kalpokas" userId="df383992dd094b12" providerId="LiveId" clId="{5D066ED5-1B24-4FA1-BBAE-CF53905FEA88}" dt="2022-04-10T18:53:58.660" v="11" actId="47"/>
        <pc:sldMkLst>
          <pc:docMk/>
          <pc:sldMk cId="2454499804" sldId="288"/>
        </pc:sldMkLst>
      </pc:sldChg>
      <pc:sldChg chg="del">
        <pc:chgData name="Justas Kalpokas" userId="df383992dd094b12" providerId="LiveId" clId="{5D066ED5-1B24-4FA1-BBAE-CF53905FEA88}" dt="2022-04-10T18:53:58.958" v="12" actId="47"/>
        <pc:sldMkLst>
          <pc:docMk/>
          <pc:sldMk cId="300638665" sldId="289"/>
        </pc:sldMkLst>
      </pc:sldChg>
      <pc:sldChg chg="del">
        <pc:chgData name="Justas Kalpokas" userId="df383992dd094b12" providerId="LiveId" clId="{5D066ED5-1B24-4FA1-BBAE-CF53905FEA88}" dt="2022-04-10T18:54:01.996" v="13" actId="47"/>
        <pc:sldMkLst>
          <pc:docMk/>
          <pc:sldMk cId="3240431762" sldId="290"/>
        </pc:sldMkLst>
      </pc:sldChg>
      <pc:sldChg chg="del">
        <pc:chgData name="Justas Kalpokas" userId="df383992dd094b12" providerId="LiveId" clId="{5D066ED5-1B24-4FA1-BBAE-CF53905FEA88}" dt="2022-04-10T18:54:04.440" v="14" actId="47"/>
        <pc:sldMkLst>
          <pc:docMk/>
          <pc:sldMk cId="226564235" sldId="29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25EC4-6885-4DEA-9063-BE709464F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75F84-7559-4366-A061-A2D547870F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4EB4A-7AFE-4011-A8B2-41CCC6363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11B5-3C7B-4980-80E6-B199826DB867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23B68-C3D0-4B18-BAA4-8EBC58CE2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F4E34-9650-45E1-AC80-92BFC1D6A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47A3-6C8F-4023-9479-03E6B3F60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1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91951-EA7C-46D9-A8AE-FFF0BAC7D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008994-1B39-4239-A294-053984E4A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F7079-7014-400D-B9EA-CFCF5D037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11B5-3C7B-4980-80E6-B199826DB867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785FA-44EA-4EAF-A6CC-318E3A9E4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0A7E8-C097-455D-B117-52320BE2E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47A3-6C8F-4023-9479-03E6B3F60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6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5F6A34-E8A9-4962-BB9A-8AFFB89028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0B882-1EFC-415A-BF10-C98A17C65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12C11-192C-4A89-8986-8CDB64532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11B5-3C7B-4980-80E6-B199826DB867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A5F35-46AE-4140-B9AB-178C1213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3EFA7-A44E-4EEF-AECD-0678B390F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47A3-6C8F-4023-9479-03E6B3F60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85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40C5E-5DD5-4DA0-A281-5F06B6958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69629-0AD2-40A3-9C95-2F609D242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23685-F2CE-4A74-82FC-DAD0AC09B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11B5-3C7B-4980-80E6-B199826DB867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21E28-9CB1-416F-96B7-C936FDC21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E80BA-243A-4587-8627-55BEDFB28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47A3-6C8F-4023-9479-03E6B3F60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61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655F0-92DB-4519-A578-44B92178C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EEEAC-8A37-4167-B970-FE1BB48F5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AACCF-C0F6-4416-AAD9-EA7F22CDB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11B5-3C7B-4980-80E6-B199826DB867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1BBC6-ED44-4498-9454-6F120292D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AF1C1-53F0-4FA8-8237-454A40F7B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47A3-6C8F-4023-9479-03E6B3F60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68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7F810-9450-442F-8AB0-D09BE24AE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C3B85-E81B-436E-96BE-D6F25A99DB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D881C-821A-4D4F-A512-055641026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EF51A-8866-43D7-AA66-348933E9D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11B5-3C7B-4980-80E6-B199826DB867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2F5C0-904F-4F7B-B58D-AC77F396F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2B20F-119A-44B8-BC8D-94C7F982C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47A3-6C8F-4023-9479-03E6B3F60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62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5CD92-DF70-42A7-ACE9-A157B7342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C00F0-3083-4FBD-A4AF-C0F1CE75E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417EDB-B44A-4294-BD53-AB3562020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FDF6D8-0C59-4953-A250-94F76B8674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F5EE1-6946-454D-9D27-6E1679272C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419DF3-27B0-4BF0-9395-572206112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11B5-3C7B-4980-80E6-B199826DB867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FF54CF-72F7-4202-9F6F-6D1FB038D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0A4DB4-B309-4016-96F3-9A593D65A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47A3-6C8F-4023-9479-03E6B3F60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27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0F002-8551-4CFA-ACD7-C2B9C3824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26B333-EA54-4927-980F-0740EE9BF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11B5-3C7B-4980-80E6-B199826DB867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483052-06FB-471A-B459-6030984AF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8A12A9-701E-4E2A-A6F6-56B5F727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47A3-6C8F-4023-9479-03E6B3F60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5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BB38BA-3539-4925-8580-A89314F73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11B5-3C7B-4980-80E6-B199826DB867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BE6310-645A-4608-8D95-B0F078387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4A4CF2-71BC-4A29-B079-C84898835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47A3-6C8F-4023-9479-03E6B3F60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2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443FF-F3FE-4197-AE57-A8E66BCC1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15DBF-CD24-4F74-BD36-EFC0065F9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AC6CC-78F6-4570-9591-B33CE370B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6E23E-2946-44DC-9E45-59E81FC99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11B5-3C7B-4980-80E6-B199826DB867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E864F-493C-4A3D-80AF-41260356C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94FB3-7538-4AE9-8534-3DF3237EA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47A3-6C8F-4023-9479-03E6B3F60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14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5FAFB-66BF-4500-8732-661125F51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899F17-F341-42C7-ADBD-98FE3EE990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FBBAB-12C5-4CF5-94B8-D620FE33B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E25E1E-6E2B-430E-A92B-E1282512C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11B5-3C7B-4980-80E6-B199826DB867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41FF07-4816-45F0-9A25-D12965A2E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8593D-4C1B-4019-8BC5-00D8108B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C47A3-6C8F-4023-9479-03E6B3F60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7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D1B8BA-09F7-4159-BE77-6A58171E8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978AE-82D2-47B1-8071-38421B071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42957-784B-48C4-A1EC-C3BF510375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311B5-3C7B-4980-80E6-B199826DB867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A7A18-4355-45E1-A539-B2E1146A5B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7B81A-E1E4-4CB5-A584-E8AD794400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C47A3-6C8F-4023-9479-03E6B3F60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24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3094F-1132-42AF-8F0F-E9A56B7958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Darbas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duomenimis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AE0A33-65B0-419C-B14D-A2095F5DBB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lt-LT" dirty="0"/>
              <a:t>.</a:t>
            </a:r>
            <a:r>
              <a:rPr lang="en-US" dirty="0"/>
              <a:t> Subqueries</a:t>
            </a:r>
            <a:r>
              <a:rPr lang="lt-LT" dirty="0"/>
              <a:t> </a:t>
            </a:r>
            <a:endParaRPr lang="en-US" dirty="0"/>
          </a:p>
          <a:p>
            <a:r>
              <a:rPr lang="lt-LT" dirty="0"/>
              <a:t>11. Sąlygos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725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28701-B96B-4CEB-8A85-E2A21F65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Daug stulpeliu, daug eilučių subqueries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38B95-E9D4-445B-9BF5-0DA7328AB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fa.actor_id</a:t>
            </a:r>
            <a:r>
              <a:rPr lang="en-US" dirty="0"/>
              <a:t>, </a:t>
            </a:r>
            <a:r>
              <a:rPr lang="en-US" dirty="0" err="1"/>
              <a:t>fa.film_id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FROM </a:t>
            </a:r>
            <a:r>
              <a:rPr lang="en-US" dirty="0" err="1"/>
              <a:t>film_actor</a:t>
            </a:r>
            <a:r>
              <a:rPr lang="en-US" dirty="0"/>
              <a:t> fa</a:t>
            </a:r>
          </a:p>
          <a:p>
            <a:pPr marL="0" indent="0">
              <a:buNone/>
            </a:pPr>
            <a:r>
              <a:rPr lang="en-US" dirty="0"/>
              <a:t>     WHERE </a:t>
            </a:r>
            <a:r>
              <a:rPr lang="en-US" dirty="0" err="1"/>
              <a:t>fa.actor_id</a:t>
            </a:r>
            <a:r>
              <a:rPr lang="en-US" dirty="0"/>
              <a:t> IN</a:t>
            </a:r>
          </a:p>
          <a:p>
            <a:pPr marL="0" indent="0">
              <a:buNone/>
            </a:pPr>
            <a:r>
              <a:rPr lang="en-US" dirty="0"/>
              <a:t>      (SELECT </a:t>
            </a:r>
            <a:r>
              <a:rPr lang="en-US" dirty="0" err="1"/>
              <a:t>actor_id</a:t>
            </a:r>
            <a:r>
              <a:rPr lang="en-US" dirty="0"/>
              <a:t> FROM actor WHERE </a:t>
            </a:r>
            <a:r>
              <a:rPr lang="en-US" dirty="0" err="1"/>
              <a:t>last_name</a:t>
            </a:r>
            <a:r>
              <a:rPr lang="en-US" dirty="0"/>
              <a:t> = 'MONROE')</a:t>
            </a:r>
          </a:p>
          <a:p>
            <a:pPr marL="0" indent="0">
              <a:buNone/>
            </a:pPr>
            <a:r>
              <a:rPr lang="en-US" dirty="0"/>
              <a:t>       AND </a:t>
            </a:r>
            <a:r>
              <a:rPr lang="en-US" dirty="0" err="1"/>
              <a:t>fa.film_id</a:t>
            </a:r>
            <a:r>
              <a:rPr lang="en-US" dirty="0"/>
              <a:t> IN</a:t>
            </a:r>
          </a:p>
          <a:p>
            <a:pPr marL="0" indent="0">
              <a:buNone/>
            </a:pPr>
            <a:r>
              <a:rPr lang="en-US" dirty="0"/>
              <a:t>      (SELECT </a:t>
            </a:r>
            <a:r>
              <a:rPr lang="en-US" dirty="0" err="1"/>
              <a:t>film_id</a:t>
            </a:r>
            <a:r>
              <a:rPr lang="en-US" dirty="0"/>
              <a:t> FROM film WHERE rating = 'PG');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actor_id</a:t>
            </a:r>
            <a:r>
              <a:rPr lang="en-US" dirty="0"/>
              <a:t>, </a:t>
            </a:r>
            <a:r>
              <a:rPr lang="en-US" dirty="0" err="1"/>
              <a:t>film_id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FROM </a:t>
            </a:r>
            <a:r>
              <a:rPr lang="en-US" dirty="0" err="1"/>
              <a:t>film_actor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WHERE (</a:t>
            </a:r>
            <a:r>
              <a:rPr lang="en-US" dirty="0" err="1"/>
              <a:t>actor_id</a:t>
            </a:r>
            <a:r>
              <a:rPr lang="en-US" dirty="0"/>
              <a:t>, </a:t>
            </a:r>
            <a:r>
              <a:rPr lang="en-US" dirty="0" err="1"/>
              <a:t>film_id</a:t>
            </a:r>
            <a:r>
              <a:rPr lang="en-US" dirty="0"/>
              <a:t>) IN</a:t>
            </a:r>
          </a:p>
          <a:p>
            <a:pPr marL="0" indent="0">
              <a:buNone/>
            </a:pPr>
            <a:r>
              <a:rPr lang="en-US" dirty="0"/>
              <a:t>      (SELECT </a:t>
            </a:r>
            <a:r>
              <a:rPr lang="en-US" dirty="0" err="1"/>
              <a:t>a.actor_id</a:t>
            </a:r>
            <a:r>
              <a:rPr lang="en-US" dirty="0"/>
              <a:t>, </a:t>
            </a:r>
            <a:r>
              <a:rPr lang="en-US" dirty="0" err="1"/>
              <a:t>f.film_id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FROM actor a</a:t>
            </a:r>
          </a:p>
          <a:p>
            <a:pPr marL="0" indent="0">
              <a:buNone/>
            </a:pPr>
            <a:r>
              <a:rPr lang="en-US" dirty="0"/>
              <a:t>          CROSS JOIN film f</a:t>
            </a:r>
          </a:p>
          <a:p>
            <a:pPr marL="0" indent="0">
              <a:buNone/>
            </a:pPr>
            <a:r>
              <a:rPr lang="en-US" dirty="0"/>
              <a:t>       WHERE </a:t>
            </a:r>
            <a:r>
              <a:rPr lang="en-US" dirty="0" err="1"/>
              <a:t>a.last_name</a:t>
            </a:r>
            <a:r>
              <a:rPr lang="en-US" dirty="0"/>
              <a:t> = 'MONROE'</a:t>
            </a:r>
          </a:p>
          <a:p>
            <a:pPr marL="0" indent="0">
              <a:buNone/>
            </a:pPr>
            <a:r>
              <a:rPr lang="en-US" dirty="0"/>
              <a:t>       AND </a:t>
            </a:r>
            <a:r>
              <a:rPr lang="en-US" dirty="0" err="1"/>
              <a:t>f.rating</a:t>
            </a:r>
            <a:r>
              <a:rPr lang="en-US" dirty="0"/>
              <a:t> = 'PG');</a:t>
            </a:r>
          </a:p>
        </p:txBody>
      </p:sp>
    </p:spTree>
    <p:extLst>
      <p:ext uri="{BB962C8B-B14F-4D97-AF65-F5344CB8AC3E}">
        <p14:creationId xmlns:p14="http://schemas.microsoft.com/office/powerpoint/2010/main" val="215733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28701-B96B-4CEB-8A85-E2A21F65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Correlated subqueries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38B95-E9D4-445B-9BF5-0DA7328AB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c.first_name</a:t>
            </a:r>
            <a:r>
              <a:rPr lang="en-US" dirty="0"/>
              <a:t>, </a:t>
            </a:r>
            <a:r>
              <a:rPr lang="en-US" dirty="0" err="1"/>
              <a:t>c.last_name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FROM customer c</a:t>
            </a:r>
          </a:p>
          <a:p>
            <a:pPr marL="0" indent="0">
              <a:buNone/>
            </a:pPr>
            <a:r>
              <a:rPr lang="en-US" dirty="0"/>
              <a:t>     WHERE 20 =</a:t>
            </a:r>
          </a:p>
          <a:p>
            <a:pPr marL="0" indent="0">
              <a:buNone/>
            </a:pPr>
            <a:r>
              <a:rPr lang="en-US" dirty="0"/>
              <a:t>      (SELECT count(*) FROM rental r</a:t>
            </a:r>
          </a:p>
          <a:p>
            <a:pPr marL="0" indent="0">
              <a:buNone/>
            </a:pPr>
            <a:r>
              <a:rPr lang="en-US" dirty="0"/>
              <a:t>       WHERE </a:t>
            </a:r>
            <a:r>
              <a:rPr lang="en-US" dirty="0" err="1"/>
              <a:t>r.customer_id</a:t>
            </a:r>
            <a:r>
              <a:rPr lang="en-US" dirty="0"/>
              <a:t> =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c.customer_id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81315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28701-B96B-4CEB-8A85-E2A21F65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Dar sudėtingiau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38B95-E9D4-445B-9BF5-0DA7328AB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c.first_name</a:t>
            </a:r>
            <a:r>
              <a:rPr lang="en-US" dirty="0"/>
              <a:t>, </a:t>
            </a:r>
            <a:r>
              <a:rPr lang="en-US" dirty="0" err="1"/>
              <a:t>c.last_name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FROM customer c</a:t>
            </a:r>
          </a:p>
          <a:p>
            <a:pPr marL="0" indent="0">
              <a:buNone/>
            </a:pPr>
            <a:r>
              <a:rPr lang="en-US" dirty="0"/>
              <a:t>     WHERE</a:t>
            </a:r>
          </a:p>
          <a:p>
            <a:pPr marL="0" indent="0">
              <a:buNone/>
            </a:pPr>
            <a:r>
              <a:rPr lang="en-US" dirty="0"/>
              <a:t>      (SELECT sum(</a:t>
            </a:r>
            <a:r>
              <a:rPr lang="en-US" dirty="0" err="1"/>
              <a:t>p.amount</a:t>
            </a:r>
            <a:r>
              <a:rPr lang="en-US" dirty="0"/>
              <a:t>) FROM payment p</a:t>
            </a:r>
          </a:p>
          <a:p>
            <a:pPr marL="0" indent="0">
              <a:buNone/>
            </a:pPr>
            <a:r>
              <a:rPr lang="en-US" dirty="0"/>
              <a:t>       WHERE </a:t>
            </a:r>
            <a:r>
              <a:rPr lang="en-US" dirty="0" err="1"/>
              <a:t>p.customer_id</a:t>
            </a:r>
            <a:r>
              <a:rPr lang="en-US" dirty="0"/>
              <a:t> = </a:t>
            </a:r>
            <a:r>
              <a:rPr lang="en-US" dirty="0" err="1"/>
              <a:t>c.customer_id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BETWEEN 180 AND 240;</a:t>
            </a:r>
          </a:p>
        </p:txBody>
      </p:sp>
    </p:spTree>
    <p:extLst>
      <p:ext uri="{BB962C8B-B14F-4D97-AF65-F5344CB8AC3E}">
        <p14:creationId xmlns:p14="http://schemas.microsoft.com/office/powerpoint/2010/main" val="1748001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28701-B96B-4CEB-8A85-E2A21F65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Exists operatorius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38B95-E9D4-445B-9BF5-0DA7328AB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lt-LT" dirty="0"/>
              <a:t>Atraskime visus klientus, kurie išsinuomojo bent po vieną filmą iki 2005-05-25</a:t>
            </a:r>
          </a:p>
          <a:p>
            <a:pPr marL="0" indent="0">
              <a:buNone/>
            </a:pPr>
            <a:endParaRPr lang="lt-LT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c.first_name</a:t>
            </a:r>
            <a:r>
              <a:rPr lang="en-US" dirty="0"/>
              <a:t>, </a:t>
            </a:r>
            <a:r>
              <a:rPr lang="en-US" dirty="0" err="1"/>
              <a:t>c.last_name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FROM customer c</a:t>
            </a:r>
          </a:p>
          <a:p>
            <a:pPr marL="0" indent="0">
              <a:buNone/>
            </a:pPr>
            <a:r>
              <a:rPr lang="en-US" dirty="0"/>
              <a:t>     WHERE EXISTS</a:t>
            </a:r>
          </a:p>
          <a:p>
            <a:pPr marL="0" indent="0">
              <a:buNone/>
            </a:pPr>
            <a:r>
              <a:rPr lang="en-US" dirty="0"/>
              <a:t>      (SELECT 1 FROM rental r</a:t>
            </a:r>
          </a:p>
          <a:p>
            <a:pPr marL="0" indent="0">
              <a:buNone/>
            </a:pPr>
            <a:r>
              <a:rPr lang="en-US" dirty="0"/>
              <a:t>       WHERE </a:t>
            </a:r>
            <a:r>
              <a:rPr lang="en-US" dirty="0" err="1"/>
              <a:t>r.customer_id</a:t>
            </a:r>
            <a:r>
              <a:rPr lang="en-US" dirty="0"/>
              <a:t> = </a:t>
            </a:r>
            <a:r>
              <a:rPr lang="en-US" dirty="0" err="1"/>
              <a:t>c.customer_id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AND date(</a:t>
            </a:r>
            <a:r>
              <a:rPr lang="en-US" dirty="0" err="1"/>
              <a:t>r.rental_date</a:t>
            </a:r>
            <a:r>
              <a:rPr lang="en-US" dirty="0"/>
              <a:t>) &lt; '2005-05-25');</a:t>
            </a:r>
          </a:p>
        </p:txBody>
      </p:sp>
    </p:spTree>
    <p:extLst>
      <p:ext uri="{BB962C8B-B14F-4D97-AF65-F5344CB8AC3E}">
        <p14:creationId xmlns:p14="http://schemas.microsoft.com/office/powerpoint/2010/main" val="624762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28701-B96B-4CEB-8A85-E2A21F65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Exist</a:t>
            </a:r>
            <a:r>
              <a:rPr lang="en-US" dirty="0"/>
              <a:t>s</a:t>
            </a:r>
            <a:r>
              <a:rPr lang="lt-LT" dirty="0"/>
              <a:t> operatorius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38B95-E9D4-445B-9BF5-0DA7328AB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lt-LT" dirty="0"/>
              <a:t>Exists operatorius gali gražinti 0, 1 arba daug eilučių.</a:t>
            </a:r>
          </a:p>
          <a:p>
            <a:pPr marL="0" indent="0">
              <a:buNone/>
            </a:pPr>
            <a:endParaRPr lang="lt-LT" dirty="0"/>
          </a:p>
          <a:p>
            <a:pPr marL="0" indent="0">
              <a:buNone/>
            </a:pPr>
            <a:r>
              <a:rPr lang="lt-LT" dirty="0"/>
              <a:t>Taip pat galima naudoti ir NOT EXISTS</a:t>
            </a:r>
          </a:p>
          <a:p>
            <a:pPr marL="0" indent="0">
              <a:buNone/>
            </a:pPr>
            <a:endParaRPr lang="lt-LT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a.first_name</a:t>
            </a:r>
            <a:r>
              <a:rPr lang="en-US" dirty="0"/>
              <a:t>, </a:t>
            </a:r>
            <a:r>
              <a:rPr lang="en-US" dirty="0" err="1"/>
              <a:t>a.last_name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FROM actor a</a:t>
            </a:r>
          </a:p>
          <a:p>
            <a:pPr marL="0" indent="0">
              <a:buNone/>
            </a:pPr>
            <a:r>
              <a:rPr lang="en-US" dirty="0"/>
              <a:t>     WHERE NOT EXISTS</a:t>
            </a:r>
          </a:p>
          <a:p>
            <a:pPr marL="0" indent="0">
              <a:buNone/>
            </a:pPr>
            <a:r>
              <a:rPr lang="en-US" dirty="0"/>
              <a:t>      (SELECT 1</a:t>
            </a:r>
          </a:p>
          <a:p>
            <a:pPr marL="0" indent="0">
              <a:buNone/>
            </a:pPr>
            <a:r>
              <a:rPr lang="en-US" dirty="0"/>
              <a:t>       FROM </a:t>
            </a:r>
            <a:r>
              <a:rPr lang="en-US" dirty="0" err="1"/>
              <a:t>film_actor</a:t>
            </a:r>
            <a:r>
              <a:rPr lang="en-US" dirty="0"/>
              <a:t> fa</a:t>
            </a:r>
          </a:p>
          <a:p>
            <a:pPr marL="0" indent="0">
              <a:buNone/>
            </a:pPr>
            <a:r>
              <a:rPr lang="en-US" dirty="0"/>
              <a:t>         INNER JOIN film f ON </a:t>
            </a:r>
            <a:r>
              <a:rPr lang="en-US" dirty="0" err="1"/>
              <a:t>f.film_id</a:t>
            </a:r>
            <a:r>
              <a:rPr lang="en-US" dirty="0"/>
              <a:t> = </a:t>
            </a:r>
            <a:r>
              <a:rPr lang="en-US" dirty="0" err="1"/>
              <a:t>fa.film_id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WHERE </a:t>
            </a:r>
            <a:r>
              <a:rPr lang="en-US" dirty="0" err="1"/>
              <a:t>fa.actor_id</a:t>
            </a:r>
            <a:r>
              <a:rPr lang="en-US" dirty="0"/>
              <a:t> = </a:t>
            </a:r>
            <a:r>
              <a:rPr lang="en-US" dirty="0" err="1"/>
              <a:t>a.actor_id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AND </a:t>
            </a:r>
            <a:r>
              <a:rPr lang="en-US" dirty="0" err="1"/>
              <a:t>f.rating</a:t>
            </a:r>
            <a:r>
              <a:rPr lang="en-US" dirty="0"/>
              <a:t> = 'R');</a:t>
            </a:r>
          </a:p>
        </p:txBody>
      </p:sp>
    </p:spTree>
    <p:extLst>
      <p:ext uri="{BB962C8B-B14F-4D97-AF65-F5344CB8AC3E}">
        <p14:creationId xmlns:p14="http://schemas.microsoft.com/office/powerpoint/2010/main" val="1315079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28701-B96B-4CEB-8A85-E2A21F65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Manipuliavimas duomeminis naudojantis correlated subqueries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38B95-E9D4-445B-9BF5-0DA7328AB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UPDATE customer c</a:t>
            </a:r>
          </a:p>
          <a:p>
            <a:pPr marL="0" indent="0">
              <a:buNone/>
            </a:pPr>
            <a:r>
              <a:rPr lang="en-US" dirty="0"/>
              <a:t>SET </a:t>
            </a:r>
            <a:r>
              <a:rPr lang="en-US" dirty="0" err="1"/>
              <a:t>c.last_update</a:t>
            </a:r>
            <a:r>
              <a:rPr lang="en-US" dirty="0"/>
              <a:t> =</a:t>
            </a:r>
          </a:p>
          <a:p>
            <a:pPr marL="0" indent="0">
              <a:buNone/>
            </a:pPr>
            <a:r>
              <a:rPr lang="en-US" dirty="0"/>
              <a:t> (SELECT max(</a:t>
            </a:r>
            <a:r>
              <a:rPr lang="en-US" dirty="0" err="1"/>
              <a:t>r.rental_date</a:t>
            </a:r>
            <a:r>
              <a:rPr lang="en-US" dirty="0"/>
              <a:t>) FROM rental r</a:t>
            </a:r>
          </a:p>
          <a:p>
            <a:pPr marL="0" indent="0">
              <a:buNone/>
            </a:pPr>
            <a:r>
              <a:rPr lang="en-US" dirty="0"/>
              <a:t>  WHERE </a:t>
            </a:r>
            <a:r>
              <a:rPr lang="en-US" dirty="0" err="1"/>
              <a:t>r.customer_id</a:t>
            </a:r>
            <a:r>
              <a:rPr lang="en-US" dirty="0"/>
              <a:t> = </a:t>
            </a:r>
            <a:r>
              <a:rPr lang="en-US" dirty="0" err="1"/>
              <a:t>c.customer_id</a:t>
            </a:r>
            <a:r>
              <a:rPr lang="en-US" dirty="0"/>
              <a:t>);</a:t>
            </a:r>
            <a:endParaRPr lang="lt-LT" dirty="0"/>
          </a:p>
          <a:p>
            <a:pPr marL="0" indent="0">
              <a:buNone/>
            </a:pPr>
            <a:endParaRPr lang="lt-LT" dirty="0"/>
          </a:p>
          <a:p>
            <a:pPr marL="0" indent="0">
              <a:buNone/>
            </a:pPr>
            <a:r>
              <a:rPr lang="en-US" dirty="0"/>
              <a:t>UPDATE customer c</a:t>
            </a:r>
          </a:p>
          <a:p>
            <a:pPr marL="0" indent="0">
              <a:buNone/>
            </a:pPr>
            <a:r>
              <a:rPr lang="en-US" dirty="0"/>
              <a:t>SET </a:t>
            </a:r>
            <a:r>
              <a:rPr lang="en-US" dirty="0" err="1"/>
              <a:t>c.last_update</a:t>
            </a:r>
            <a:r>
              <a:rPr lang="en-US" dirty="0"/>
              <a:t> =</a:t>
            </a:r>
          </a:p>
          <a:p>
            <a:pPr marL="0" indent="0">
              <a:buNone/>
            </a:pPr>
            <a:r>
              <a:rPr lang="en-US" dirty="0"/>
              <a:t> (SELECT max(</a:t>
            </a:r>
            <a:r>
              <a:rPr lang="en-US" dirty="0" err="1"/>
              <a:t>r.rental_date</a:t>
            </a:r>
            <a:r>
              <a:rPr lang="en-US" dirty="0"/>
              <a:t>) FROM rental r</a:t>
            </a:r>
          </a:p>
          <a:p>
            <a:pPr marL="0" indent="0">
              <a:buNone/>
            </a:pPr>
            <a:r>
              <a:rPr lang="en-US" dirty="0"/>
              <a:t>  WHERE </a:t>
            </a:r>
            <a:r>
              <a:rPr lang="en-US" dirty="0" err="1"/>
              <a:t>r.customer_id</a:t>
            </a:r>
            <a:r>
              <a:rPr lang="en-US" dirty="0"/>
              <a:t> = </a:t>
            </a:r>
            <a:r>
              <a:rPr lang="en-US" dirty="0" err="1"/>
              <a:t>c.customer_id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WHERE EXISTS</a:t>
            </a:r>
          </a:p>
          <a:p>
            <a:pPr marL="0" indent="0">
              <a:buNone/>
            </a:pPr>
            <a:r>
              <a:rPr lang="en-US" dirty="0"/>
              <a:t> (SELECT 1 FROM rental r</a:t>
            </a:r>
          </a:p>
          <a:p>
            <a:pPr marL="0" indent="0">
              <a:buNone/>
            </a:pPr>
            <a:r>
              <a:rPr lang="en-US" dirty="0"/>
              <a:t>  WHERE </a:t>
            </a:r>
            <a:r>
              <a:rPr lang="en-US" dirty="0" err="1"/>
              <a:t>r.customer_id</a:t>
            </a:r>
            <a:r>
              <a:rPr lang="en-US" dirty="0"/>
              <a:t> = </a:t>
            </a:r>
            <a:r>
              <a:rPr lang="en-US" dirty="0" err="1"/>
              <a:t>c.customer_id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48645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28701-B96B-4CEB-8A85-E2A21F65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Manipuliavimas duomeminis naudojantis correlated subqueries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38B95-E9D4-445B-9BF5-0DA7328AB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DELETE FROM customer</a:t>
            </a:r>
          </a:p>
          <a:p>
            <a:pPr marL="0" indent="0">
              <a:buNone/>
            </a:pPr>
            <a:r>
              <a:rPr lang="en-US" dirty="0"/>
              <a:t>WHERE 365 &lt; ALL</a:t>
            </a:r>
          </a:p>
          <a:p>
            <a:pPr marL="0" indent="0">
              <a:buNone/>
            </a:pPr>
            <a:r>
              <a:rPr lang="en-US" dirty="0"/>
              <a:t> (SELECT </a:t>
            </a:r>
            <a:r>
              <a:rPr lang="en-US" dirty="0" err="1"/>
              <a:t>datediff</a:t>
            </a:r>
            <a:r>
              <a:rPr lang="en-US" dirty="0"/>
              <a:t>(now(), </a:t>
            </a:r>
            <a:r>
              <a:rPr lang="en-US" dirty="0" err="1"/>
              <a:t>r.rental_date</a:t>
            </a:r>
            <a:r>
              <a:rPr lang="en-US" dirty="0"/>
              <a:t>) </a:t>
            </a:r>
            <a:r>
              <a:rPr lang="en-US" dirty="0" err="1"/>
              <a:t>days_since_last_rental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FROM rental r</a:t>
            </a:r>
          </a:p>
          <a:p>
            <a:pPr marL="0" indent="0">
              <a:buNone/>
            </a:pPr>
            <a:r>
              <a:rPr lang="en-US" dirty="0"/>
              <a:t>  WHERE </a:t>
            </a:r>
            <a:r>
              <a:rPr lang="en-US" dirty="0" err="1"/>
              <a:t>r.customer_id</a:t>
            </a:r>
            <a:r>
              <a:rPr lang="en-US" dirty="0"/>
              <a:t> = </a:t>
            </a:r>
            <a:r>
              <a:rPr lang="en-US" dirty="0" err="1"/>
              <a:t>customer.customer_id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78087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28701-B96B-4CEB-8A85-E2A21F65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Naudojimo pavyzdžiai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38B95-E9D4-445B-9BF5-0DA7328AB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lt-LT" dirty="0"/>
              <a:t>Norime pridėti nauju stulpelių apibendrindami turimus duomenis</a:t>
            </a:r>
          </a:p>
          <a:p>
            <a:pPr marL="0" indent="0">
              <a:buNone/>
            </a:pPr>
            <a:endParaRPr lang="lt-LT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c.first_name</a:t>
            </a:r>
            <a:r>
              <a:rPr lang="en-US" dirty="0"/>
              <a:t>, </a:t>
            </a:r>
            <a:r>
              <a:rPr lang="en-US" dirty="0" err="1"/>
              <a:t>c.last_name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pymnt.num_rentals</a:t>
            </a:r>
            <a:r>
              <a:rPr lang="en-US" dirty="0"/>
              <a:t>, </a:t>
            </a:r>
            <a:r>
              <a:rPr lang="en-US" dirty="0" err="1"/>
              <a:t>pymnt.tot_payments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FROM customer c</a:t>
            </a:r>
          </a:p>
          <a:p>
            <a:pPr marL="0" indent="0">
              <a:buNone/>
            </a:pPr>
            <a:r>
              <a:rPr lang="en-US" dirty="0"/>
              <a:t>       INNER JOIN</a:t>
            </a:r>
          </a:p>
          <a:p>
            <a:pPr marL="0" indent="0">
              <a:buNone/>
            </a:pPr>
            <a:r>
              <a:rPr lang="en-US" dirty="0"/>
              <a:t>        (SELECT </a:t>
            </a:r>
            <a:r>
              <a:rPr lang="en-US" dirty="0" err="1"/>
              <a:t>customer_id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           count(*) </a:t>
            </a:r>
            <a:r>
              <a:rPr lang="en-US" dirty="0" err="1"/>
              <a:t>num_rentals</a:t>
            </a:r>
            <a:r>
              <a:rPr lang="en-US" dirty="0"/>
              <a:t>, sum(amount) </a:t>
            </a:r>
            <a:r>
              <a:rPr lang="en-US" dirty="0" err="1"/>
              <a:t>tot_payments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FROM payment</a:t>
            </a:r>
          </a:p>
          <a:p>
            <a:pPr marL="0" indent="0">
              <a:buNone/>
            </a:pPr>
            <a:r>
              <a:rPr lang="en-US" dirty="0"/>
              <a:t>         GROUP BY </a:t>
            </a:r>
            <a:r>
              <a:rPr lang="en-US" dirty="0" err="1"/>
              <a:t>customer_id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) </a:t>
            </a:r>
            <a:r>
              <a:rPr lang="en-US" dirty="0" err="1"/>
              <a:t>pymnt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ON </a:t>
            </a:r>
            <a:r>
              <a:rPr lang="en-US" dirty="0" err="1"/>
              <a:t>c.customer_id</a:t>
            </a:r>
            <a:r>
              <a:rPr lang="en-US" dirty="0"/>
              <a:t> = </a:t>
            </a:r>
            <a:r>
              <a:rPr lang="en-US" dirty="0" err="1"/>
              <a:t>pymnt.customer_id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368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28701-B96B-4CEB-8A85-E2A21F65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Naudojimo pavyzdžiai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38B95-E9D4-445B-9BF5-0DA7328AB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c.first_name</a:t>
            </a:r>
            <a:r>
              <a:rPr lang="en-US" dirty="0"/>
              <a:t>, </a:t>
            </a:r>
            <a:r>
              <a:rPr lang="en-US" dirty="0" err="1"/>
              <a:t>c.last_name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ct.city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pymnt.tot_payments</a:t>
            </a:r>
            <a:r>
              <a:rPr lang="en-US" dirty="0"/>
              <a:t>, </a:t>
            </a:r>
            <a:r>
              <a:rPr lang="en-US" dirty="0" err="1"/>
              <a:t>pymnt.tot_rentals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FROM</a:t>
            </a:r>
          </a:p>
          <a:p>
            <a:pPr marL="0" indent="0">
              <a:buNone/>
            </a:pPr>
            <a:r>
              <a:rPr lang="en-US" dirty="0"/>
              <a:t>      (SELECT </a:t>
            </a:r>
            <a:r>
              <a:rPr lang="en-US" dirty="0" err="1"/>
              <a:t>customer_id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count(*) </a:t>
            </a:r>
            <a:r>
              <a:rPr lang="en-US" dirty="0" err="1"/>
              <a:t>tot_rentals</a:t>
            </a:r>
            <a:r>
              <a:rPr lang="en-US" dirty="0"/>
              <a:t>, sum(amount) </a:t>
            </a:r>
            <a:r>
              <a:rPr lang="en-US" dirty="0" err="1"/>
              <a:t>tot_payments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FROM payment</a:t>
            </a:r>
          </a:p>
          <a:p>
            <a:pPr marL="0" indent="0">
              <a:buNone/>
            </a:pPr>
            <a:r>
              <a:rPr lang="en-US" dirty="0"/>
              <a:t>       GROUP BY </a:t>
            </a:r>
            <a:r>
              <a:rPr lang="en-US" dirty="0" err="1"/>
              <a:t>customer_id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) </a:t>
            </a:r>
            <a:r>
              <a:rPr lang="en-US" dirty="0" err="1"/>
              <a:t>pymnt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INNER JOIN customer c</a:t>
            </a:r>
          </a:p>
          <a:p>
            <a:pPr marL="0" indent="0">
              <a:buNone/>
            </a:pPr>
            <a:r>
              <a:rPr lang="en-US" dirty="0"/>
              <a:t>       ON </a:t>
            </a:r>
            <a:r>
              <a:rPr lang="en-US" dirty="0" err="1"/>
              <a:t>pymnt.customer_id</a:t>
            </a:r>
            <a:r>
              <a:rPr lang="en-US" dirty="0"/>
              <a:t> = </a:t>
            </a:r>
            <a:r>
              <a:rPr lang="en-US" dirty="0" err="1"/>
              <a:t>c.customer_id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INNER JOIN address a</a:t>
            </a:r>
          </a:p>
          <a:p>
            <a:pPr marL="0" indent="0">
              <a:buNone/>
            </a:pPr>
            <a:r>
              <a:rPr lang="en-US" dirty="0"/>
              <a:t>       ON </a:t>
            </a:r>
            <a:r>
              <a:rPr lang="en-US" dirty="0" err="1"/>
              <a:t>c.address_id</a:t>
            </a:r>
            <a:r>
              <a:rPr lang="en-US" dirty="0"/>
              <a:t> = </a:t>
            </a:r>
            <a:r>
              <a:rPr lang="en-US" dirty="0" err="1"/>
              <a:t>a.address_id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INNER JOIN city </a:t>
            </a:r>
            <a:r>
              <a:rPr lang="en-US" dirty="0" err="1"/>
              <a:t>ct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ON </a:t>
            </a:r>
            <a:r>
              <a:rPr lang="en-US" dirty="0" err="1"/>
              <a:t>a.city_id</a:t>
            </a:r>
            <a:r>
              <a:rPr lang="en-US" dirty="0"/>
              <a:t> = </a:t>
            </a:r>
            <a:r>
              <a:rPr lang="en-US" dirty="0" err="1"/>
              <a:t>ct.city_id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9531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28701-B96B-4CEB-8A85-E2A21F65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Common table expressions a.k.a. CTEs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38B95-E9D4-445B-9BF5-0DA7328AB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WITH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actors_s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AS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(SELECT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actor_id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first_name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last_name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FROM actor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WHERE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last_name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LIKE 'S%'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),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actors_s_pg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AS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(SELECT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s.actor_id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s.first_name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s.last_name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 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f.film_id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f.title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FROM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actors_s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  INNER JOIN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film_actor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fa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  ON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s.actor_id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fa.actor_id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  INNER JOIN film f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  ON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f.film_id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fa.film_id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WHERE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f.rating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= 'PG'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),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actors_s_pg_revenue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AS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(SELECT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spg.first_name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spg.last_name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p.amount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FROM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actors_s_pg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spg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  INNER JOIN inventory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  ON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i.film_id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spg.film_id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  INNER JOIN rental r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  ON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i.inventory_id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r.inventory_id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  INNER JOIN payment p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  ON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r.rental_id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p.rental_id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) -- end of With clause</a:t>
            </a:r>
          </a:p>
          <a:p>
            <a:pPr marL="0" indent="0">
              <a:buNone/>
            </a:pPr>
            <a:r>
              <a:rPr lang="en-US" dirty="0"/>
              <a:t>     SELECT </a:t>
            </a:r>
            <a:r>
              <a:rPr lang="en-US" dirty="0" err="1"/>
              <a:t>spg_rev.first_name</a:t>
            </a:r>
            <a:r>
              <a:rPr lang="en-US" dirty="0"/>
              <a:t>, </a:t>
            </a:r>
            <a:r>
              <a:rPr lang="en-US" dirty="0" err="1"/>
              <a:t>spg_rev.last_name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sum(</a:t>
            </a:r>
            <a:r>
              <a:rPr lang="en-US" dirty="0" err="1"/>
              <a:t>spg_rev.amount</a:t>
            </a:r>
            <a:r>
              <a:rPr lang="en-US" dirty="0"/>
              <a:t>) </a:t>
            </a:r>
            <a:r>
              <a:rPr lang="en-US" dirty="0" err="1"/>
              <a:t>tot_revenue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FROM </a:t>
            </a:r>
            <a:r>
              <a:rPr lang="en-US" dirty="0" err="1"/>
              <a:t>actors_s_pg_revenue</a:t>
            </a:r>
            <a:r>
              <a:rPr lang="en-US" dirty="0"/>
              <a:t> </a:t>
            </a:r>
            <a:r>
              <a:rPr lang="en-US" dirty="0" err="1"/>
              <a:t>spg_rev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GROUP BY </a:t>
            </a:r>
            <a:r>
              <a:rPr lang="en-US" dirty="0" err="1"/>
              <a:t>spg_rev.first_name</a:t>
            </a:r>
            <a:r>
              <a:rPr lang="en-US" dirty="0"/>
              <a:t>, </a:t>
            </a:r>
            <a:r>
              <a:rPr lang="en-US" dirty="0" err="1"/>
              <a:t>spg_rev.last_name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ORDER BY 3 desc;</a:t>
            </a:r>
          </a:p>
        </p:txBody>
      </p:sp>
    </p:spTree>
    <p:extLst>
      <p:ext uri="{BB962C8B-B14F-4D97-AF65-F5344CB8AC3E}">
        <p14:creationId xmlns:p14="http://schemas.microsoft.com/office/powerpoint/2010/main" val="1720597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28701-B96B-4CEB-8A85-E2A21F65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Subquery –u</a:t>
            </a:r>
            <a:r>
              <a:rPr lang="lt-LT" dirty="0"/>
              <a:t>žklausa užklausoje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38B95-E9D4-445B-9BF5-0DA7328AB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/>
              <a:t>Užklausa, kuri yra kitoje užklausoje. Jinai gražina</a:t>
            </a:r>
          </a:p>
          <a:p>
            <a:pPr marL="514350" indent="-514350">
              <a:buFont typeface="+mj-lt"/>
              <a:buAutoNum type="arabicPeriod"/>
            </a:pPr>
            <a:r>
              <a:rPr lang="lt-LT" dirty="0"/>
              <a:t>Vieną eilutę ir vieną stulpelį</a:t>
            </a:r>
          </a:p>
          <a:p>
            <a:pPr marL="514350" indent="-514350">
              <a:buFont typeface="+mj-lt"/>
              <a:buAutoNum type="arabicPeriod"/>
            </a:pPr>
            <a:r>
              <a:rPr lang="lt-LT" dirty="0"/>
              <a:t>Daug eilučių ir vieną stulpelį</a:t>
            </a:r>
          </a:p>
          <a:p>
            <a:pPr marL="514350" indent="-514350">
              <a:buFont typeface="+mj-lt"/>
              <a:buAutoNum type="arabicPeriod"/>
            </a:pPr>
            <a:r>
              <a:rPr lang="lt-LT" dirty="0"/>
              <a:t>Daug eilučiu ir daug stulpelių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388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28701-B96B-4CEB-8A85-E2A21F65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Subqueries SELECT operatoriuje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38B95-E9D4-445B-9BF5-0DA7328AB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SELECT</a:t>
            </a:r>
          </a:p>
          <a:p>
            <a:pPr marL="0" indent="0">
              <a:buNone/>
            </a:pPr>
            <a:r>
              <a:rPr lang="en-US" dirty="0"/>
              <a:t>      (SELECT </a:t>
            </a:r>
            <a:r>
              <a:rPr lang="en-US" dirty="0" err="1"/>
              <a:t>c.first_name</a:t>
            </a:r>
            <a:r>
              <a:rPr lang="en-US" dirty="0"/>
              <a:t> FROM customer c</a:t>
            </a:r>
          </a:p>
          <a:p>
            <a:pPr marL="0" indent="0">
              <a:buNone/>
            </a:pPr>
            <a:r>
              <a:rPr lang="en-US" dirty="0"/>
              <a:t>       WHERE </a:t>
            </a:r>
            <a:r>
              <a:rPr lang="en-US" dirty="0" err="1"/>
              <a:t>c.customer_id</a:t>
            </a:r>
            <a:r>
              <a:rPr lang="en-US" dirty="0"/>
              <a:t> = </a:t>
            </a:r>
            <a:r>
              <a:rPr lang="en-US" dirty="0" err="1"/>
              <a:t>p.customer_id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) </a:t>
            </a:r>
            <a:r>
              <a:rPr lang="en-US" dirty="0" err="1"/>
              <a:t>first_name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(SELECT </a:t>
            </a:r>
            <a:r>
              <a:rPr lang="en-US" dirty="0" err="1"/>
              <a:t>c.last_name</a:t>
            </a:r>
            <a:r>
              <a:rPr lang="en-US" dirty="0"/>
              <a:t> FROM customer c</a:t>
            </a:r>
          </a:p>
          <a:p>
            <a:pPr marL="0" indent="0">
              <a:buNone/>
            </a:pPr>
            <a:r>
              <a:rPr lang="en-US" dirty="0"/>
              <a:t>       WHERE </a:t>
            </a:r>
            <a:r>
              <a:rPr lang="en-US" dirty="0" err="1"/>
              <a:t>c.customer_id</a:t>
            </a:r>
            <a:r>
              <a:rPr lang="en-US" dirty="0"/>
              <a:t> = </a:t>
            </a:r>
            <a:r>
              <a:rPr lang="en-US" dirty="0" err="1"/>
              <a:t>p.customer_id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) </a:t>
            </a:r>
            <a:r>
              <a:rPr lang="en-US" dirty="0" err="1"/>
              <a:t>last_name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(SELECT </a:t>
            </a:r>
            <a:r>
              <a:rPr lang="en-US" dirty="0" err="1"/>
              <a:t>ct.city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FROM customer c</a:t>
            </a:r>
          </a:p>
          <a:p>
            <a:pPr marL="0" indent="0">
              <a:buNone/>
            </a:pPr>
            <a:r>
              <a:rPr lang="en-US" dirty="0"/>
              <a:t>       INNER JOIN address a</a:t>
            </a:r>
          </a:p>
          <a:p>
            <a:pPr marL="0" indent="0">
              <a:buNone/>
            </a:pPr>
            <a:r>
              <a:rPr lang="en-US" dirty="0"/>
              <a:t>         ON </a:t>
            </a:r>
            <a:r>
              <a:rPr lang="en-US" dirty="0" err="1"/>
              <a:t>c.address_id</a:t>
            </a:r>
            <a:r>
              <a:rPr lang="en-US" dirty="0"/>
              <a:t> = </a:t>
            </a:r>
            <a:r>
              <a:rPr lang="en-US" dirty="0" err="1"/>
              <a:t>a.address_id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INNER JOIN city </a:t>
            </a:r>
            <a:r>
              <a:rPr lang="en-US" dirty="0" err="1"/>
              <a:t>ct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ON </a:t>
            </a:r>
            <a:r>
              <a:rPr lang="en-US" dirty="0" err="1"/>
              <a:t>a.city_id</a:t>
            </a:r>
            <a:r>
              <a:rPr lang="en-US" dirty="0"/>
              <a:t> = </a:t>
            </a:r>
            <a:r>
              <a:rPr lang="en-US" dirty="0" err="1"/>
              <a:t>ct.city_id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WHERE </a:t>
            </a:r>
            <a:r>
              <a:rPr lang="en-US" dirty="0" err="1"/>
              <a:t>c.customer_id</a:t>
            </a:r>
            <a:r>
              <a:rPr lang="en-US" dirty="0"/>
              <a:t> = </a:t>
            </a:r>
            <a:r>
              <a:rPr lang="en-US" dirty="0" err="1"/>
              <a:t>p.customer_id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) city,</a:t>
            </a:r>
          </a:p>
          <a:p>
            <a:pPr marL="0" indent="0">
              <a:buNone/>
            </a:pPr>
            <a:r>
              <a:rPr lang="en-US" dirty="0"/>
              <a:t>       sum(</a:t>
            </a:r>
            <a:r>
              <a:rPr lang="en-US" dirty="0" err="1"/>
              <a:t>p.amount</a:t>
            </a:r>
            <a:r>
              <a:rPr lang="en-US" dirty="0"/>
              <a:t>) </a:t>
            </a:r>
            <a:r>
              <a:rPr lang="en-US" dirty="0" err="1"/>
              <a:t>tot_payments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count(*) </a:t>
            </a:r>
            <a:r>
              <a:rPr lang="en-US" dirty="0" err="1"/>
              <a:t>tot_rentals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FROM payment p</a:t>
            </a:r>
          </a:p>
          <a:p>
            <a:pPr marL="0" indent="0">
              <a:buNone/>
            </a:pPr>
            <a:r>
              <a:rPr lang="en-US" dirty="0"/>
              <a:t>     GROUP BY </a:t>
            </a:r>
            <a:r>
              <a:rPr lang="en-US" dirty="0" err="1"/>
              <a:t>p.customer_id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42616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28701-B96B-4CEB-8A85-E2A21F65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Subqueries ORDER BY operatoriuje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38B95-E9D4-445B-9BF5-0DA7328AB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a.actor_id</a:t>
            </a:r>
            <a:r>
              <a:rPr lang="en-US" dirty="0"/>
              <a:t>, </a:t>
            </a:r>
            <a:r>
              <a:rPr lang="en-US" dirty="0" err="1"/>
              <a:t>a.first_name</a:t>
            </a:r>
            <a:r>
              <a:rPr lang="en-US" dirty="0"/>
              <a:t>, </a:t>
            </a:r>
            <a:r>
              <a:rPr lang="en-US" dirty="0" err="1"/>
              <a:t>a.last_name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FROM actor a</a:t>
            </a:r>
          </a:p>
          <a:p>
            <a:pPr marL="0" indent="0">
              <a:buNone/>
            </a:pPr>
            <a:r>
              <a:rPr lang="en-US" dirty="0"/>
              <a:t>     ORDER BY</a:t>
            </a:r>
          </a:p>
          <a:p>
            <a:pPr marL="0" indent="0">
              <a:buNone/>
            </a:pPr>
            <a:r>
              <a:rPr lang="en-US" dirty="0"/>
              <a:t>      (SELECT count(*) FROM </a:t>
            </a:r>
            <a:r>
              <a:rPr lang="en-US" dirty="0" err="1"/>
              <a:t>film_actor</a:t>
            </a:r>
            <a:r>
              <a:rPr lang="en-US" dirty="0"/>
              <a:t> fa</a:t>
            </a:r>
          </a:p>
          <a:p>
            <a:pPr marL="0" indent="0">
              <a:buNone/>
            </a:pPr>
            <a:r>
              <a:rPr lang="en-US" dirty="0"/>
              <a:t>       WHERE </a:t>
            </a:r>
            <a:r>
              <a:rPr lang="en-US" dirty="0" err="1"/>
              <a:t>fa.actor_id</a:t>
            </a:r>
            <a:r>
              <a:rPr lang="en-US" dirty="0"/>
              <a:t> = </a:t>
            </a:r>
            <a:r>
              <a:rPr lang="en-US" dirty="0" err="1"/>
              <a:t>a.actor_id</a:t>
            </a:r>
            <a:r>
              <a:rPr lang="en-US" dirty="0"/>
              <a:t>) DESC;</a:t>
            </a:r>
          </a:p>
        </p:txBody>
      </p:sp>
    </p:spTree>
    <p:extLst>
      <p:ext uri="{BB962C8B-B14F-4D97-AF65-F5344CB8AC3E}">
        <p14:creationId xmlns:p14="http://schemas.microsoft.com/office/powerpoint/2010/main" val="1186255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28701-B96B-4CEB-8A85-E2A21F65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Užduotys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38B95-E9D4-445B-9BF5-0DA7328AB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Construct a query against the film table that uses a filter condition with a noncorrelated subquery against the category table to find all action films (category.name = 'Action‘).</a:t>
            </a:r>
            <a:endParaRPr lang="lt-LT" dirty="0"/>
          </a:p>
          <a:p>
            <a:pPr marL="514350" indent="-514350">
              <a:buAutoNum type="arabicPeriod"/>
            </a:pPr>
            <a:r>
              <a:rPr lang="en-US" dirty="0"/>
              <a:t>Rework the query from Exercise 9-1 using a correlated subquery against the category and </a:t>
            </a:r>
            <a:r>
              <a:rPr lang="en-US" dirty="0" err="1"/>
              <a:t>film_category</a:t>
            </a:r>
            <a:r>
              <a:rPr lang="en-US" dirty="0"/>
              <a:t> tables to achieve the same results.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600122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28701-B96B-4CEB-8A85-E2A21F65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Subquery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38B95-E9D4-445B-9BF5-0DA7328AB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customer_id</a:t>
            </a:r>
            <a:r>
              <a:rPr lang="en-US" dirty="0"/>
              <a:t>,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FROM customer</a:t>
            </a:r>
          </a:p>
          <a:p>
            <a:pPr marL="0" indent="0">
              <a:buNone/>
            </a:pPr>
            <a:r>
              <a:rPr lang="en-US" dirty="0"/>
              <a:t>    WHERE </a:t>
            </a:r>
            <a:r>
              <a:rPr lang="en-US" dirty="0" err="1"/>
              <a:t>customer_id</a:t>
            </a:r>
            <a:r>
              <a:rPr lang="en-US" dirty="0"/>
              <a:t> = (SELECT MAX(</a:t>
            </a:r>
            <a:r>
              <a:rPr lang="en-US" dirty="0" err="1"/>
              <a:t>customer_id</a:t>
            </a:r>
            <a:r>
              <a:rPr lang="en-US" dirty="0"/>
              <a:t>) FROM customer);</a:t>
            </a:r>
          </a:p>
        </p:txBody>
      </p:sp>
    </p:spTree>
    <p:extLst>
      <p:ext uri="{BB962C8B-B14F-4D97-AF65-F5344CB8AC3E}">
        <p14:creationId xmlns:p14="http://schemas.microsoft.com/office/powerpoint/2010/main" val="2509633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28701-B96B-4CEB-8A85-E2A21F65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Subquery tipai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38B95-E9D4-445B-9BF5-0DA7328AB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/>
              <a:t>Noncorrelated subqueries – jeigu įvykdžius subquery atskirai gausime atsakymą.</a:t>
            </a:r>
          </a:p>
          <a:p>
            <a:pPr marL="0" indent="0">
              <a:buNone/>
            </a:pP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907092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28701-B96B-4CEB-8A85-E2A21F65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Scalar subqueries 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38B95-E9D4-445B-9BF5-0DA7328AB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/>
              <a:t>Subqueries, kurie naudojami su palyginimo operacijomis</a:t>
            </a:r>
          </a:p>
          <a:p>
            <a:pPr marL="0" indent="0">
              <a:buNone/>
            </a:pPr>
            <a:r>
              <a:rPr lang="en-US" dirty="0"/>
              <a:t>=, &lt;&gt;, &lt;, &gt;, &lt;=, &gt;=</a:t>
            </a:r>
            <a:endParaRPr lang="lt-LT" dirty="0"/>
          </a:p>
          <a:p>
            <a:pPr marL="0" indent="0">
              <a:buNone/>
            </a:pPr>
            <a:endParaRPr lang="lt-LT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city_id</a:t>
            </a:r>
            <a:r>
              <a:rPr lang="en-US" dirty="0"/>
              <a:t>, city</a:t>
            </a:r>
          </a:p>
          <a:p>
            <a:pPr marL="0" indent="0">
              <a:buNone/>
            </a:pPr>
            <a:r>
              <a:rPr lang="en-US" dirty="0"/>
              <a:t>     FROM city</a:t>
            </a:r>
          </a:p>
          <a:p>
            <a:pPr marL="0" indent="0">
              <a:buNone/>
            </a:pPr>
            <a:r>
              <a:rPr lang="en-US" dirty="0"/>
              <a:t>    WHERE </a:t>
            </a:r>
            <a:r>
              <a:rPr lang="en-US" dirty="0" err="1"/>
              <a:t>country_id</a:t>
            </a:r>
            <a:r>
              <a:rPr lang="en-US" dirty="0"/>
              <a:t> &lt;&gt; </a:t>
            </a:r>
          </a:p>
          <a:p>
            <a:pPr marL="0" indent="0">
              <a:buNone/>
            </a:pPr>
            <a:r>
              <a:rPr lang="en-US" dirty="0"/>
              <a:t>     (SELECT </a:t>
            </a:r>
            <a:r>
              <a:rPr lang="en-US" dirty="0" err="1"/>
              <a:t>country_id</a:t>
            </a:r>
            <a:r>
              <a:rPr lang="en-US" dirty="0"/>
              <a:t> FROM country WHERE country = 'India');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854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28701-B96B-4CEB-8A85-E2A21F65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Daug eilučių vienas stulpelis subqueries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38B95-E9D4-445B-9BF5-0DA7328AB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/>
              <a:t>Tokiems subqueries naudojam in arba not in operatorius.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city_id</a:t>
            </a:r>
            <a:r>
              <a:rPr lang="en-US" dirty="0"/>
              <a:t>, city</a:t>
            </a:r>
          </a:p>
          <a:p>
            <a:pPr marL="0" indent="0">
              <a:buNone/>
            </a:pPr>
            <a:r>
              <a:rPr lang="en-US" dirty="0"/>
              <a:t>     FROM city</a:t>
            </a:r>
          </a:p>
          <a:p>
            <a:pPr marL="0" indent="0">
              <a:buNone/>
            </a:pPr>
            <a:r>
              <a:rPr lang="en-US" dirty="0"/>
              <a:t>     WHERE </a:t>
            </a:r>
            <a:r>
              <a:rPr lang="en-US" dirty="0" err="1"/>
              <a:t>country_id</a:t>
            </a:r>
            <a:r>
              <a:rPr lang="en-US" dirty="0"/>
              <a:t> NOT IN</a:t>
            </a:r>
          </a:p>
          <a:p>
            <a:pPr marL="0" indent="0">
              <a:buNone/>
            </a:pPr>
            <a:r>
              <a:rPr lang="en-US" dirty="0"/>
              <a:t>      (SELECT </a:t>
            </a:r>
            <a:r>
              <a:rPr lang="en-US" dirty="0" err="1"/>
              <a:t>country_id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FROM country</a:t>
            </a:r>
          </a:p>
          <a:p>
            <a:pPr marL="0" indent="0">
              <a:buNone/>
            </a:pPr>
            <a:r>
              <a:rPr lang="en-US" dirty="0"/>
              <a:t>      WHERE country IN ('</a:t>
            </a:r>
            <a:r>
              <a:rPr lang="en-US" dirty="0" err="1"/>
              <a:t>Canada','Mexico</a:t>
            </a:r>
            <a:r>
              <a:rPr lang="en-US" dirty="0"/>
              <a:t>'));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819552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28701-B96B-4CEB-8A85-E2A21F65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Operatorius ALL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38B95-E9D4-445B-9BF5-0DA7328AB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/>
              <a:t> SELECT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FROM customer</a:t>
            </a:r>
          </a:p>
          <a:p>
            <a:pPr marL="0" indent="0">
              <a:buNone/>
            </a:pPr>
            <a:r>
              <a:rPr lang="en-US" dirty="0"/>
              <a:t>     WHERE </a:t>
            </a:r>
            <a:r>
              <a:rPr lang="en-US" dirty="0" err="1"/>
              <a:t>customer_id</a:t>
            </a:r>
            <a:r>
              <a:rPr lang="en-US" dirty="0"/>
              <a:t> &lt;&gt; ALL</a:t>
            </a:r>
          </a:p>
          <a:p>
            <a:pPr marL="0" indent="0">
              <a:buNone/>
            </a:pPr>
            <a:r>
              <a:rPr lang="en-US" dirty="0"/>
              <a:t>      (SELECT </a:t>
            </a:r>
            <a:r>
              <a:rPr lang="en-US" dirty="0" err="1"/>
              <a:t>customer_id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FROM payment</a:t>
            </a:r>
          </a:p>
          <a:p>
            <a:pPr marL="0" indent="0">
              <a:buNone/>
            </a:pPr>
            <a:r>
              <a:rPr lang="en-US" dirty="0"/>
              <a:t>      WHERE amount = 0);</a:t>
            </a:r>
            <a:endParaRPr lang="lt-LT" dirty="0"/>
          </a:p>
          <a:p>
            <a:pPr marL="0" indent="0">
              <a:buNone/>
            </a:pPr>
            <a:endParaRPr lang="lt-LT" dirty="0"/>
          </a:p>
          <a:p>
            <a:pPr marL="0" indent="0">
              <a:buNone/>
            </a:pPr>
            <a:endParaRPr lang="lt-LT" dirty="0"/>
          </a:p>
          <a:p>
            <a:pPr marL="0" indent="0">
              <a:buNone/>
            </a:pPr>
            <a:r>
              <a:rPr lang="lt-LT" dirty="0"/>
              <a:t>Toks pats rezultatas kaip ir </a:t>
            </a:r>
          </a:p>
          <a:p>
            <a:pPr marL="0" indent="0">
              <a:buNone/>
            </a:pPr>
            <a:endParaRPr lang="lt-LT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customer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customer_id</a:t>
            </a:r>
            <a:r>
              <a:rPr lang="en-US" dirty="0"/>
              <a:t> NOT IN</a:t>
            </a:r>
          </a:p>
          <a:p>
            <a:pPr marL="0" indent="0">
              <a:buNone/>
            </a:pPr>
            <a:r>
              <a:rPr lang="en-US" dirty="0"/>
              <a:t> (SELECT </a:t>
            </a:r>
            <a:r>
              <a:rPr lang="en-US" dirty="0" err="1"/>
              <a:t>customer_id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FROM payment</a:t>
            </a:r>
          </a:p>
          <a:p>
            <a:pPr marL="0" indent="0">
              <a:buNone/>
            </a:pPr>
            <a:r>
              <a:rPr lang="en-US" dirty="0"/>
              <a:t>  WHERE amount = 0)</a:t>
            </a:r>
          </a:p>
        </p:txBody>
      </p:sp>
    </p:spTree>
    <p:extLst>
      <p:ext uri="{BB962C8B-B14F-4D97-AF65-F5344CB8AC3E}">
        <p14:creationId xmlns:p14="http://schemas.microsoft.com/office/powerpoint/2010/main" val="2374004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28701-B96B-4CEB-8A85-E2A21F65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Operatorius ALL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38B95-E9D4-445B-9BF5-0DA7328AB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customer_id</a:t>
            </a:r>
            <a:r>
              <a:rPr lang="en-US" dirty="0"/>
              <a:t>, count(*)</a:t>
            </a:r>
          </a:p>
          <a:p>
            <a:pPr marL="0" indent="0">
              <a:buNone/>
            </a:pPr>
            <a:r>
              <a:rPr lang="en-US" dirty="0"/>
              <a:t>     FROM rental</a:t>
            </a:r>
          </a:p>
          <a:p>
            <a:pPr marL="0" indent="0">
              <a:buNone/>
            </a:pPr>
            <a:r>
              <a:rPr lang="en-US" dirty="0"/>
              <a:t>     GROUP BY </a:t>
            </a:r>
            <a:r>
              <a:rPr lang="en-US" dirty="0" err="1"/>
              <a:t>customer_id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HAVING count(*) &gt; ALL</a:t>
            </a:r>
          </a:p>
          <a:p>
            <a:pPr marL="0" indent="0">
              <a:buNone/>
            </a:pPr>
            <a:r>
              <a:rPr lang="en-US" dirty="0"/>
              <a:t>      (SELECT count(*)</a:t>
            </a:r>
          </a:p>
          <a:p>
            <a:pPr marL="0" indent="0">
              <a:buNone/>
            </a:pPr>
            <a:r>
              <a:rPr lang="en-US" dirty="0"/>
              <a:t>       FROM rental r</a:t>
            </a:r>
          </a:p>
          <a:p>
            <a:pPr marL="0" indent="0">
              <a:buNone/>
            </a:pPr>
            <a:r>
              <a:rPr lang="en-US" dirty="0"/>
              <a:t>         INNER JOIN customer c</a:t>
            </a:r>
          </a:p>
          <a:p>
            <a:pPr marL="0" indent="0">
              <a:buNone/>
            </a:pPr>
            <a:r>
              <a:rPr lang="en-US" dirty="0"/>
              <a:t>         ON </a:t>
            </a:r>
            <a:r>
              <a:rPr lang="en-US" dirty="0" err="1"/>
              <a:t>r.customer_id</a:t>
            </a:r>
            <a:r>
              <a:rPr lang="en-US" dirty="0"/>
              <a:t> = </a:t>
            </a:r>
            <a:r>
              <a:rPr lang="en-US" dirty="0" err="1"/>
              <a:t>c.customer_id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INNER JOIN address a</a:t>
            </a:r>
          </a:p>
          <a:p>
            <a:pPr marL="0" indent="0">
              <a:buNone/>
            </a:pPr>
            <a:r>
              <a:rPr lang="en-US" dirty="0"/>
              <a:t>        ON </a:t>
            </a:r>
            <a:r>
              <a:rPr lang="en-US" dirty="0" err="1"/>
              <a:t>c.address_id</a:t>
            </a:r>
            <a:r>
              <a:rPr lang="en-US" dirty="0"/>
              <a:t> = </a:t>
            </a:r>
            <a:r>
              <a:rPr lang="en-US" dirty="0" err="1"/>
              <a:t>a.address_id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INNER JOIN city </a:t>
            </a:r>
            <a:r>
              <a:rPr lang="en-US" dirty="0" err="1"/>
              <a:t>ct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ON </a:t>
            </a:r>
            <a:r>
              <a:rPr lang="en-US" dirty="0" err="1"/>
              <a:t>a.city_id</a:t>
            </a:r>
            <a:r>
              <a:rPr lang="en-US" dirty="0"/>
              <a:t> = </a:t>
            </a:r>
            <a:r>
              <a:rPr lang="en-US" dirty="0" err="1"/>
              <a:t>ct.city_id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INNER JOIN country co</a:t>
            </a:r>
          </a:p>
          <a:p>
            <a:pPr marL="0" indent="0">
              <a:buNone/>
            </a:pPr>
            <a:r>
              <a:rPr lang="en-US" dirty="0"/>
              <a:t>         ON </a:t>
            </a:r>
            <a:r>
              <a:rPr lang="en-US" dirty="0" err="1"/>
              <a:t>ct.country_id</a:t>
            </a:r>
            <a:r>
              <a:rPr lang="en-US" dirty="0"/>
              <a:t> = </a:t>
            </a:r>
            <a:r>
              <a:rPr lang="en-US" dirty="0" err="1"/>
              <a:t>co.country_id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WHERE </a:t>
            </a:r>
            <a:r>
              <a:rPr lang="en-US" dirty="0" err="1"/>
              <a:t>co.country</a:t>
            </a:r>
            <a:r>
              <a:rPr lang="en-US" dirty="0"/>
              <a:t> IN </a:t>
            </a:r>
            <a:br>
              <a:rPr lang="lt-LT" dirty="0"/>
            </a:br>
            <a:r>
              <a:rPr lang="en-US" dirty="0"/>
              <a:t>('United </a:t>
            </a:r>
            <a:r>
              <a:rPr lang="en-US" dirty="0" err="1"/>
              <a:t>States','Mexico','Canada</a:t>
            </a:r>
            <a:r>
              <a:rPr lang="en-US" dirty="0"/>
              <a:t>')</a:t>
            </a:r>
          </a:p>
          <a:p>
            <a:pPr marL="0" indent="0">
              <a:buNone/>
            </a:pPr>
            <a:r>
              <a:rPr lang="en-US" dirty="0"/>
              <a:t>       GROUP BY </a:t>
            </a:r>
            <a:r>
              <a:rPr lang="en-US" dirty="0" err="1"/>
              <a:t>r.customer_id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09542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28701-B96B-4CEB-8A85-E2A21F65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Operatorius ANY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38B95-E9D4-445B-9BF5-0DA7328AB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 SELECT </a:t>
            </a:r>
            <a:r>
              <a:rPr lang="en-US" dirty="0" err="1"/>
              <a:t>customer_id</a:t>
            </a:r>
            <a:r>
              <a:rPr lang="en-US" dirty="0"/>
              <a:t>, sum(amount)</a:t>
            </a:r>
          </a:p>
          <a:p>
            <a:pPr marL="0" indent="0">
              <a:buNone/>
            </a:pPr>
            <a:r>
              <a:rPr lang="en-US" dirty="0"/>
              <a:t>     FROM payment</a:t>
            </a:r>
          </a:p>
          <a:p>
            <a:pPr marL="0" indent="0">
              <a:buNone/>
            </a:pPr>
            <a:r>
              <a:rPr lang="en-US" dirty="0"/>
              <a:t>     GROUP BY </a:t>
            </a:r>
            <a:r>
              <a:rPr lang="en-US" dirty="0" err="1"/>
              <a:t>customer_id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HAVING sum(amount) &gt; ANY</a:t>
            </a:r>
          </a:p>
          <a:p>
            <a:pPr marL="0" indent="0">
              <a:buNone/>
            </a:pPr>
            <a:r>
              <a:rPr lang="en-US" dirty="0"/>
              <a:t>      (SELECT sum(</a:t>
            </a:r>
            <a:r>
              <a:rPr lang="en-US" dirty="0" err="1"/>
              <a:t>p.amount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FROM payment p</a:t>
            </a:r>
          </a:p>
          <a:p>
            <a:pPr marL="0" indent="0">
              <a:buNone/>
            </a:pPr>
            <a:r>
              <a:rPr lang="en-US" dirty="0"/>
              <a:t>         INNER JOIN customer c</a:t>
            </a:r>
          </a:p>
          <a:p>
            <a:pPr marL="0" indent="0">
              <a:buNone/>
            </a:pPr>
            <a:r>
              <a:rPr lang="en-US" dirty="0"/>
              <a:t>         ON </a:t>
            </a:r>
            <a:r>
              <a:rPr lang="en-US" dirty="0" err="1"/>
              <a:t>p.customer_id</a:t>
            </a:r>
            <a:r>
              <a:rPr lang="en-US" dirty="0"/>
              <a:t> = </a:t>
            </a:r>
            <a:r>
              <a:rPr lang="en-US" dirty="0" err="1"/>
              <a:t>c.customer_id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INNER JOIN address a</a:t>
            </a:r>
          </a:p>
          <a:p>
            <a:pPr marL="0" indent="0">
              <a:buNone/>
            </a:pPr>
            <a:r>
              <a:rPr lang="en-US" dirty="0"/>
              <a:t>         ON </a:t>
            </a:r>
            <a:r>
              <a:rPr lang="en-US" dirty="0" err="1"/>
              <a:t>c.address_id</a:t>
            </a:r>
            <a:r>
              <a:rPr lang="en-US" dirty="0"/>
              <a:t> = </a:t>
            </a:r>
            <a:r>
              <a:rPr lang="en-US" dirty="0" err="1"/>
              <a:t>a.address_id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INNER JOIN city </a:t>
            </a:r>
            <a:r>
              <a:rPr lang="en-US" dirty="0" err="1"/>
              <a:t>ct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ON </a:t>
            </a:r>
            <a:r>
              <a:rPr lang="en-US" dirty="0" err="1"/>
              <a:t>a.city_id</a:t>
            </a:r>
            <a:r>
              <a:rPr lang="en-US" dirty="0"/>
              <a:t> = </a:t>
            </a:r>
            <a:r>
              <a:rPr lang="en-US" dirty="0" err="1"/>
              <a:t>ct.city_id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INNER JOIN country co</a:t>
            </a:r>
          </a:p>
          <a:p>
            <a:pPr marL="0" indent="0">
              <a:buNone/>
            </a:pPr>
            <a:r>
              <a:rPr lang="en-US" dirty="0"/>
              <a:t>         ON </a:t>
            </a:r>
            <a:r>
              <a:rPr lang="en-US" dirty="0" err="1"/>
              <a:t>ct.country_id</a:t>
            </a:r>
            <a:r>
              <a:rPr lang="en-US" dirty="0"/>
              <a:t> = </a:t>
            </a:r>
            <a:r>
              <a:rPr lang="en-US" dirty="0" err="1"/>
              <a:t>co.country_id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WHERE </a:t>
            </a:r>
            <a:r>
              <a:rPr lang="en-US" dirty="0" err="1"/>
              <a:t>co.country</a:t>
            </a:r>
            <a:r>
              <a:rPr lang="en-US" dirty="0"/>
              <a:t> IN ('</a:t>
            </a:r>
            <a:r>
              <a:rPr lang="en-US" dirty="0" err="1"/>
              <a:t>Bolivia','Paraguay','Chile</a:t>
            </a:r>
            <a:r>
              <a:rPr lang="en-US" dirty="0"/>
              <a:t>')</a:t>
            </a:r>
          </a:p>
          <a:p>
            <a:pPr marL="0" indent="0">
              <a:buNone/>
            </a:pPr>
            <a:r>
              <a:rPr lang="en-US" dirty="0"/>
              <a:t>       GROUP BY </a:t>
            </a:r>
            <a:r>
              <a:rPr lang="en-US" dirty="0" err="1"/>
              <a:t>co.country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);</a:t>
            </a:r>
          </a:p>
        </p:txBody>
      </p:sp>
    </p:spTree>
    <p:extLst>
      <p:ext uri="{BB962C8B-B14F-4D97-AF65-F5344CB8AC3E}">
        <p14:creationId xmlns:p14="http://schemas.microsoft.com/office/powerpoint/2010/main" val="391992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1827</Words>
  <Application>Microsoft Office PowerPoint</Application>
  <PresentationFormat>Widescreen</PresentationFormat>
  <Paragraphs>241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Darbas su duomenimis</vt:lpstr>
      <vt:lpstr>Subquery –užklausa užklausoje</vt:lpstr>
      <vt:lpstr>Subquery</vt:lpstr>
      <vt:lpstr>Subquery tipai</vt:lpstr>
      <vt:lpstr>Scalar subqueries  </vt:lpstr>
      <vt:lpstr>Daug eilučių vienas stulpelis subqueries</vt:lpstr>
      <vt:lpstr>Operatorius ALL</vt:lpstr>
      <vt:lpstr>Operatorius ALL</vt:lpstr>
      <vt:lpstr>Operatorius ANY</vt:lpstr>
      <vt:lpstr>Daug stulpeliu, daug eilučių subqueries</vt:lpstr>
      <vt:lpstr>Correlated subqueries</vt:lpstr>
      <vt:lpstr>Dar sudėtingiau</vt:lpstr>
      <vt:lpstr>Exists operatorius</vt:lpstr>
      <vt:lpstr>Exists operatorius</vt:lpstr>
      <vt:lpstr>Manipuliavimas duomeminis naudojantis correlated subqueries</vt:lpstr>
      <vt:lpstr>Manipuliavimas duomeminis naudojantis correlated subqueries</vt:lpstr>
      <vt:lpstr>Naudojimo pavyzdžiai</vt:lpstr>
      <vt:lpstr>Naudojimo pavyzdžiai</vt:lpstr>
      <vt:lpstr>Common table expressions a.k.a. CTEs</vt:lpstr>
      <vt:lpstr>Subqueries SELECT operatoriuje </vt:lpstr>
      <vt:lpstr>Subqueries ORDER BY operatoriuje </vt:lpstr>
      <vt:lpstr>Užduotys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Darbas su duomenimis</dc:title>
  <dc:creator>Justas Kalpokas</dc:creator>
  <cp:lastModifiedBy>Justas Kalpokas</cp:lastModifiedBy>
  <cp:revision>2</cp:revision>
  <dcterms:created xsi:type="dcterms:W3CDTF">2022-01-03T15:20:00Z</dcterms:created>
  <dcterms:modified xsi:type="dcterms:W3CDTF">2022-04-10T18:54:11Z</dcterms:modified>
</cp:coreProperties>
</file>