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6" r:id="rId22"/>
    <p:sldId id="277" r:id="rId23"/>
    <p:sldId id="278" r:id="rId24"/>
    <p:sldId id="279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505439-BDF6-4329-998D-1BF8751FDB42}">
          <p14:sldIdLst>
            <p14:sldId id="256"/>
            <p14:sldId id="263"/>
            <p14:sldId id="265"/>
            <p14:sldId id="264"/>
            <p14:sldId id="257"/>
            <p14:sldId id="258"/>
            <p14:sldId id="266"/>
            <p14:sldId id="259"/>
            <p14:sldId id="260"/>
            <p14:sldId id="261"/>
            <p14:sldId id="262"/>
            <p14:sldId id="267"/>
            <p14:sldId id="268"/>
            <p14:sldId id="269"/>
            <p14:sldId id="270"/>
            <p14:sldId id="271"/>
            <p14:sldId id="272"/>
            <p14:sldId id="275"/>
            <p14:sldId id="274"/>
            <p14:sldId id="273"/>
            <p14:sldId id="276"/>
            <p14:sldId id="277"/>
            <p14:sldId id="278"/>
            <p14:sldId id="279"/>
            <p14:sldId id="282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D17F3-5975-4911-9D61-A1E0D7AB2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47286-8D22-497F-8C75-5F81BDDD0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Yandex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week4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seq2seq/Attention</a:t>
            </a:r>
            <a:r>
              <a:rPr lang="ko-KR" altLang="en-US" dirty="0">
                <a:highlight>
                  <a:srgbClr val="FFFF00"/>
                </a:highlight>
              </a:rPr>
              <a:t> 추가 발표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이명재</a:t>
            </a:r>
          </a:p>
        </p:txBody>
      </p:sp>
    </p:spTree>
    <p:extLst>
      <p:ext uri="{BB962C8B-B14F-4D97-AF65-F5344CB8AC3E}">
        <p14:creationId xmlns:p14="http://schemas.microsoft.com/office/powerpoint/2010/main" val="304058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CC4-8C45-4F89-8B80-B60EB1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공변량</a:t>
            </a:r>
            <a:r>
              <a:rPr lang="ko-KR" altLang="en-US" dirty="0"/>
              <a:t> 이란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EA30D-437F-466C-AAED-00DBC199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종속변수 </a:t>
            </a:r>
            <a:r>
              <a:rPr lang="en-US" altLang="ko-KR" dirty="0"/>
              <a:t>Y </a:t>
            </a:r>
            <a:r>
              <a:rPr lang="ko-KR" altLang="en-US" dirty="0"/>
              <a:t>는 여러 독립변수 </a:t>
            </a:r>
            <a:r>
              <a:rPr lang="en-US" altLang="ko-KR" dirty="0"/>
              <a:t>X </a:t>
            </a:r>
            <a:r>
              <a:rPr lang="ko-KR" altLang="en-US" dirty="0"/>
              <a:t>들과 잡음 </a:t>
            </a:r>
            <a:r>
              <a:rPr lang="en-US" altLang="ko-KR" dirty="0"/>
              <a:t>ε </a:t>
            </a:r>
            <a:r>
              <a:rPr lang="ko-KR" altLang="en-US" dirty="0"/>
              <a:t>으로 구성되어 있고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Y </a:t>
            </a:r>
            <a:r>
              <a:rPr lang="ko-KR" altLang="en-US" dirty="0"/>
              <a:t>에 영향을 주는 모든 인자를 </a:t>
            </a:r>
            <a:r>
              <a:rPr lang="ko-KR" altLang="en-US" dirty="0" err="1"/>
              <a:t>공변량</a:t>
            </a:r>
            <a:r>
              <a:rPr lang="ko-KR" altLang="en-US" dirty="0"/>
              <a:t> 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 = </a:t>
            </a:r>
            <a:r>
              <a:rPr lang="en-US" altLang="ko-KR" dirty="0">
                <a:highlight>
                  <a:srgbClr val="FFFF00"/>
                </a:highlight>
              </a:rPr>
              <a:t>W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*X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 + W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en-US" altLang="ko-KR" dirty="0">
                <a:highlight>
                  <a:srgbClr val="FFFF00"/>
                </a:highlight>
              </a:rPr>
              <a:t>*X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en-US" altLang="ko-KR" dirty="0">
                <a:highlight>
                  <a:srgbClr val="FFFF00"/>
                </a:highlight>
              </a:rPr>
              <a:t> + … + 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69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CC4-8C45-4F89-8B80-B60EB1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공변량</a:t>
            </a:r>
            <a:r>
              <a:rPr lang="ko-KR" altLang="en-US" dirty="0"/>
              <a:t> 이동 </a:t>
            </a:r>
            <a:r>
              <a:rPr lang="en-US" altLang="ko-KR" dirty="0"/>
              <a:t>or </a:t>
            </a:r>
            <a:r>
              <a:rPr lang="ko-KR" altLang="en-US" dirty="0" err="1"/>
              <a:t>공변량</a:t>
            </a:r>
            <a:r>
              <a:rPr lang="ko-KR" altLang="en-US" dirty="0"/>
              <a:t> 변화 </a:t>
            </a:r>
            <a:br>
              <a:rPr lang="en-US" altLang="ko-KR" dirty="0"/>
            </a:br>
            <a:r>
              <a:rPr lang="en-US" altLang="ko-KR" dirty="0"/>
              <a:t>((internal)</a:t>
            </a:r>
            <a:r>
              <a:rPr lang="ko-KR" altLang="en-US" dirty="0"/>
              <a:t> </a:t>
            </a:r>
            <a:r>
              <a:rPr lang="en-US" altLang="ko-KR" dirty="0"/>
              <a:t>Covariate shift)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B95152-0FD1-46A0-9A78-7EA08FA8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43" y="2171700"/>
            <a:ext cx="7077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E73E0-3A1C-428D-9A6C-7546FE3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공변량</a:t>
            </a:r>
            <a:r>
              <a:rPr lang="ko-KR" altLang="en-US" dirty="0"/>
              <a:t> 이동 </a:t>
            </a:r>
            <a:r>
              <a:rPr lang="en-US" altLang="ko-KR" dirty="0"/>
              <a:t>or </a:t>
            </a:r>
            <a:r>
              <a:rPr lang="ko-KR" altLang="en-US" dirty="0" err="1"/>
              <a:t>공변량</a:t>
            </a:r>
            <a:r>
              <a:rPr lang="ko-KR" altLang="en-US" dirty="0"/>
              <a:t> 변화 </a:t>
            </a:r>
            <a:br>
              <a:rPr lang="en-US" altLang="ko-KR" dirty="0"/>
            </a:br>
            <a:r>
              <a:rPr lang="en-US" altLang="ko-KR" dirty="0"/>
              <a:t>((internal)</a:t>
            </a:r>
            <a:r>
              <a:rPr lang="ko-KR" altLang="en-US" dirty="0"/>
              <a:t> </a:t>
            </a:r>
            <a:r>
              <a:rPr lang="en-US" altLang="ko-KR" dirty="0"/>
              <a:t>Covariate shift)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AA7A6-7DBE-44B9-8E24-DA9CBA16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Covariate shift </a:t>
            </a:r>
            <a:r>
              <a:rPr lang="ko-KR" altLang="en-US" dirty="0"/>
              <a:t>란 문제에 대해서 </a:t>
            </a:r>
            <a:r>
              <a:rPr lang="en-US" altLang="ko-KR" dirty="0"/>
              <a:t>DNN </a:t>
            </a:r>
            <a:r>
              <a:rPr lang="ko-KR" altLang="en-US" dirty="0"/>
              <a:t>으로 예시를 들어보겠습니다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97E80-FE01-459D-ACB2-EAC17A9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74" y="2869334"/>
            <a:ext cx="4839668" cy="3988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B47E90-3690-4299-A29F-CAF377F8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77" y="2869334"/>
            <a:ext cx="4757149" cy="39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70A33-1A8C-4359-B7D5-1C71652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공변량</a:t>
            </a:r>
            <a:r>
              <a:rPr lang="ko-KR" altLang="en-US" dirty="0"/>
              <a:t> 이동 </a:t>
            </a:r>
            <a:r>
              <a:rPr lang="en-US" altLang="ko-KR" dirty="0"/>
              <a:t>or </a:t>
            </a:r>
            <a:r>
              <a:rPr lang="ko-KR" altLang="en-US" dirty="0" err="1"/>
              <a:t>공변량</a:t>
            </a:r>
            <a:r>
              <a:rPr lang="ko-KR" altLang="en-US" dirty="0"/>
              <a:t> 변화 </a:t>
            </a:r>
            <a:br>
              <a:rPr lang="en-US" altLang="ko-KR" dirty="0"/>
            </a:br>
            <a:r>
              <a:rPr lang="en-US" altLang="ko-KR" dirty="0"/>
              <a:t>((internal)</a:t>
            </a:r>
            <a:r>
              <a:rPr lang="ko-KR" altLang="en-US" dirty="0"/>
              <a:t> </a:t>
            </a:r>
            <a:r>
              <a:rPr lang="en-US" altLang="ko-KR" dirty="0"/>
              <a:t>Covariate shift)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2626E2-7A60-47B2-A468-CD1DC7F8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5057775" cy="453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A75AA6-BE06-4AD1-ACDD-02BDFA14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07" y="2324100"/>
            <a:ext cx="6948294" cy="4533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379D7B-08C9-4BDF-BBBF-C92276371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929" y="3465"/>
            <a:ext cx="2623272" cy="24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A8D9-9153-4BE7-8707-4BFA24A0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</a:t>
            </a:r>
            <a:r>
              <a:rPr lang="en-US" altLang="ko-KR" dirty="0"/>
              <a:t>0 </a:t>
            </a:r>
            <a:r>
              <a:rPr lang="ko-KR" altLang="en-US" dirty="0"/>
              <a:t>과 분산 </a:t>
            </a:r>
            <a:r>
              <a:rPr lang="en-US" altLang="ko-KR" dirty="0"/>
              <a:t>1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82336-21E0-4DDB-B9BA-DF78237F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49" y="1791049"/>
            <a:ext cx="72009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92912-F50F-4ACB-9F04-34D684B9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32F40-D7A3-4947-B3B8-5F38CA58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465"/>
            <a:ext cx="9601200" cy="505017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Batch Normalization </a:t>
            </a:r>
            <a:r>
              <a:rPr lang="ko-KR" altLang="en-US" dirty="0"/>
              <a:t>은 중간층 레이어를 </a:t>
            </a:r>
            <a:r>
              <a:rPr lang="en-US" altLang="ko-KR" dirty="0"/>
              <a:t>Mini-batch</a:t>
            </a:r>
            <a:r>
              <a:rPr lang="ko-KR" altLang="en-US" dirty="0"/>
              <a:t>로 계산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59F03D-A835-4E96-89EF-16EA7BEF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51" y="2707038"/>
            <a:ext cx="5091545" cy="3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2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E8356-7E76-4EE3-B006-5923499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8A8A-B8B1-49D4-AD55-70E6846D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/>
          <a:lstStyle/>
          <a:p>
            <a:r>
              <a:rPr lang="ko-KR" altLang="en-US" dirty="0"/>
              <a:t>코드에서는 </a:t>
            </a:r>
            <a:r>
              <a:rPr lang="en-US" altLang="ko-KR" dirty="0"/>
              <a:t>batch norm </a:t>
            </a:r>
            <a:r>
              <a:rPr lang="ko-KR" altLang="en-US" dirty="0"/>
              <a:t>을 </a:t>
            </a:r>
            <a:r>
              <a:rPr lang="en-US" altLang="ko-KR" dirty="0"/>
              <a:t>optimizer </a:t>
            </a:r>
            <a:r>
              <a:rPr lang="ko-KR" altLang="en-US" dirty="0"/>
              <a:t>의 </a:t>
            </a:r>
            <a:r>
              <a:rPr lang="en-US" altLang="ko-KR" dirty="0"/>
              <a:t>γ </a:t>
            </a:r>
            <a:r>
              <a:rPr lang="ko-KR" altLang="en-US" dirty="0"/>
              <a:t>와 </a:t>
            </a:r>
            <a:r>
              <a:rPr lang="en-US" altLang="ko-KR" dirty="0"/>
              <a:t>β </a:t>
            </a:r>
            <a:r>
              <a:rPr lang="ko-KR" altLang="en-US" dirty="0"/>
              <a:t>라는 </a:t>
            </a:r>
            <a:r>
              <a:rPr lang="en-US" altLang="ko-KR" dirty="0"/>
              <a:t>parameter </a:t>
            </a:r>
            <a:r>
              <a:rPr lang="ko-KR" altLang="en-US" dirty="0"/>
              <a:t>를 학습 시킴</a:t>
            </a:r>
            <a:endParaRPr lang="en-US" altLang="ko-KR" dirty="0"/>
          </a:p>
          <a:p>
            <a:pPr lvl="1"/>
            <a:r>
              <a:rPr lang="ko-KR" altLang="en-US" dirty="0"/>
              <a:t>사용자가 평균 </a:t>
            </a:r>
            <a:r>
              <a:rPr lang="en-US" altLang="ko-KR" dirty="0"/>
              <a:t>0</a:t>
            </a:r>
            <a:r>
              <a:rPr lang="ko-KR" altLang="en-US" dirty="0"/>
              <a:t>과 분산 </a:t>
            </a:r>
            <a:r>
              <a:rPr lang="en-US" altLang="ko-KR" dirty="0"/>
              <a:t>1</a:t>
            </a:r>
            <a:r>
              <a:rPr lang="ko-KR" altLang="en-US" dirty="0"/>
              <a:t>을 원하지 않을 수도 있다</a:t>
            </a:r>
            <a:r>
              <a:rPr lang="en-US" altLang="ko-KR" dirty="0"/>
              <a:t>. Ex) </a:t>
            </a:r>
            <a:r>
              <a:rPr lang="ko-KR" altLang="en-US" dirty="0"/>
              <a:t>평균</a:t>
            </a:r>
            <a:r>
              <a:rPr lang="en-US" altLang="ko-KR" dirty="0"/>
              <a:t> 0, </a:t>
            </a:r>
            <a:r>
              <a:rPr lang="ko-KR" altLang="en-US" dirty="0"/>
              <a:t>분산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는 </a:t>
            </a:r>
            <a:r>
              <a:rPr lang="en-US" altLang="ko-KR" dirty="0"/>
              <a:t>batch</a:t>
            </a:r>
            <a:r>
              <a:rPr lang="ko-KR" altLang="en-US" dirty="0"/>
              <a:t>가</a:t>
            </a:r>
            <a:r>
              <a:rPr lang="en-US" altLang="ko-KR" dirty="0"/>
              <a:t> 1</a:t>
            </a:r>
            <a:r>
              <a:rPr lang="ko-KR" altLang="en-US" dirty="0"/>
              <a:t>개 이기에 </a:t>
            </a:r>
            <a:r>
              <a:rPr lang="en-US" altLang="ko-KR" dirty="0"/>
              <a:t>minibatch </a:t>
            </a:r>
            <a:r>
              <a:rPr lang="ko-KR" altLang="en-US" dirty="0"/>
              <a:t>형식을</a:t>
            </a:r>
            <a:r>
              <a:rPr lang="en-US" altLang="ko-KR" dirty="0"/>
              <a:t> </a:t>
            </a:r>
            <a:r>
              <a:rPr lang="ko-KR" altLang="en-US" dirty="0"/>
              <a:t>따를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37EAAA-5B80-4E70-A2D5-FAEEBB39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14" y="2909966"/>
            <a:ext cx="3575772" cy="39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94DF-9C95-4799-A8D9-E35821A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1018E-FDAB-4F5C-84CB-00852D95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2719"/>
            <a:ext cx="9601200" cy="3581400"/>
          </a:xfrm>
        </p:spPr>
        <p:txBody>
          <a:bodyPr/>
          <a:lstStyle/>
          <a:p>
            <a:r>
              <a:rPr lang="ko-KR" altLang="en-US" dirty="0"/>
              <a:t>레이어 마다 배치 놈을 주어 학습속도 향상과</a:t>
            </a:r>
            <a:r>
              <a:rPr lang="en-US" altLang="ko-KR" dirty="0"/>
              <a:t> layer</a:t>
            </a:r>
            <a:r>
              <a:rPr lang="ko-KR" altLang="en-US" dirty="0"/>
              <a:t>의 </a:t>
            </a:r>
            <a:r>
              <a:rPr lang="en-US" altLang="ko-KR" dirty="0"/>
              <a:t>representation </a:t>
            </a:r>
            <a:r>
              <a:rPr lang="ko-KR" altLang="en-US" dirty="0"/>
              <a:t>의 </a:t>
            </a:r>
            <a:r>
              <a:rPr lang="en-US" altLang="ko-KR" dirty="0"/>
              <a:t>covariate shift  </a:t>
            </a:r>
            <a:r>
              <a:rPr lang="ko-KR" altLang="en-US" dirty="0"/>
              <a:t>방지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F08B3-DF4A-4DF8-9996-1CE0E72F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02" y="2825616"/>
            <a:ext cx="4094595" cy="40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498-863C-4EEC-A0EA-9B6318D2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71A8F-3E48-4288-A2F5-8AFB89B9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92327" cy="3581400"/>
          </a:xfrm>
        </p:spPr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들 사이에서 </a:t>
            </a:r>
            <a:r>
              <a:rPr lang="ko-KR" altLang="en-US" dirty="0" err="1"/>
              <a:t>공변량</a:t>
            </a:r>
            <a:r>
              <a:rPr lang="ko-KR" altLang="en-US" dirty="0"/>
              <a:t> 변화가 있을 때</a:t>
            </a:r>
            <a:r>
              <a:rPr lang="en-US" altLang="ko-KR" dirty="0"/>
              <a:t>, activation</a:t>
            </a:r>
            <a:r>
              <a:rPr lang="ko-KR" altLang="en-US" dirty="0"/>
              <a:t> 은 포화상태 </a:t>
            </a:r>
            <a:r>
              <a:rPr lang="en-US" altLang="ko-KR" dirty="0"/>
              <a:t>(Saturation Region) </a:t>
            </a:r>
            <a:r>
              <a:rPr lang="ko-KR" altLang="en-US" dirty="0"/>
              <a:t>에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Back prop </a:t>
            </a:r>
            <a:r>
              <a:rPr lang="ko-KR" altLang="en-US" dirty="0"/>
              <a:t>의 미분 값은 </a:t>
            </a:r>
            <a:r>
              <a:rPr lang="en-US" altLang="ko-KR" dirty="0"/>
              <a:t>0 </a:t>
            </a:r>
            <a:r>
              <a:rPr lang="ko-KR" altLang="en-US" dirty="0"/>
              <a:t>에 도달해</a:t>
            </a:r>
            <a:r>
              <a:rPr lang="en-US" altLang="ko-KR" dirty="0"/>
              <a:t>, W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dW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dW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되어 학습이 되지 않는다</a:t>
            </a:r>
            <a:r>
              <a:rPr lang="en-US" altLang="ko-KR" dirty="0"/>
              <a:t>. (Gradient Vanishing &amp; Exploding)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Vanishing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88D6F-3675-4AF2-9F58-1D4CE205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84" y="3905911"/>
            <a:ext cx="4321752" cy="29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498-863C-4EEC-A0EA-9B6318D2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71A8F-3E48-4288-A2F5-8AFB89B9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63930" cy="4383248"/>
          </a:xfrm>
        </p:spPr>
        <p:txBody>
          <a:bodyPr>
            <a:norm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하지만 도대체 왜 </a:t>
            </a:r>
            <a:r>
              <a:rPr lang="en-US" altLang="ko-KR" dirty="0">
                <a:highlight>
                  <a:srgbClr val="00FFFF"/>
                </a:highlight>
              </a:rPr>
              <a:t>DNN </a:t>
            </a:r>
            <a:r>
              <a:rPr lang="ko-KR" altLang="en-US" dirty="0">
                <a:highlight>
                  <a:srgbClr val="00FFFF"/>
                </a:highlight>
              </a:rPr>
              <a:t>은 최적화를 하면서 포화상태 네트워크로 빠지는 것인가</a:t>
            </a:r>
            <a:r>
              <a:rPr lang="en-US" altLang="ko-KR" dirty="0">
                <a:highlight>
                  <a:srgbClr val="00FFFF"/>
                </a:highlight>
              </a:rPr>
              <a:t>?</a:t>
            </a:r>
          </a:p>
          <a:p>
            <a:r>
              <a:rPr lang="ko-KR" altLang="en-US" dirty="0">
                <a:highlight>
                  <a:srgbClr val="00FFFF"/>
                </a:highlight>
              </a:rPr>
              <a:t>학습을 할 때 마다 각 층의 출력분포가 바뀌어 </a:t>
            </a:r>
            <a:r>
              <a:rPr lang="en-US" altLang="ko-KR" dirty="0">
                <a:highlight>
                  <a:srgbClr val="00FFFF"/>
                </a:highlight>
              </a:rPr>
              <a:t>Covariate Shift </a:t>
            </a:r>
            <a:r>
              <a:rPr lang="ko-KR" altLang="en-US" dirty="0">
                <a:highlight>
                  <a:srgbClr val="00FFFF"/>
                </a:highlight>
              </a:rPr>
              <a:t>현상이 일어 났기 때문</a:t>
            </a:r>
            <a:endParaRPr lang="en-US" altLang="ko-KR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Saturation Region </a:t>
            </a:r>
            <a:r>
              <a:rPr lang="ko-KR" altLang="en-US" dirty="0"/>
              <a:t>현상을 막자 </a:t>
            </a:r>
            <a:endParaRPr lang="en-US" altLang="ko-KR" dirty="0"/>
          </a:p>
          <a:p>
            <a:pPr lvl="1"/>
            <a:r>
              <a:rPr lang="ko-KR" altLang="en-US" dirty="0"/>
              <a:t>포화상태를 없애기 위해 등장했던 </a:t>
            </a:r>
            <a:r>
              <a:rPr lang="en-US" altLang="ko-KR" dirty="0"/>
              <a:t>Activation</a:t>
            </a:r>
            <a:r>
              <a:rPr lang="ko-KR" altLang="en-US" dirty="0"/>
              <a:t> 이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2"/>
            <a:r>
              <a:rPr lang="en-US" altLang="ko-KR" dirty="0" err="1"/>
              <a:t>Relu</a:t>
            </a:r>
            <a:r>
              <a:rPr lang="en-US" altLang="ko-KR" dirty="0"/>
              <a:t>(x) = max(X, 0)</a:t>
            </a:r>
          </a:p>
          <a:p>
            <a:pPr lvl="1"/>
            <a:r>
              <a:rPr lang="ko-KR" altLang="en-US" dirty="0"/>
              <a:t>초기화에 대한 연구</a:t>
            </a:r>
            <a:endParaRPr lang="en-US" altLang="ko-KR" dirty="0"/>
          </a:p>
          <a:p>
            <a:pPr lvl="1"/>
            <a:r>
              <a:rPr lang="ko-KR" altLang="en-US" dirty="0"/>
              <a:t>작은 </a:t>
            </a:r>
            <a:r>
              <a:rPr lang="en-US" altLang="ko-KR" dirty="0"/>
              <a:t>learning rate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학습에 의해 포화영역으로 가는 것을 방지</a:t>
            </a:r>
            <a:endParaRPr lang="en-US" altLang="ko-KR" dirty="0"/>
          </a:p>
          <a:p>
            <a:pPr lvl="2"/>
            <a:r>
              <a:rPr lang="ko-KR" altLang="en-US" dirty="0"/>
              <a:t>학습이 오래 걸리는 이유 중 하나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Normalization</a:t>
            </a:r>
          </a:p>
          <a:p>
            <a:pPr lvl="2"/>
            <a:endParaRPr lang="en-US" altLang="ko-KR" dirty="0"/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144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AF99E-991F-4540-89BC-FC077DFC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8" y="800100"/>
            <a:ext cx="751114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3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29B5-7138-43D2-BF11-7A28C7BD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</a:t>
            </a:r>
            <a:r>
              <a:rPr lang="ko-KR" altLang="en-US" dirty="0"/>
              <a:t> </a:t>
            </a:r>
            <a:r>
              <a:rPr lang="en-US" altLang="ko-KR" dirty="0"/>
              <a:t>parameter 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260F7-98D7-427C-9B7A-5EC6CCA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745"/>
            <a:ext cx="9601200" cy="3581400"/>
          </a:xfrm>
        </p:spPr>
        <p:txBody>
          <a:bodyPr/>
          <a:lstStyle/>
          <a:p>
            <a:r>
              <a:rPr lang="en-US" altLang="ko-KR" dirty="0"/>
              <a:t>Batch Normalized Z </a:t>
            </a:r>
            <a:r>
              <a:rPr lang="ko-KR" altLang="en-US" dirty="0"/>
              <a:t>는 </a:t>
            </a:r>
            <a:r>
              <a:rPr lang="en-US" altLang="ko-KR" dirty="0"/>
              <a:t>activation </a:t>
            </a:r>
            <a:r>
              <a:rPr lang="ko-KR" altLang="en-US" dirty="0"/>
              <a:t>에 들어가면 매우 작은 범위로 존재하게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activation </a:t>
            </a:r>
            <a:r>
              <a:rPr lang="ko-KR" altLang="en-US" dirty="0"/>
              <a:t>만 그런 것인지는 모르는데 </a:t>
            </a:r>
            <a:r>
              <a:rPr lang="en-US" altLang="ko-KR" dirty="0"/>
              <a:t>Sigmoid </a:t>
            </a:r>
            <a:r>
              <a:rPr lang="ko-KR" altLang="en-US" dirty="0"/>
              <a:t>는 </a:t>
            </a:r>
            <a:r>
              <a:rPr lang="en-US" altLang="ko-KR" dirty="0"/>
              <a:t>g </a:t>
            </a:r>
            <a:r>
              <a:rPr lang="ko-KR" altLang="en-US" dirty="0"/>
              <a:t>라는 파라미터를 씌워 데이터 범위를 늘려야 한다고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잘 모름</a:t>
            </a:r>
            <a:r>
              <a:rPr lang="en-US" altLang="ko-KR" dirty="0"/>
              <a:t>.. )</a:t>
            </a:r>
          </a:p>
          <a:p>
            <a:r>
              <a:rPr lang="en-US" altLang="ko-KR" dirty="0"/>
              <a:t>Gain parameter </a:t>
            </a:r>
            <a:r>
              <a:rPr lang="ko-KR" altLang="en-US" dirty="0"/>
              <a:t>의 역할은 </a:t>
            </a:r>
            <a:r>
              <a:rPr lang="en-US" altLang="ko-KR" dirty="0"/>
              <a:t>normalized</a:t>
            </a:r>
            <a:r>
              <a:rPr lang="ko-KR" altLang="en-US" dirty="0"/>
              <a:t> </a:t>
            </a:r>
            <a:r>
              <a:rPr lang="en-US" altLang="ko-KR" dirty="0"/>
              <a:t>Z </a:t>
            </a:r>
            <a:r>
              <a:rPr lang="ko-KR" altLang="en-US" dirty="0"/>
              <a:t>를 </a:t>
            </a:r>
            <a:r>
              <a:rPr lang="en-US" altLang="ko-KR" dirty="0"/>
              <a:t>rescaling </a:t>
            </a:r>
            <a:r>
              <a:rPr lang="ko-KR" altLang="en-US" dirty="0"/>
              <a:t>해주는 역할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831D3-B37A-4E00-90D7-88E96835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66" y="3377640"/>
            <a:ext cx="4596307" cy="3480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1A396B-9546-434C-97F5-C0D28601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3375263"/>
            <a:ext cx="3970915" cy="34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1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55E7F-9A53-4E8C-97BE-35AA405A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sequence model </a:t>
            </a:r>
            <a:r>
              <a:rPr lang="ko-KR" altLang="en-US" dirty="0"/>
              <a:t>에서는 </a:t>
            </a:r>
            <a:r>
              <a:rPr lang="en-US" altLang="ko-KR" dirty="0"/>
              <a:t>Layer Norm </a:t>
            </a:r>
            <a:r>
              <a:rPr lang="ko-KR" altLang="en-US" dirty="0"/>
              <a:t>을 사용할까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7F996-01D8-4DF2-9BEA-254132DE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ko-KR" altLang="en-US" dirty="0"/>
              <a:t>이제야 메인 주제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Recurrent neural network </a:t>
            </a:r>
            <a:r>
              <a:rPr lang="ko-KR" altLang="en-US" dirty="0"/>
              <a:t>에서도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이전 </a:t>
            </a:r>
            <a:r>
              <a:rPr lang="en-US" altLang="ko-KR" dirty="0"/>
              <a:t>layer 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변화는 다음 레이어의 누적입력 </a:t>
            </a:r>
            <a:r>
              <a:rPr lang="en-US" altLang="ko-KR" dirty="0"/>
              <a:t>(summed input) </a:t>
            </a:r>
            <a:r>
              <a:rPr lang="ko-KR" altLang="en-US" dirty="0"/>
              <a:t>에 상관계수가 높은 변화를 일으키는 경향이 있다</a:t>
            </a:r>
            <a:r>
              <a:rPr lang="en-US" altLang="ko-KR" dirty="0"/>
              <a:t>. (</a:t>
            </a:r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출력을 많이 바꿀 수 있는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이는 각 </a:t>
            </a:r>
            <a:r>
              <a:rPr lang="en-US" altLang="ko-KR" dirty="0"/>
              <a:t>layer </a:t>
            </a:r>
            <a:r>
              <a:rPr lang="ko-KR" altLang="en-US" dirty="0"/>
              <a:t>내에 누적 입력의 평균과 분산을 고정함으로써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공변산</a:t>
            </a:r>
            <a:r>
              <a:rPr lang="ko-KR" altLang="en-US" dirty="0"/>
              <a:t> 이동문제를 해결할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Sequence </a:t>
            </a:r>
            <a:r>
              <a:rPr lang="ko-KR" altLang="en-US" dirty="0"/>
              <a:t>작업은 서로 다른 훈련샘플에 대해 서로 다른 문장길이를 가지고 있어 </a:t>
            </a:r>
            <a:r>
              <a:rPr lang="en-US" altLang="ko-KR" dirty="0"/>
              <a:t>Mini-batch </a:t>
            </a:r>
            <a:r>
              <a:rPr lang="ko-KR" altLang="en-US" dirty="0"/>
              <a:t>로 분산과 평균을 맞 출 수 없다 </a:t>
            </a:r>
            <a:r>
              <a:rPr lang="en-US" altLang="ko-KR" dirty="0"/>
              <a:t>(</a:t>
            </a:r>
            <a:r>
              <a:rPr lang="ko-KR" altLang="en-US" dirty="0"/>
              <a:t>가능한데</a:t>
            </a:r>
            <a:r>
              <a:rPr lang="en-US" altLang="ko-KR" dirty="0"/>
              <a:t>, recurrent batch normalize </a:t>
            </a:r>
            <a:r>
              <a:rPr lang="ko-KR" altLang="en-US" dirty="0"/>
              <a:t>논문</a:t>
            </a:r>
            <a:r>
              <a:rPr lang="en-US" altLang="ko-KR" dirty="0"/>
              <a:t> </a:t>
            </a:r>
            <a:r>
              <a:rPr lang="ko-KR" altLang="en-US" dirty="0"/>
              <a:t>참고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Normalize</a:t>
            </a:r>
            <a:r>
              <a:rPr lang="ko-KR" altLang="en-US" dirty="0"/>
              <a:t> 는 </a:t>
            </a:r>
            <a:r>
              <a:rPr lang="en-US" altLang="ko-KR" dirty="0"/>
              <a:t>recurrent </a:t>
            </a:r>
            <a:r>
              <a:rPr lang="ko-KR" altLang="en-US" dirty="0"/>
              <a:t>에서 적합하지 않다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37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E36D-4A3F-4FAB-BE81-1E61DA01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sequence model </a:t>
            </a:r>
            <a:r>
              <a:rPr lang="ko-KR" altLang="en-US" dirty="0"/>
              <a:t>에서는 </a:t>
            </a:r>
            <a:r>
              <a:rPr lang="en-US" altLang="ko-KR" dirty="0"/>
              <a:t>Layer Norm </a:t>
            </a:r>
            <a:r>
              <a:rPr lang="ko-KR" altLang="en-US" dirty="0"/>
              <a:t>을 사용할까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4CEFD-1D5C-4CCA-8BCE-7F9404B5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05207" cy="3581400"/>
          </a:xfrm>
        </p:spPr>
        <p:txBody>
          <a:bodyPr/>
          <a:lstStyle/>
          <a:p>
            <a:r>
              <a:rPr lang="en-US" altLang="ko-KR" dirty="0"/>
              <a:t>Layer Normalize </a:t>
            </a:r>
            <a:r>
              <a:rPr lang="ko-KR" altLang="en-US" dirty="0"/>
              <a:t>는 정말 </a:t>
            </a:r>
            <a:r>
              <a:rPr lang="en-US" altLang="ko-KR" dirty="0"/>
              <a:t>Batch Normalize </a:t>
            </a:r>
            <a:r>
              <a:rPr lang="ko-KR" altLang="en-US" dirty="0"/>
              <a:t>에서 간단한 수정만 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Mini-batch </a:t>
            </a:r>
            <a:r>
              <a:rPr lang="ko-KR" altLang="en-US" dirty="0"/>
              <a:t>를 사용치 않고 </a:t>
            </a:r>
            <a:r>
              <a:rPr lang="en-US" altLang="ko-KR" dirty="0"/>
              <a:t>Batch-size 1 </a:t>
            </a:r>
            <a:r>
              <a:rPr lang="ko-KR" altLang="en-US" dirty="0"/>
              <a:t>과 같이 하나의 데이터로만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동일한 층에 있는 </a:t>
            </a:r>
            <a:r>
              <a:rPr lang="ko-KR" altLang="en-US" dirty="0" err="1"/>
              <a:t>히든</a:t>
            </a:r>
            <a:r>
              <a:rPr lang="ko-KR" altLang="en-US" dirty="0"/>
              <a:t> 유닛 </a:t>
            </a:r>
            <a:r>
              <a:rPr lang="en-US" altLang="ko-KR" dirty="0"/>
              <a:t>(</a:t>
            </a:r>
            <a:r>
              <a:rPr lang="ko-KR" altLang="en-US" dirty="0"/>
              <a:t>뉴런</a:t>
            </a:r>
            <a:r>
              <a:rPr lang="en-US" altLang="ko-KR" dirty="0"/>
              <a:t>)</a:t>
            </a:r>
            <a:r>
              <a:rPr lang="ko-KR" altLang="en-US" dirty="0"/>
              <a:t>들로 </a:t>
            </a:r>
            <a:r>
              <a:rPr lang="en-US" altLang="ko-KR" dirty="0"/>
              <a:t>Batch-size 1</a:t>
            </a:r>
            <a:r>
              <a:rPr lang="ko-KR" altLang="en-US" dirty="0"/>
              <a:t>으로 평균과 분산을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24BAF-E241-4F75-860D-C342DB98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35" y="3556000"/>
            <a:ext cx="5051620" cy="3209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B8FB1E-D79B-4983-8D11-5A3FE9C2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38" y="4101708"/>
            <a:ext cx="4338927" cy="21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E36D-4A3F-4FAB-BE81-1E61DA01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sequence model </a:t>
            </a:r>
            <a:r>
              <a:rPr lang="ko-KR" altLang="en-US" dirty="0"/>
              <a:t>에서는 </a:t>
            </a:r>
            <a:r>
              <a:rPr lang="en-US" altLang="ko-KR" dirty="0"/>
              <a:t>Layer Norm </a:t>
            </a:r>
            <a:r>
              <a:rPr lang="ko-KR" altLang="en-US" dirty="0"/>
              <a:t>을 사용할까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4CEFD-1D5C-4CCA-8BCE-7F9404B5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05207" cy="3581400"/>
          </a:xfrm>
        </p:spPr>
        <p:txBody>
          <a:bodyPr/>
          <a:lstStyle/>
          <a:p>
            <a:r>
              <a:rPr lang="en-US" altLang="ko-KR" dirty="0"/>
              <a:t>Recurrent</a:t>
            </a:r>
            <a:r>
              <a:rPr lang="ko-KR" altLang="en-US" dirty="0"/>
              <a:t> 에서도 마찬가지로 유닛에 대한 누적 입력의 평균크기가 매 </a:t>
            </a:r>
            <a:r>
              <a:rPr lang="en-US" altLang="ko-KR" dirty="0"/>
              <a:t>time-step </a:t>
            </a:r>
            <a:r>
              <a:rPr lang="ko-KR" altLang="en-US" dirty="0"/>
              <a:t>마다 증가하거나 감소하는 경향이 있다</a:t>
            </a:r>
            <a:r>
              <a:rPr lang="en-US" altLang="ko-KR" dirty="0"/>
              <a:t>.</a:t>
            </a:r>
            <a:r>
              <a:rPr lang="ko-KR" altLang="en-US" dirty="0"/>
              <a:t> 이는 </a:t>
            </a:r>
            <a:r>
              <a:rPr lang="en-US" altLang="ko-KR" dirty="0"/>
              <a:t>Gradient exploding &amp; Vanishing </a:t>
            </a:r>
            <a:r>
              <a:rPr lang="ko-KR" altLang="en-US" dirty="0"/>
              <a:t>으로 이어진다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정리하면</a:t>
            </a:r>
            <a:r>
              <a:rPr lang="en-US" altLang="ko-KR" dirty="0"/>
              <a:t>, Layer Norm </a:t>
            </a:r>
            <a:r>
              <a:rPr lang="ko-KR" altLang="en-US" dirty="0"/>
              <a:t>을 통해 더 안정한 학습이 가능해 졌다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경험적으로 </a:t>
            </a:r>
            <a:r>
              <a:rPr lang="en-US" altLang="ko-KR" dirty="0"/>
              <a:t>Layer Norm </a:t>
            </a:r>
            <a:r>
              <a:rPr lang="ko-KR" altLang="en-US" dirty="0"/>
              <a:t>은</a:t>
            </a:r>
            <a:r>
              <a:rPr lang="en-US" altLang="ko-KR" dirty="0"/>
              <a:t> Long sequence </a:t>
            </a:r>
            <a:r>
              <a:rPr lang="ko-KR" altLang="en-US" dirty="0"/>
              <a:t>와 </a:t>
            </a:r>
            <a:r>
              <a:rPr lang="en-US" altLang="ko-KR" dirty="0"/>
              <a:t>small batch</a:t>
            </a:r>
            <a:r>
              <a:rPr lang="ko-KR" altLang="en-US" dirty="0"/>
              <a:t> 에서 가장 큰 부각을 보여주었다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04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3EFDD-FFBF-4C5F-A737-00E5E01F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그래서 </a:t>
            </a:r>
            <a:r>
              <a:rPr lang="en-US" altLang="ko-KR" dirty="0">
                <a:highlight>
                  <a:srgbClr val="FFFF00"/>
                </a:highlight>
              </a:rPr>
              <a:t>Transformer </a:t>
            </a:r>
            <a:r>
              <a:rPr lang="ko-KR" altLang="en-US" dirty="0">
                <a:highlight>
                  <a:srgbClr val="FFFF00"/>
                </a:highlight>
              </a:rPr>
              <a:t>도 </a:t>
            </a:r>
            <a:r>
              <a:rPr lang="en-US" altLang="ko-KR" dirty="0">
                <a:highlight>
                  <a:srgbClr val="FFFF00"/>
                </a:highlight>
              </a:rPr>
              <a:t>Layer Norm </a:t>
            </a:r>
            <a:r>
              <a:rPr lang="ko-KR" altLang="en-US" dirty="0">
                <a:highlight>
                  <a:srgbClr val="FFFF00"/>
                </a:highlight>
              </a:rPr>
              <a:t>을 사용 했구나</a:t>
            </a:r>
            <a:br>
              <a:rPr lang="en-US" altLang="ko-KR" dirty="0">
                <a:highlight>
                  <a:srgbClr val="FFFF00"/>
                </a:highlight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8F96C-FA04-4F35-836B-3306960D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또한 </a:t>
            </a:r>
            <a:r>
              <a:rPr lang="en-US" altLang="ko-KR" dirty="0"/>
              <a:t>Sequence model 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데이터가 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나는</a:t>
            </a:r>
            <a:r>
              <a:rPr lang="en-US" altLang="ko-KR" dirty="0"/>
              <a:t>, </a:t>
            </a:r>
            <a:r>
              <a:rPr lang="ko-KR" altLang="en-US" dirty="0"/>
              <a:t>밥을</a:t>
            </a:r>
            <a:r>
              <a:rPr lang="en-US" altLang="ko-KR" dirty="0"/>
              <a:t>, </a:t>
            </a:r>
            <a:r>
              <a:rPr lang="ko-KR" altLang="en-US" dirty="0"/>
              <a:t>먹었다</a:t>
            </a:r>
            <a:r>
              <a:rPr lang="en-US" altLang="ko-KR" dirty="0"/>
              <a:t>, pad, pad 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너는</a:t>
            </a:r>
            <a:r>
              <a:rPr lang="en-US" altLang="ko-KR" dirty="0"/>
              <a:t>, </a:t>
            </a:r>
            <a:r>
              <a:rPr lang="ko-KR" altLang="en-US" dirty="0"/>
              <a:t>먹었냐</a:t>
            </a:r>
            <a:r>
              <a:rPr lang="en-US" altLang="ko-KR" dirty="0"/>
              <a:t>, pad, pad, pad]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mini batch</a:t>
            </a:r>
            <a:r>
              <a:rPr lang="ko-KR" altLang="en-US" dirty="0"/>
              <a:t>로는 평균 분산을 사용할 수 없어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동일한 레이어의 </a:t>
            </a:r>
            <a:r>
              <a:rPr lang="ko-KR" altLang="en-US" dirty="0" err="1"/>
              <a:t>히든</a:t>
            </a:r>
            <a:r>
              <a:rPr lang="ko-KR" altLang="en-US" dirty="0"/>
              <a:t> 유닛끼리 조정하는 </a:t>
            </a:r>
            <a:r>
              <a:rPr lang="en-US" altLang="ko-KR" dirty="0"/>
              <a:t>Layer Norm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00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0AA1-379E-44B5-912C-5861F2D5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Norm &lt; </a:t>
            </a:r>
            <a:r>
              <a:rPr lang="ko-KR" altLang="en-US" dirty="0"/>
              <a:t>이제 보인다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98DB9D6-4DA3-441D-BEF7-5AA449AC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890" y="1826491"/>
            <a:ext cx="7612641" cy="434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F16936-12A6-40C3-BD0E-01DC55398ED2}"/>
              </a:ext>
            </a:extLst>
          </p:cNvPr>
          <p:cNvSpPr txBox="1"/>
          <p:nvPr/>
        </p:nvSpPr>
        <p:spPr>
          <a:xfrm>
            <a:off x="1467903" y="6370718"/>
            <a:ext cx="890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에 </a:t>
            </a:r>
            <a:r>
              <a:rPr lang="en-US" altLang="ko-KR" dirty="0"/>
              <a:t>Layer Normalization </a:t>
            </a:r>
            <a:r>
              <a:rPr lang="ko-KR" altLang="en-US" dirty="0"/>
              <a:t>이 나올 만 하네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6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BA05-4B6A-4E7F-BD90-416E187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Norm  &lt; </a:t>
            </a:r>
            <a:r>
              <a:rPr lang="ko-KR" altLang="en-US" dirty="0"/>
              <a:t>이제 보인다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7FD2C9-E3AF-45EB-BDDA-356317E57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08" y="2286000"/>
            <a:ext cx="941998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6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53B82-FFEB-4A18-B32F-7D5BCA70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2993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0AA1-379E-44B5-912C-5861F2D5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98DB9D6-4DA3-441D-BEF7-5AA449AC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890" y="1826491"/>
            <a:ext cx="7612641" cy="434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F16936-12A6-40C3-BD0E-01DC55398ED2}"/>
              </a:ext>
            </a:extLst>
          </p:cNvPr>
          <p:cNvSpPr txBox="1"/>
          <p:nvPr/>
        </p:nvSpPr>
        <p:spPr>
          <a:xfrm>
            <a:off x="1467903" y="6370718"/>
            <a:ext cx="890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에 </a:t>
            </a:r>
            <a:r>
              <a:rPr lang="en-US" altLang="ko-KR" dirty="0"/>
              <a:t>Layer Normalization </a:t>
            </a:r>
            <a:r>
              <a:rPr lang="ko-KR" altLang="en-US" dirty="0"/>
              <a:t>이 나오네</a:t>
            </a:r>
            <a:r>
              <a:rPr lang="en-US" altLang="ko-KR" dirty="0"/>
              <a:t>. </a:t>
            </a:r>
            <a:r>
              <a:rPr lang="ko-KR" altLang="en-US" dirty="0"/>
              <a:t>뭘 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4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BA05-4B6A-4E7F-BD90-416E187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7FD2C9-E3AF-45EB-BDDA-356317E57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08" y="2286000"/>
            <a:ext cx="941998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CC4-8C45-4F89-8B80-B60EB1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EA30D-437F-466C-AAED-00DBC199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9743"/>
            <a:ext cx="9601200" cy="51382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Normalization </a:t>
            </a:r>
            <a:r>
              <a:rPr lang="ko-KR" altLang="en-US" dirty="0"/>
              <a:t>이 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Normalization (</a:t>
            </a:r>
            <a:r>
              <a:rPr lang="ko-KR" altLang="en-US" dirty="0" err="1"/>
              <a:t>입력층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학습속도</a:t>
            </a:r>
            <a:endParaRPr lang="en-US" altLang="ko-KR" dirty="0"/>
          </a:p>
          <a:p>
            <a:r>
              <a:rPr lang="ko-KR" altLang="en-US" dirty="0" err="1"/>
              <a:t>공변량</a:t>
            </a:r>
            <a:r>
              <a:rPr lang="ko-KR" altLang="en-US" dirty="0"/>
              <a:t> 이란</a:t>
            </a:r>
            <a:endParaRPr lang="en-US" altLang="ko-KR" dirty="0"/>
          </a:p>
          <a:p>
            <a:r>
              <a:rPr lang="ko-KR" altLang="en-US" dirty="0" err="1"/>
              <a:t>공변량</a:t>
            </a:r>
            <a:r>
              <a:rPr lang="ko-KR" altLang="en-US" dirty="0"/>
              <a:t> 이동 </a:t>
            </a:r>
            <a:r>
              <a:rPr lang="en-US" altLang="ko-KR" dirty="0"/>
              <a:t>or </a:t>
            </a:r>
            <a:r>
              <a:rPr lang="ko-KR" altLang="en-US" dirty="0" err="1"/>
              <a:t>공변량</a:t>
            </a:r>
            <a:r>
              <a:rPr lang="ko-KR" altLang="en-US" dirty="0"/>
              <a:t> 변화 </a:t>
            </a:r>
            <a:r>
              <a:rPr lang="en-US" altLang="ko-KR" dirty="0"/>
              <a:t>((internal)</a:t>
            </a:r>
            <a:r>
              <a:rPr lang="ko-KR" altLang="en-US" dirty="0"/>
              <a:t> </a:t>
            </a:r>
            <a:r>
              <a:rPr lang="en-US" altLang="ko-KR" dirty="0"/>
              <a:t>Covariate shift)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0 </a:t>
            </a:r>
            <a:r>
              <a:rPr lang="ko-KR" altLang="en-US" dirty="0"/>
              <a:t>과 분산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Activation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Gradient Vanishing &amp; Exploding</a:t>
            </a:r>
          </a:p>
          <a:p>
            <a:r>
              <a:rPr lang="en-US" altLang="ko-KR" dirty="0"/>
              <a:t>Gain</a:t>
            </a:r>
            <a:r>
              <a:rPr lang="ko-KR" altLang="en-US" dirty="0"/>
              <a:t> </a:t>
            </a:r>
            <a:r>
              <a:rPr lang="en-US" altLang="ko-KR" dirty="0"/>
              <a:t>parameter ?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sequence model </a:t>
            </a:r>
            <a:r>
              <a:rPr lang="ko-KR" altLang="en-US" dirty="0"/>
              <a:t>에서는 </a:t>
            </a:r>
            <a:r>
              <a:rPr lang="en-US" altLang="ko-KR" dirty="0"/>
              <a:t>Layer Norm </a:t>
            </a:r>
            <a:r>
              <a:rPr lang="ko-KR" altLang="en-US" dirty="0"/>
              <a:t>을 사용할까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그래서 </a:t>
            </a:r>
            <a:r>
              <a:rPr lang="en-US" altLang="ko-KR" dirty="0">
                <a:highlight>
                  <a:srgbClr val="FFFF00"/>
                </a:highlight>
              </a:rPr>
              <a:t>Transformer </a:t>
            </a:r>
            <a:r>
              <a:rPr lang="ko-KR" altLang="en-US" dirty="0">
                <a:highlight>
                  <a:srgbClr val="FFFF00"/>
                </a:highlight>
              </a:rPr>
              <a:t>도 </a:t>
            </a:r>
            <a:r>
              <a:rPr lang="en-US" altLang="ko-KR" dirty="0">
                <a:highlight>
                  <a:srgbClr val="FFFF00"/>
                </a:highlight>
              </a:rPr>
              <a:t>Layer Norm </a:t>
            </a:r>
            <a:r>
              <a:rPr lang="ko-KR" altLang="en-US" dirty="0">
                <a:highlight>
                  <a:srgbClr val="FFFF00"/>
                </a:highlight>
              </a:rPr>
              <a:t>을 사용 했구나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431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CC4-8C45-4F89-8B80-B60EB1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Normalization </a:t>
            </a:r>
            <a:r>
              <a:rPr lang="ko-KR" altLang="en-US" dirty="0"/>
              <a:t>이 뭔가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EA30D-437F-466C-AAED-00DBC199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Deep Learning </a:t>
            </a:r>
            <a:r>
              <a:rPr lang="ko-KR" altLang="en-US" dirty="0"/>
              <a:t>모델 안에서 쓰이는 </a:t>
            </a:r>
            <a:r>
              <a:rPr lang="en-US" altLang="ko-KR" dirty="0"/>
              <a:t>Normalization </a:t>
            </a:r>
            <a:r>
              <a:rPr lang="ko-KR" altLang="en-US" dirty="0"/>
              <a:t>용어의</a:t>
            </a:r>
            <a:r>
              <a:rPr lang="en-US" altLang="ko-KR" dirty="0"/>
              <a:t> </a:t>
            </a:r>
            <a:r>
              <a:rPr lang="ko-KR" altLang="en-US" dirty="0"/>
              <a:t>취지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>
                <a:highlight>
                  <a:srgbClr val="FFFF00"/>
                </a:highlight>
              </a:rPr>
              <a:t>학습 속도</a:t>
            </a:r>
            <a:r>
              <a:rPr lang="ko-KR" altLang="en-US" dirty="0"/>
              <a:t>를 높이기 위한 목적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 err="1">
                <a:highlight>
                  <a:srgbClr val="FFFF00"/>
                </a:highlight>
              </a:rPr>
              <a:t>공변량</a:t>
            </a:r>
            <a:r>
              <a:rPr lang="ko-KR" altLang="en-US" dirty="0">
                <a:highlight>
                  <a:srgbClr val="FFFF00"/>
                </a:highlight>
              </a:rPr>
              <a:t> 이동 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공변량</a:t>
            </a:r>
            <a:r>
              <a:rPr lang="ko-KR" altLang="en-US" dirty="0"/>
              <a:t> 변화 </a:t>
            </a:r>
            <a:r>
              <a:rPr lang="en-US" altLang="ko-KR" dirty="0"/>
              <a:t>, (internal) covariate shift) </a:t>
            </a:r>
            <a:r>
              <a:rPr lang="ko-KR" altLang="en-US" dirty="0"/>
              <a:t>를 제거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어떻게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필요하다면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전체 데이터의 </a:t>
            </a:r>
            <a:r>
              <a:rPr lang="en-US" altLang="ko-KR" dirty="0"/>
              <a:t>Column </a:t>
            </a:r>
            <a:r>
              <a:rPr lang="ko-KR" altLang="en-US" dirty="0"/>
              <a:t>별 평균 </a:t>
            </a:r>
            <a:r>
              <a:rPr lang="en-US" altLang="ko-KR" dirty="0"/>
              <a:t>0 </a:t>
            </a:r>
            <a:r>
              <a:rPr lang="ko-KR" altLang="en-US" dirty="0"/>
              <a:t>분산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신경망의 중간층</a:t>
            </a:r>
            <a:endParaRPr lang="en-US" altLang="ko-KR" dirty="0"/>
          </a:p>
          <a:p>
            <a:pPr lvl="2"/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W*H + b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Z </a:t>
            </a:r>
            <a:r>
              <a:rPr lang="ko-KR" altLang="en-US" dirty="0">
                <a:highlight>
                  <a:srgbClr val="FFFF00"/>
                </a:highlight>
              </a:rPr>
              <a:t>→ </a:t>
            </a:r>
            <a:r>
              <a:rPr lang="en-US" altLang="ko-KR" dirty="0" err="1">
                <a:highlight>
                  <a:srgbClr val="FFFF00"/>
                </a:highlight>
              </a:rPr>
              <a:t>Z</a:t>
            </a:r>
            <a:r>
              <a:rPr lang="en-US" altLang="ko-KR" baseline="-25000" dirty="0" err="1">
                <a:highlight>
                  <a:srgbClr val="FFFF00"/>
                </a:highlight>
              </a:rPr>
              <a:t>norm</a:t>
            </a:r>
            <a:r>
              <a:rPr lang="en-US" altLang="ko-KR" baseline="-25000" dirty="0">
                <a:highlight>
                  <a:srgbClr val="FFFF00"/>
                </a:highlight>
              </a:rPr>
              <a:t>    </a:t>
            </a:r>
            <a:r>
              <a:rPr lang="en-US" altLang="ko-KR" dirty="0"/>
              <a:t>(Z </a:t>
            </a:r>
            <a:r>
              <a:rPr lang="ko-KR" altLang="en-US" dirty="0"/>
              <a:t>를 평균 </a:t>
            </a:r>
            <a:r>
              <a:rPr lang="en-US" altLang="ko-KR" dirty="0"/>
              <a:t>0 </a:t>
            </a:r>
            <a:r>
              <a:rPr lang="ko-KR" altLang="en-US" dirty="0"/>
              <a:t>분산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r>
              <a:rPr lang="en-US" altLang="ko-KR" dirty="0"/>
              <a:t>, </a:t>
            </a:r>
            <a:r>
              <a:rPr lang="ko-KR" altLang="en-US" dirty="0"/>
              <a:t>뒤에 자세히</a:t>
            </a:r>
            <a:r>
              <a:rPr lang="en-US" altLang="ko-KR" dirty="0"/>
              <a:t>)</a:t>
            </a:r>
            <a:endParaRPr lang="en-US" altLang="ko-KR" baseline="-25000" dirty="0"/>
          </a:p>
          <a:p>
            <a:pPr lvl="2"/>
            <a:r>
              <a:rPr lang="en-US" altLang="ko-KR" dirty="0"/>
              <a:t>A = g(Z)</a:t>
            </a:r>
            <a:endParaRPr lang="en-US" altLang="ko-KR" baseline="-25000" dirty="0"/>
          </a:p>
          <a:p>
            <a:pPr marL="530352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1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37BF-4406-4CA7-8135-B2852B88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Normalization (</a:t>
            </a:r>
            <a:r>
              <a:rPr lang="ko-KR" altLang="en-US" dirty="0" err="1"/>
              <a:t>입력층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65D52-D449-4621-AD10-E375D05E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48" y="1621050"/>
            <a:ext cx="6012303" cy="30652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AEBB5D3-35E0-4523-BBFF-11329C81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63" y="5005421"/>
            <a:ext cx="7024255" cy="1941126"/>
          </a:xfrm>
        </p:spPr>
        <p:txBody>
          <a:bodyPr>
            <a:norm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r>
              <a:rPr lang="ko-KR" altLang="en-US" dirty="0"/>
              <a:t> 은 엑셀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Column </a:t>
            </a:r>
            <a:r>
              <a:rPr lang="ko-KR" altLang="en-US" dirty="0"/>
              <a:t>별로 계산 </a:t>
            </a:r>
            <a:endParaRPr lang="en-US" altLang="ko-KR" dirty="0"/>
          </a:p>
          <a:p>
            <a:pPr lvl="1"/>
            <a:r>
              <a:rPr lang="en-US" altLang="ko-KR" dirty="0"/>
              <a:t>μ =  </a:t>
            </a:r>
            <a:r>
              <a:rPr lang="ko-KR" altLang="en-US" dirty="0"/>
              <a:t>∑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value of one column / N</a:t>
            </a:r>
          </a:p>
          <a:p>
            <a:pPr lvl="1"/>
            <a:r>
              <a:rPr lang="en-US" altLang="ko-KR" dirty="0"/>
              <a:t>X = μ – X </a:t>
            </a:r>
          </a:p>
          <a:p>
            <a:pPr lvl="1"/>
            <a:r>
              <a:rPr lang="en-US" altLang="ko-KR" dirty="0"/>
              <a:t>σ</a:t>
            </a:r>
            <a:r>
              <a:rPr lang="en-US" altLang="ko-KR" baseline="30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∑</a:t>
            </a:r>
            <a:r>
              <a:rPr lang="en-US" altLang="ko-KR" dirty="0"/>
              <a:t>X</a:t>
            </a:r>
            <a:r>
              <a:rPr lang="en-US" altLang="ko-KR" baseline="30000" dirty="0"/>
              <a:t>2</a:t>
            </a:r>
            <a:r>
              <a:rPr lang="en-US" altLang="ko-KR" dirty="0"/>
              <a:t> / N</a:t>
            </a:r>
          </a:p>
          <a:p>
            <a:pPr lvl="1"/>
            <a:r>
              <a:rPr lang="en-US" altLang="ko-KR" dirty="0"/>
              <a:t>X /= σ</a:t>
            </a:r>
            <a:endParaRPr lang="en-US" altLang="ko-KR" baseline="30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8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CC4-8C45-4F89-8B80-B60EB1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학습속도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EA30D-437F-466C-AAED-00DBC199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3908"/>
            <a:ext cx="9601200" cy="5264092"/>
          </a:xfrm>
        </p:spPr>
        <p:txBody>
          <a:bodyPr>
            <a:norm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데이터를 </a:t>
            </a:r>
            <a:r>
              <a:rPr lang="en-US" altLang="ko-KR" dirty="0"/>
              <a:t>Normalization </a:t>
            </a:r>
            <a:r>
              <a:rPr lang="ko-KR" altLang="en-US" dirty="0"/>
              <a:t>을 하면 학습속도가 올라간다고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98528-6931-48F0-B127-6C2C8E01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71" y="1937713"/>
            <a:ext cx="5685415" cy="290058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81AE7A-116A-4BE3-A4CC-0D554E2E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84019"/>
              </p:ext>
            </p:extLst>
          </p:nvPr>
        </p:nvGraphicFramePr>
        <p:xfrm>
          <a:off x="1593972" y="5005868"/>
          <a:ext cx="10125448" cy="175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109">
                  <a:extLst>
                    <a:ext uri="{9D8B030D-6E8A-4147-A177-3AD203B41FA5}">
                      <a16:colId xmlns:a16="http://schemas.microsoft.com/office/drawing/2014/main" val="3983844025"/>
                    </a:ext>
                  </a:extLst>
                </a:gridCol>
                <a:gridCol w="5075339">
                  <a:extLst>
                    <a:ext uri="{9D8B030D-6E8A-4147-A177-3AD203B41FA5}">
                      <a16:colId xmlns:a16="http://schemas.microsoft.com/office/drawing/2014/main" val="3414300657"/>
                    </a:ext>
                  </a:extLst>
                </a:gridCol>
              </a:tblGrid>
              <a:tr h="377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비용곡선 모양이 긴 타원형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비용곡선 모양이  원형</a:t>
                      </a:r>
                      <a:r>
                        <a:rPr lang="en-US" altLang="ko-KR" dirty="0"/>
                        <a:t>(=Normalization </a:t>
                      </a:r>
                      <a:r>
                        <a:rPr lang="ko-KR" altLang="en-US" dirty="0"/>
                        <a:t>적용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2447"/>
                  </a:ext>
                </a:extLst>
              </a:tr>
              <a:tr h="1381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길기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때문에 폭이 짧아 </a:t>
                      </a:r>
                      <a:r>
                        <a:rPr lang="en-US" altLang="ko-KR" dirty="0"/>
                        <a:t>learning rate </a:t>
                      </a:r>
                      <a:r>
                        <a:rPr lang="ko-KR" altLang="en-US" dirty="0"/>
                        <a:t>가 짧음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학습 길이가 길고 </a:t>
                      </a:r>
                      <a:r>
                        <a:rPr lang="en-US" altLang="ko-KR" dirty="0"/>
                        <a:t>learning rate </a:t>
                      </a:r>
                      <a:r>
                        <a:rPr lang="ko-KR" altLang="en-US" dirty="0"/>
                        <a:t>짧아 오래 걸림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왔다 갔다 하면서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큰 폭으로 움직이려고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도달하기에 많은 </a:t>
                      </a:r>
                      <a:r>
                        <a:rPr lang="en-US" altLang="ko-KR" dirty="0"/>
                        <a:t>step </a:t>
                      </a:r>
                      <a:r>
                        <a:rPr lang="ko-KR" altLang="en-US" dirty="0"/>
                        <a:t>이 필요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어디서 시작점을 잡든 최소의 거리로 도달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왔다 갔다 안 해도 큰 폭으로 전진이 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Learning rate </a:t>
                      </a:r>
                      <a:r>
                        <a:rPr lang="ko-KR" altLang="en-US" dirty="0"/>
                        <a:t>가 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학습길이가 항상 최소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686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0634817-825B-49A5-9220-59F118CC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72" y="1945372"/>
            <a:ext cx="4601761" cy="29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CC4-8C45-4F89-8B80-B60EB1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EA30D-437F-466C-AAED-00DBC199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Input data </a:t>
            </a:r>
            <a:r>
              <a:rPr lang="ko-KR" altLang="en-US" dirty="0"/>
              <a:t>범위가 비슷하다면</a:t>
            </a:r>
            <a:r>
              <a:rPr lang="en-US" altLang="ko-KR" dirty="0"/>
              <a:t>, Example)</a:t>
            </a:r>
          </a:p>
          <a:p>
            <a:pPr lvl="1"/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 = 0~1</a:t>
            </a:r>
          </a:p>
          <a:p>
            <a:pPr lvl="1"/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 = -1~1</a:t>
            </a:r>
          </a:p>
          <a:p>
            <a:pPr lvl="1"/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r>
              <a:rPr lang="en-US" altLang="ko-KR" dirty="0"/>
              <a:t> = 1~3</a:t>
            </a:r>
          </a:p>
          <a:p>
            <a:r>
              <a:rPr lang="ko-KR" altLang="en-US" dirty="0"/>
              <a:t>입력특성 데이터가 비슷한 분포이기에</a:t>
            </a:r>
            <a:r>
              <a:rPr lang="en-US" altLang="ko-KR" dirty="0"/>
              <a:t>, Input</a:t>
            </a:r>
            <a:r>
              <a:rPr lang="ko-KR" altLang="en-US" dirty="0"/>
              <a:t>을 </a:t>
            </a:r>
            <a:r>
              <a:rPr lang="en-US" altLang="ko-KR" dirty="0"/>
              <a:t>Normalization</a:t>
            </a:r>
            <a:r>
              <a:rPr lang="ko-KR" altLang="en-US" dirty="0"/>
              <a:t> 할 필요가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드라마틱하게 큰 차이라면 해주어야 모델이 빠르게 수렴이 되고 </a:t>
            </a:r>
            <a:r>
              <a:rPr lang="ko-KR" altLang="en-US" dirty="0">
                <a:highlight>
                  <a:srgbClr val="FFFF00"/>
                </a:highlight>
              </a:rPr>
              <a:t>잘 작동한다</a:t>
            </a:r>
            <a:r>
              <a:rPr lang="en-US" altLang="ko-KR" dirty="0">
                <a:highlight>
                  <a:srgbClr val="FFFF00"/>
                </a:highlight>
              </a:rPr>
              <a:t>. (</a:t>
            </a:r>
            <a:r>
              <a:rPr lang="ko-KR" altLang="en-US" dirty="0">
                <a:highlight>
                  <a:srgbClr val="FFFF00"/>
                </a:highlight>
              </a:rPr>
              <a:t>왜 잘 작동할까</a:t>
            </a:r>
            <a:r>
              <a:rPr lang="en-US" altLang="ko-KR" dirty="0">
                <a:highlight>
                  <a:srgbClr val="FFFF00"/>
                </a:highlight>
              </a:rPr>
              <a:t>?)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778383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932</Words>
  <Application>Microsoft Office PowerPoint</Application>
  <PresentationFormat>와이드스크린</PresentationFormat>
  <Paragraphs>133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돋움</vt:lpstr>
      <vt:lpstr>Franklin Gothic Book</vt:lpstr>
      <vt:lpstr>자르기</vt:lpstr>
      <vt:lpstr>Layer Normalization</vt:lpstr>
      <vt:lpstr>PowerPoint 프레젠테이션</vt:lpstr>
      <vt:lpstr>Layer Norm</vt:lpstr>
      <vt:lpstr>Layer Norm</vt:lpstr>
      <vt:lpstr>목차</vt:lpstr>
      <vt:lpstr>Normalization 이 뭔가? </vt:lpstr>
      <vt:lpstr>Input Normalization (입력층)</vt:lpstr>
      <vt:lpstr>학습속도 </vt:lpstr>
      <vt:lpstr>학습속도</vt:lpstr>
      <vt:lpstr>공변량 이란 </vt:lpstr>
      <vt:lpstr>공변량 이동 or 공변량 변화  ((internal) Covariate shift) </vt:lpstr>
      <vt:lpstr>공변량 이동 or 공변량 변화  ((internal) Covariate shift)</vt:lpstr>
      <vt:lpstr>공변량 이동 or 공변량 변화  ((internal) Covariate shift)</vt:lpstr>
      <vt:lpstr>평균 0 과 분산 1 </vt:lpstr>
      <vt:lpstr>Batch Normalization </vt:lpstr>
      <vt:lpstr>Batch Normalization</vt:lpstr>
      <vt:lpstr>Batch Normalization</vt:lpstr>
      <vt:lpstr>Activation 은?</vt:lpstr>
      <vt:lpstr>Activation 은?</vt:lpstr>
      <vt:lpstr>Gain parameter ? </vt:lpstr>
      <vt:lpstr>왜 sequence model 에서는 Layer Norm 을 사용할까 </vt:lpstr>
      <vt:lpstr>왜 sequence model 에서는 Layer Norm 을 사용할까</vt:lpstr>
      <vt:lpstr>왜 sequence model 에서는 Layer Norm 을 사용할까</vt:lpstr>
      <vt:lpstr>그래서 Transformer 도 Layer Norm 을 사용 했구나 </vt:lpstr>
      <vt:lpstr>Layer Norm &lt; 이제 보인다 &gt;</vt:lpstr>
      <vt:lpstr>Layer Norm  &lt; 이제 보인다 &gt;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Normalization</dc:title>
  <dc:creator>o365user</dc:creator>
  <cp:lastModifiedBy>o365user</cp:lastModifiedBy>
  <cp:revision>31</cp:revision>
  <dcterms:created xsi:type="dcterms:W3CDTF">2019-02-19T02:21:08Z</dcterms:created>
  <dcterms:modified xsi:type="dcterms:W3CDTF">2019-02-19T09:28:57Z</dcterms:modified>
</cp:coreProperties>
</file>