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/>
    <p:restoredTop sz="94574"/>
  </p:normalViewPr>
  <p:slideViewPr>
    <p:cSldViewPr snapToGrid="0" snapToObjects="1">
      <p:cViewPr varScale="1">
        <p:scale>
          <a:sx n="151" d="100"/>
          <a:sy n="151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D04B-B617-4248-B4A2-24A7DA9B2402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F8FA-723E-D143-BD80-73547D0262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36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3F8FA-723E-D143-BD80-73547D02627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27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220E-E278-B24A-A264-A4512F465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C93DFE-D892-724E-A3AF-BA12E702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2D084-B17A-9441-AD10-14B4A9BB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CA4B2-00D2-524C-8E5D-B74231C2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7A420-DB4C-F24A-AC1D-2B3B603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5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8B81A-D4F1-A941-9010-1A9202A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EE97A-BDEB-734A-B3AA-7B573F16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BE534-ACDA-444C-8BBD-767ED715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738A9-C1D6-2E4F-B7BA-3B21DC23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6B078-EACA-FA45-B67B-29418DD1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68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027FA-3047-D14A-96F7-7D4D55ADD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4A19BF-AF51-E247-9CCB-6D79228A8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EF493-937C-8A4C-B713-0BDD886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EAA74-D9D1-2547-860A-AA7D2D3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105B6-BC51-254B-9C26-5AE0FFF0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1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86DE-3D95-944C-AEC0-07189686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44682-28D8-374A-AD89-8D5ECCD0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2BFF4-D92B-6F4E-8AF5-B59FFCF5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EF84E-38F5-5D40-83EB-E52AA60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9E576-22C2-1644-9387-FF9FFF1B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2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99F95-3E6D-F840-942E-967B0033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58A66-1F0D-454F-814D-FE84C302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5FA26-4B5D-9F4B-BDCA-CE9011A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6D82E-D682-1341-9F3B-9753945C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1A868-F02B-2E4C-BCAB-2A0AFDC1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4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0CFDC-73F6-644B-B3CE-52495D95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A5158-6317-9E44-A6F2-1CFC2585C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2B2D8-7389-1D4F-82B8-098886E2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022B3-FEA0-B24E-AA50-CBAE396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23970-6D36-EE43-8C84-1BED4917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08EAF-6661-0549-B109-FA515EC6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41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BF1C-4170-CE4F-A2B3-2EABFD6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3E350-B8FE-784B-B2E1-9A6B625F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F7089-F4DA-2549-ADA6-797098A9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C02E6-DFD2-8041-8B60-480CCE86F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C37F2-E612-084A-8FEA-B5C43EA87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1CC88-09F1-B144-AF3D-6FD2A231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BCFF0-4FE4-CD41-BEE6-14F4BA52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4E6629-38A5-AD4B-8D91-97920394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5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75362-46A1-2A49-A587-3BF655C5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7F82C7-A209-DB4D-ADB6-2693B620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57FCB1-6A7A-1A47-AAA2-A80736C7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59452-6370-BA46-9508-E714F110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9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B7FF86-5445-F345-905B-6FE3D05F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56EFB-17B3-704D-9E91-A6F4D74D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F97DD-7670-1241-BC05-0AA12D3F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15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24FDF-07B6-9743-9E8D-62AD8479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02389-E2B9-0842-82C5-3F66AC00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9396F7-8A18-494C-8318-7450807B0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71EEA-F623-F744-BAC3-6C47EF29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B2AD6-DAB1-D44A-A663-710A6910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A731D-BD2E-8745-8A84-6F5EE8D2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851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951CD-584A-0E40-8D03-C0FEC62F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18236-4B94-A744-9C78-B31AEE372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B8709-A306-2B4D-AE8C-F1D0E428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8CD6B-E5DD-DC44-95AA-0941D629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F587-E3E6-9A4A-BF74-402DE557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DDCC2-52AA-CE48-9A6A-3C9C66BB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99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06F47-38B9-D645-8475-7A39D897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F845F-4DE2-F041-B112-869EE5CD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60AEB-A478-6444-B8FD-35AB48CE8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D987-FFE4-ED4D-85A9-93E68F77EE5E}" type="datetimeFigureOut">
              <a:rPr kumimoji="1" lang="ko-KR" altLang="en-US" smtClean="0"/>
              <a:t>2019. 6. 26.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AB063-E04C-2B4A-A56D-D840FB47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F975C-5EC2-B44C-8EB3-B58BFEBB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FB21-56AF-4842-8386-84BA80F50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vit.github.io/nlp/2018/04/02/wpm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ovit.github.io/nlp/2018/04/02/simplest_tokenizer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vit.github.io/nlp/2018/04/09/branching_entropy_accessor_variety/" TargetMode="External"/><Relationship Id="rId5" Type="http://schemas.openxmlformats.org/officeDocument/2006/relationships/hyperlink" Target="https://lovit.github.io/nlp/2018/04/16/krwordrank/" TargetMode="External"/><Relationship Id="rId4" Type="http://schemas.openxmlformats.org/officeDocument/2006/relationships/hyperlink" Target="https://lovit.github.io/nlp/2018/04/09/cohesion_ltokeniz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229A29-0799-FE47-AEEE-0F0DDB91019C}"/>
              </a:ext>
            </a:extLst>
          </p:cNvPr>
          <p:cNvSpPr/>
          <p:nvPr/>
        </p:nvSpPr>
        <p:spPr>
          <a:xfrm>
            <a:off x="941407" y="205583"/>
            <a:ext cx="9823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Part of speech tagging, Tokenization, and Out of vocabulary problem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D10A1F-94CB-C349-B706-84D0813839BC}"/>
              </a:ext>
            </a:extLst>
          </p:cNvPr>
          <p:cNvSpPr/>
          <p:nvPr/>
        </p:nvSpPr>
        <p:spPr>
          <a:xfrm>
            <a:off x="-92597" y="1579014"/>
            <a:ext cx="8102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 텍스트 분석의 단위는 단어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구문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문장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문서가 될 수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BDD4B5-74EA-1C47-8E4E-4D49582F8A86}"/>
              </a:ext>
            </a:extLst>
          </p:cNvPr>
          <p:cNvSpPr/>
          <p:nvPr/>
        </p:nvSpPr>
        <p:spPr>
          <a:xfrm>
            <a:off x="0" y="2331369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문서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/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문장은 분리된 토큰을 이용하여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Lato"/>
              </a:rPr>
              <a:t>tf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나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Lato"/>
              </a:rPr>
              <a:t>tfidf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와 같은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one hot representation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과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doc2vec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과 같은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distributed representation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의 벡터로 표현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73F95-9431-084D-BEB4-4884F7487E46}"/>
              </a:ext>
            </a:extLst>
          </p:cNvPr>
          <p:cNvSpPr/>
          <p:nvPr/>
        </p:nvSpPr>
        <p:spPr>
          <a:xfrm>
            <a:off x="0" y="3083724"/>
            <a:ext cx="9163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Lato"/>
              </a:rPr>
              <a:t>연관어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 분석이나 토픽모델링은 문장에서 나뉘어진 단어의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co-occurrence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정보를 이용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ED33D9-7CD8-694B-89AA-AE0C10BE49F2}"/>
              </a:ext>
            </a:extLst>
          </p:cNvPr>
          <p:cNvSpPr/>
          <p:nvPr/>
        </p:nvSpPr>
        <p:spPr>
          <a:xfrm>
            <a:off x="0" y="923076"/>
            <a:ext cx="75119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텍스트 데이터 분석을 위하여 우리는 문장을 단어나 토큰으로 분리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0F296B-5526-8442-B359-42F382B41134}"/>
              </a:ext>
            </a:extLst>
          </p:cNvPr>
          <p:cNvSpPr/>
          <p:nvPr/>
        </p:nvSpPr>
        <p:spPr>
          <a:xfrm>
            <a:off x="0" y="3836079"/>
            <a:ext cx="5711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한국어 텍스트 데이터를 단어나 토큰으로 만드는 과정에 대하여 논의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42FE6F-162F-9E47-9436-3B05340CD2AB}"/>
              </a:ext>
            </a:extLst>
          </p:cNvPr>
          <p:cNvSpPr/>
          <p:nvPr/>
        </p:nvSpPr>
        <p:spPr>
          <a:xfrm>
            <a:off x="0" y="45884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err="1"/>
              <a:t>미등록단어</a:t>
            </a:r>
            <a:r>
              <a:rPr lang="ko-KR" altLang="en-US" sz="1400" dirty="0"/>
              <a:t> </a:t>
            </a:r>
            <a:r>
              <a:rPr lang="en-US" altLang="ko-KR" sz="1400" dirty="0"/>
              <a:t>(out of vocabulary) </a:t>
            </a:r>
            <a:r>
              <a:rPr lang="ko-KR" altLang="en-US" sz="1400" dirty="0"/>
              <a:t>문제의 원인과 해결 방향</a:t>
            </a:r>
          </a:p>
        </p:txBody>
      </p:sp>
    </p:spTree>
    <p:extLst>
      <p:ext uri="{BB962C8B-B14F-4D97-AF65-F5344CB8AC3E}">
        <p14:creationId xmlns:p14="http://schemas.microsoft.com/office/powerpoint/2010/main" val="323078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7AE9E9-744F-8947-A87E-90E5085BAB2A}"/>
              </a:ext>
            </a:extLst>
          </p:cNvPr>
          <p:cNvSpPr/>
          <p:nvPr/>
        </p:nvSpPr>
        <p:spPr>
          <a:xfrm>
            <a:off x="221454" y="142318"/>
            <a:ext cx="91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 err="1">
                <a:solidFill>
                  <a:srgbClr val="555555"/>
                </a:solidFill>
                <a:latin typeface="Lato"/>
              </a:rPr>
              <a:t>KoNLPy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B9FFBA-BC01-5749-AB54-339EC7D32F9D}"/>
              </a:ext>
            </a:extLst>
          </p:cNvPr>
          <p:cNvSpPr/>
          <p:nvPr/>
        </p:nvSpPr>
        <p:spPr>
          <a:xfrm>
            <a:off x="221454" y="640428"/>
            <a:ext cx="9235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형태소분석은 주어진 문장에 대하여 각 문장을 구성하는 형태소들을 분해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/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인식하는 과정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08523-0C51-D347-B1A6-3DE2EC2C1E43}"/>
              </a:ext>
            </a:extLst>
          </p:cNvPr>
          <p:cNvSpPr txBox="1"/>
          <p:nvPr/>
        </p:nvSpPr>
        <p:spPr>
          <a:xfrm>
            <a:off x="270057" y="12848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분석 그림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95ACFF-4067-6745-8AF1-794C15A442C4}"/>
              </a:ext>
            </a:extLst>
          </p:cNvPr>
          <p:cNvSpPr/>
          <p:nvPr/>
        </p:nvSpPr>
        <p:spPr>
          <a:xfrm>
            <a:off x="270057" y="1929314"/>
            <a:ext cx="8973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KoNLPy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(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ver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0.4.4)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에는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Hannanum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Kkma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Mecab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Twitter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  </a:t>
            </a:r>
            <a:r>
              <a:rPr lang="ko-KR" altLang="en-US" dirty="0"/>
              <a:t>네 가지 형태소 분석기가 포함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07B05-4AE8-6444-8978-AAF4076568B9}"/>
              </a:ext>
            </a:extLst>
          </p:cNvPr>
          <p:cNvSpPr txBox="1"/>
          <p:nvPr/>
        </p:nvSpPr>
        <p:spPr>
          <a:xfrm>
            <a:off x="270057" y="344897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분석 그림 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EFC86-C93D-1346-B369-B709B5AB82AD}"/>
              </a:ext>
            </a:extLst>
          </p:cNvPr>
          <p:cNvSpPr/>
          <p:nvPr/>
        </p:nvSpPr>
        <p:spPr>
          <a:xfrm>
            <a:off x="270057" y="4092085"/>
            <a:ext cx="11628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그러나 형태소분석기들마다 이용하는 형태소의 체계가 다릅니다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 Twitter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에서는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[‘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이건’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테스트’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문장’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]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을 모두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Noun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으로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표기하지만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꼬꼬마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형태소분석기에서는 ‘이건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/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대명사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(NNP)’, 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테스트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/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일반명사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(NNG)’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표기합니다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또한 ‘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입니다’의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경우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Twitter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에서는 ‘입니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/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형용사 어근’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으로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분해하지만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꼬꼬마에서는 ‘이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/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지정사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+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ㅂ니다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/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평서형 종결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어미’로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인식합니다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B059F2-EB10-8145-ADB3-A13659F2EDF2}"/>
              </a:ext>
            </a:extLst>
          </p:cNvPr>
          <p:cNvSpPr/>
          <p:nvPr/>
        </p:nvSpPr>
        <p:spPr>
          <a:xfrm>
            <a:off x="270057" y="5455274"/>
            <a:ext cx="7196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형태소분석기마다 서로 다른 체계를 이용하는 것은 각 엔진을 이용할 목적이 다르거나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학습에 이용하였던 학습 데이터 말뭉치의 품사 체계가 다르기 때문입니다</a:t>
            </a:r>
            <a:r>
              <a:rPr lang="en-US" altLang="ko-KR" sz="1400" dirty="0"/>
              <a:t>. 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B560B-9207-A84E-A849-930FCBDBAA97}"/>
              </a:ext>
            </a:extLst>
          </p:cNvPr>
          <p:cNvSpPr txBox="1"/>
          <p:nvPr/>
        </p:nvSpPr>
        <p:spPr>
          <a:xfrm>
            <a:off x="270057" y="614135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분석 그림 보기</a:t>
            </a:r>
          </a:p>
        </p:txBody>
      </p:sp>
    </p:spTree>
    <p:extLst>
      <p:ext uri="{BB962C8B-B14F-4D97-AF65-F5344CB8AC3E}">
        <p14:creationId xmlns:p14="http://schemas.microsoft.com/office/powerpoint/2010/main" val="385398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4A5622-E6FB-104C-A77C-160ED41D0487}"/>
              </a:ext>
            </a:extLst>
          </p:cNvPr>
          <p:cNvSpPr/>
          <p:nvPr/>
        </p:nvSpPr>
        <p:spPr>
          <a:xfrm>
            <a:off x="350462" y="33908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solidFill>
                  <a:srgbClr val="555555"/>
                </a:solidFill>
                <a:latin typeface="Lato"/>
              </a:rPr>
              <a:t>Corpus class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FB8991-259D-BC49-95C0-7A74465AA450}"/>
              </a:ext>
            </a:extLst>
          </p:cNvPr>
          <p:cNvSpPr/>
          <p:nvPr/>
        </p:nvSpPr>
        <p:spPr>
          <a:xfrm>
            <a:off x="350461" y="883496"/>
            <a:ext cx="11583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하나의 문서 안에서 문장을 구분하기 어려워지는데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이를 해결하기 위하여 두 칸 띄어쓰기를 문장 기호로 이용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7B13-AC68-DE46-8F0A-E3009F391C8A}"/>
              </a:ext>
            </a:extLst>
          </p:cNvPr>
          <p:cNvSpPr txBox="1"/>
          <p:nvPr/>
        </p:nvSpPr>
        <p:spPr>
          <a:xfrm>
            <a:off x="350461" y="14279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소스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310188-E680-2F4C-968A-0CD566F159BF}"/>
              </a:ext>
            </a:extLst>
          </p:cNvPr>
          <p:cNvSpPr/>
          <p:nvPr/>
        </p:nvSpPr>
        <p:spPr>
          <a:xfrm>
            <a:off x="418685" y="1972312"/>
            <a:ext cx="224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 err="1">
                <a:solidFill>
                  <a:srgbClr val="555555"/>
                </a:solidFill>
                <a:latin typeface="Lato"/>
              </a:rPr>
              <a:t>Scikit</a:t>
            </a:r>
            <a:r>
              <a:rPr lang="en-US" altLang="ko-KR" b="1" dirty="0">
                <a:solidFill>
                  <a:srgbClr val="555555"/>
                </a:solidFill>
                <a:latin typeface="Lato"/>
              </a:rPr>
              <a:t>-learn vectorizer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6829-5158-4C4B-ABBA-C81CE1122788}"/>
              </a:ext>
            </a:extLst>
          </p:cNvPr>
          <p:cNvSpPr/>
          <p:nvPr/>
        </p:nvSpPr>
        <p:spPr>
          <a:xfrm>
            <a:off x="418684" y="2516720"/>
            <a:ext cx="1018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Scikit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-learn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에서는 텍스트를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sparse matrix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변환하기 위한 기능들을 제공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0BFA73-8D35-E848-ADB1-09F673125904}"/>
              </a:ext>
            </a:extLst>
          </p:cNvPr>
          <p:cNvSpPr/>
          <p:nvPr/>
        </p:nvSpPr>
        <p:spPr>
          <a:xfrm>
            <a:off x="418684" y="3061128"/>
            <a:ext cx="493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CountVectorizer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term frequency matrix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만듦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ECB18-0C0A-A643-8DC8-69A56679EB20}"/>
              </a:ext>
            </a:extLst>
          </p:cNvPr>
          <p:cNvSpPr/>
          <p:nvPr/>
        </p:nvSpPr>
        <p:spPr>
          <a:xfrm>
            <a:off x="800598" y="4015401"/>
            <a:ext cx="11132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min_df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=0.02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설정한다면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100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개의 문서에서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1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번만 등장한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(0.01)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단어는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term frequency matrix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에서 제외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C90DEB-2D2E-1E45-BDA0-5174FCE2A09D}"/>
              </a:ext>
            </a:extLst>
          </p:cNvPr>
          <p:cNvSpPr/>
          <p:nvPr/>
        </p:nvSpPr>
        <p:spPr>
          <a:xfrm>
            <a:off x="800598" y="4457886"/>
            <a:ext cx="8111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max_df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=0.5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설정한다면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51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개 이상의 문서에서 등장하는 단어들은 제외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6CF0DA-515F-4B4A-ADA7-57933C9E334E}"/>
              </a:ext>
            </a:extLst>
          </p:cNvPr>
          <p:cNvSpPr/>
          <p:nvPr/>
        </p:nvSpPr>
        <p:spPr>
          <a:xfrm>
            <a:off x="800598" y="5002294"/>
            <a:ext cx="8111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ngram_range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term frequency matrix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에서 이용할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n-gram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범위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3EF96D-F70F-E443-A252-D80A582DA473}"/>
              </a:ext>
            </a:extLst>
          </p:cNvPr>
          <p:cNvSpPr/>
          <p:nvPr/>
        </p:nvSpPr>
        <p:spPr>
          <a:xfrm>
            <a:off x="709913" y="5505330"/>
            <a:ext cx="10305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 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기본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unigram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으로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되어 있으며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(1, 3)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으로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설정하면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uni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/ bi / trigram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을 모두 이용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EFABAF-2C73-3842-AFC7-D56EE7D9F758}"/>
              </a:ext>
            </a:extLst>
          </p:cNvPr>
          <p:cNvSpPr/>
          <p:nvPr/>
        </p:nvSpPr>
        <p:spPr>
          <a:xfrm>
            <a:off x="801375" y="5933465"/>
            <a:ext cx="595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lowercaes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=True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영어의 경우 모든 글자를 소문자로 변환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815CA7-17F0-D442-A2B8-02EF85033B3E}"/>
              </a:ext>
            </a:extLst>
          </p:cNvPr>
          <p:cNvSpPr/>
          <p:nvPr/>
        </p:nvSpPr>
        <p:spPr>
          <a:xfrm>
            <a:off x="800598" y="6418232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기본 설정은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lambda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x:x.split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()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B7BE7-4484-AD4D-9F96-63E29D84E2EC}"/>
              </a:ext>
            </a:extLst>
          </p:cNvPr>
          <p:cNvSpPr txBox="1"/>
          <p:nvPr/>
        </p:nvSpPr>
        <p:spPr>
          <a:xfrm>
            <a:off x="4165094" y="6418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소스 보기</a:t>
            </a:r>
          </a:p>
        </p:txBody>
      </p:sp>
    </p:spTree>
    <p:extLst>
      <p:ext uri="{BB962C8B-B14F-4D97-AF65-F5344CB8AC3E}">
        <p14:creationId xmlns:p14="http://schemas.microsoft.com/office/powerpoint/2010/main" val="50159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41F562-B22C-A042-891B-779E7EBB0E3D}"/>
              </a:ext>
            </a:extLst>
          </p:cNvPr>
          <p:cNvSpPr/>
          <p:nvPr/>
        </p:nvSpPr>
        <p:spPr>
          <a:xfrm>
            <a:off x="362673" y="374606"/>
            <a:ext cx="11674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각 문서에 어떤 말들이 등장하였는지 정확히 살펴보기 위하여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CountVectorizer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이용하여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term frequency matrix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먼저 만들어 저장을 해두고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필요시에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따라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tfidf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변환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18148-1AC8-E743-9894-090F92C0A8A4}"/>
              </a:ext>
            </a:extLst>
          </p:cNvPr>
          <p:cNvSpPr txBox="1"/>
          <p:nvPr/>
        </p:nvSpPr>
        <p:spPr>
          <a:xfrm>
            <a:off x="4570208" y="10209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소스 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914EA7-6C1C-4D47-8E73-A68C3F16C4E3}"/>
              </a:ext>
            </a:extLst>
          </p:cNvPr>
          <p:cNvSpPr/>
          <p:nvPr/>
        </p:nvSpPr>
        <p:spPr>
          <a:xfrm>
            <a:off x="626610" y="1365612"/>
            <a:ext cx="367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vectorizer.vocabulary</a:t>
            </a:r>
            <a:r>
              <a:rPr lang="en-US" altLang="ko-KR" dirty="0"/>
              <a:t>_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ko-KR" altLang="en-US" dirty="0" err="1"/>
              <a:t>사전보기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4C786A-9A17-9E42-BD9F-DCA8B9E12C09}"/>
              </a:ext>
            </a:extLst>
          </p:cNvPr>
          <p:cNvSpPr/>
          <p:nvPr/>
        </p:nvSpPr>
        <p:spPr>
          <a:xfrm>
            <a:off x="439459" y="1924091"/>
            <a:ext cx="124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solidFill>
                  <a:srgbClr val="555555"/>
                </a:solidFill>
                <a:latin typeface="Lato"/>
              </a:rPr>
              <a:t>TF vs TFIDF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D34CAB-4943-DC40-948A-0E5C19BE9FDD}"/>
              </a:ext>
            </a:extLst>
          </p:cNvPr>
          <p:cNvSpPr/>
          <p:nvPr/>
        </p:nvSpPr>
        <p:spPr>
          <a:xfrm>
            <a:off x="439459" y="2461096"/>
            <a:ext cx="7809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tfidf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가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tf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보다 더 좋은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표현방법이라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말하기도 하지만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그것은 틀린 말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E1314E-A056-7740-8976-FAEA4B5B8E76}"/>
              </a:ext>
            </a:extLst>
          </p:cNvPr>
          <p:cNvSpPr/>
          <p:nvPr/>
        </p:nvSpPr>
        <p:spPr>
          <a:xfrm>
            <a:off x="439459" y="2902186"/>
            <a:ext cx="5515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tfidf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검색 엔진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(information retrieval)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분야에서 제안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6822A-9277-8741-825F-838C370998BC}"/>
              </a:ext>
            </a:extLst>
          </p:cNvPr>
          <p:cNvSpPr/>
          <p:nvPr/>
        </p:nvSpPr>
        <p:spPr>
          <a:xfrm>
            <a:off x="439459" y="3373884"/>
            <a:ext cx="11424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문서와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query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관계를 정의하기 위해서였습니다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 [‘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아이오아이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’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콘서트’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]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라는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query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가 입력되었을 때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query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와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상관있는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문서의 후보들을 만들려면 ‘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아이오아이’나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‘콘서트’ 단어가 포함된 문서를 먼저 가져와야 합니다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 cosine similarity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이를 위해 매우 유용한 방법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21A16A-AE79-DB4A-B76A-ABC58A5E877E}"/>
              </a:ext>
            </a:extLst>
          </p:cNvPr>
          <p:cNvSpPr/>
          <p:nvPr/>
        </p:nvSpPr>
        <p:spPr>
          <a:xfrm>
            <a:off x="362673" y="4393691"/>
            <a:ext cx="729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두 문서에 모두 등장하는 단어가 존재해야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유사도가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0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보다 크기 때문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4BF45C-34FA-7A45-A8A6-B571A0FE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3" y="4935725"/>
            <a:ext cx="3365500" cy="495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1B45C1-3A79-E546-8415-52DCEE3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72" y="4834781"/>
            <a:ext cx="6642100" cy="1625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E6230A-478D-FE4E-A29A-B0293060D7CC}"/>
              </a:ext>
            </a:extLst>
          </p:cNvPr>
          <p:cNvSpPr/>
          <p:nvPr/>
        </p:nvSpPr>
        <p:spPr>
          <a:xfrm>
            <a:off x="327554" y="5515864"/>
            <a:ext cx="3400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유클리디안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스칼라곱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공식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05B7B6-FD01-8B4F-848B-5EA886286810}"/>
              </a:ext>
            </a:extLst>
          </p:cNvPr>
          <p:cNvSpPr/>
          <p:nvPr/>
        </p:nvSpPr>
        <p:spPr>
          <a:xfrm>
            <a:off x="4451444" y="4869744"/>
            <a:ext cx="3400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A, B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벡터값이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주어진다면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27B1B0-07BF-594A-9873-A282BAAAECF1}"/>
              </a:ext>
            </a:extLst>
          </p:cNvPr>
          <p:cNvSpPr/>
          <p:nvPr/>
        </p:nvSpPr>
        <p:spPr>
          <a:xfrm>
            <a:off x="362673" y="6074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결국 한 단어 기준으로 두 벡터의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weight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곱한 만큼 두 벡터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(query,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문서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가 유사하다는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5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30875C-88B6-2C44-B773-5BAB6FC9F39D}"/>
              </a:ext>
            </a:extLst>
          </p:cNvPr>
          <p:cNvSpPr/>
          <p:nvPr/>
        </p:nvSpPr>
        <p:spPr>
          <a:xfrm>
            <a:off x="258500" y="304761"/>
            <a:ext cx="8816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‘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-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은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-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-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의’ 와 같은 단어는 많은 문서에서 등장하기 때문에 ‘없는 단어 취급’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B93DD6-6DA6-2F45-97E7-CBBBD8FD0629}"/>
              </a:ext>
            </a:extLst>
          </p:cNvPr>
          <p:cNvSpPr/>
          <p:nvPr/>
        </p:nvSpPr>
        <p:spPr>
          <a:xfrm>
            <a:off x="258500" y="883099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검색에 딱히 도움은 되지 않는 단어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92327-670F-884C-A0B6-95B0DF8BECB9}"/>
              </a:ext>
            </a:extLst>
          </p:cNvPr>
          <p:cNvSpPr/>
          <p:nvPr/>
        </p:nvSpPr>
        <p:spPr>
          <a:xfrm rot="2405764">
            <a:off x="7765403" y="304761"/>
            <a:ext cx="1216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ato"/>
              </a:rPr>
              <a:t>stop words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3C469-9752-214D-8CBD-69F2D018FDDB}"/>
              </a:ext>
            </a:extLst>
          </p:cNvPr>
          <p:cNvSpPr/>
          <p:nvPr/>
        </p:nvSpPr>
        <p:spPr>
          <a:xfrm>
            <a:off x="258499" y="1578373"/>
            <a:ext cx="11848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벡터 간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유사도를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cosine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으로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이용할 때 무의미한 단어의 영향력을 줄일 수 있습니다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 </a:t>
            </a:r>
          </a:p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Vectorizer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 존재는 할 수 있도록 하되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힘을 쭉 빼버리는 겁니다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31CF35-36FF-C549-8958-F613ECE78FC0}"/>
              </a:ext>
            </a:extLst>
          </p:cNvPr>
          <p:cNvSpPr/>
          <p:nvPr/>
        </p:nvSpPr>
        <p:spPr>
          <a:xfrm>
            <a:off x="258499" y="25506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문서 전체 집합을 </a:t>
            </a:r>
            <a:r>
              <a:rPr lang="en-US" altLang="ko-KR" dirty="0">
                <a:solidFill>
                  <a:srgbClr val="555555"/>
                </a:solidFill>
                <a:latin typeface="MJXc-TeX-math-I"/>
              </a:rPr>
              <a:t>D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94473-3BF7-FB4A-A162-9563FF2D383F}"/>
              </a:ext>
            </a:extLst>
          </p:cNvPr>
          <p:cNvSpPr txBox="1"/>
          <p:nvPr/>
        </p:nvSpPr>
        <p:spPr>
          <a:xfrm>
            <a:off x="265961" y="3128984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 전체 집합의 크기 </a:t>
            </a:r>
            <a:r>
              <a:rPr lang="en-US" altLang="ko-KR" dirty="0"/>
              <a:t>(</a:t>
            </a:r>
            <a:r>
              <a:rPr lang="ko-KR" altLang="en-US" dirty="0"/>
              <a:t>문서 개수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 </a:t>
            </a:r>
            <a:r>
              <a:rPr lang="en-US" altLang="ko-KR" dirty="0"/>
              <a:t>N</a:t>
            </a:r>
            <a:br>
              <a:rPr lang="en-US" altLang="ko-KR" dirty="0"/>
            </a:b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6B3745-9CBB-A249-A177-81C642665EFB}"/>
              </a:ext>
            </a:extLst>
          </p:cNvPr>
          <p:cNvSpPr/>
          <p:nvPr/>
        </p:nvSpPr>
        <p:spPr>
          <a:xfrm>
            <a:off x="258499" y="3775315"/>
            <a:ext cx="6964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MJXc-TeX-math-I"/>
              </a:rPr>
              <a:t>df</a:t>
            </a:r>
            <a:r>
              <a:rPr lang="en-US" altLang="ko-KR" dirty="0">
                <a:solidFill>
                  <a:srgbClr val="555555"/>
                </a:solidFill>
                <a:latin typeface="MJXc-TeX-main-R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MJXc-TeX-math-I"/>
              </a:rPr>
              <a:t>D</a:t>
            </a:r>
            <a:r>
              <a:rPr lang="en-US" altLang="ko-KR" dirty="0" err="1">
                <a:solidFill>
                  <a:srgbClr val="555555"/>
                </a:solidFill>
                <a:latin typeface="MJXc-TeX-main-R"/>
              </a:rPr>
              <a:t>,</a:t>
            </a:r>
            <a:r>
              <a:rPr lang="en-US" altLang="ko-KR" dirty="0" err="1">
                <a:solidFill>
                  <a:srgbClr val="555555"/>
                </a:solidFill>
                <a:latin typeface="MJXc-TeX-math-I"/>
              </a:rPr>
              <a:t>w</a:t>
            </a:r>
            <a:r>
              <a:rPr lang="en-US" altLang="ko-KR" dirty="0">
                <a:solidFill>
                  <a:srgbClr val="555555"/>
                </a:solidFill>
                <a:latin typeface="MJXc-TeX-main-R"/>
              </a:rPr>
              <a:t>)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문서 집합 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D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에서 단어 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w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가 등장한 문서의 개수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BD760-7F1C-A441-B8C3-1B125A0E33F2}"/>
              </a:ext>
            </a:extLst>
          </p:cNvPr>
          <p:cNvSpPr txBox="1"/>
          <p:nvPr/>
        </p:nvSpPr>
        <p:spPr>
          <a:xfrm>
            <a:off x="4366497" y="43782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수식 보기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52A9E7-94B8-9F4E-98AD-58BAD693478E}"/>
              </a:ext>
            </a:extLst>
          </p:cNvPr>
          <p:cNvSpPr/>
          <p:nvPr/>
        </p:nvSpPr>
        <p:spPr>
          <a:xfrm rot="1952637">
            <a:off x="6141924" y="5059499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MJXc-TeX-math-I"/>
              </a:rPr>
              <a:t>log</a:t>
            </a:r>
            <a:r>
              <a:rPr lang="en-US" altLang="ko-KR" dirty="0">
                <a:solidFill>
                  <a:srgbClr val="555555"/>
                </a:solidFill>
                <a:latin typeface="MJXc-TeX-main-R"/>
              </a:rPr>
              <a:t>(1)=0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log(1)=0 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0E2AC4-B1AA-9E4B-B483-B922955DC4BD}"/>
              </a:ext>
            </a:extLst>
          </p:cNvPr>
          <p:cNvSpPr/>
          <p:nvPr/>
        </p:nvSpPr>
        <p:spPr>
          <a:xfrm>
            <a:off x="306598" y="5301038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tfidf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철학이 잘 맞지 않는 경우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E8F50-DBC0-E34E-A5C2-A97AA0F1264F}"/>
              </a:ext>
            </a:extLst>
          </p:cNvPr>
          <p:cNvSpPr/>
          <p:nvPr/>
        </p:nvSpPr>
        <p:spPr>
          <a:xfrm>
            <a:off x="306597" y="5810333"/>
            <a:ext cx="1160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어떤 상품에 대한 소비자들의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상품평을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모아둔 데이터를 예로 들어보면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좋다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싫다’와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같은 단어는 매우 빈번하게 등장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AAA1ED-6194-ED4E-91DF-56111A88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39" y="2424865"/>
            <a:ext cx="2309730" cy="11095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EF07A7-ECEE-D54B-8D33-70EAE9F1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27" y="3941834"/>
            <a:ext cx="4051300" cy="8509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CE2F41-AA12-4949-BA78-038BE586C623}"/>
              </a:ext>
            </a:extLst>
          </p:cNvPr>
          <p:cNvSpPr/>
          <p:nvPr/>
        </p:nvSpPr>
        <p:spPr>
          <a:xfrm>
            <a:off x="7222603" y="3520515"/>
            <a:ext cx="4512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555555"/>
                </a:solidFill>
                <a:latin typeface="Lato"/>
              </a:rPr>
              <a:t>문서 집합에서 자주 등장하는 단어의 영향력을 줄인다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536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F5F350-88A1-FD4D-808B-E35CB32C2C5F}"/>
              </a:ext>
            </a:extLst>
          </p:cNvPr>
          <p:cNvSpPr/>
          <p:nvPr/>
        </p:nvSpPr>
        <p:spPr>
          <a:xfrm>
            <a:off x="332393" y="304364"/>
            <a:ext cx="298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term weighting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디자인 한다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7658E-89B2-254C-95D0-2320793790A5}"/>
              </a:ext>
            </a:extLst>
          </p:cNvPr>
          <p:cNvSpPr/>
          <p:nvPr/>
        </p:nvSpPr>
        <p:spPr>
          <a:xfrm>
            <a:off x="332392" y="666201"/>
            <a:ext cx="319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 err="1">
                <a:solidFill>
                  <a:srgbClr val="555555"/>
                </a:solidFill>
                <a:latin typeface="Lato"/>
              </a:rPr>
              <a:t>Scikit</a:t>
            </a:r>
            <a:r>
              <a:rPr lang="en-US" altLang="ko-KR" b="1" dirty="0">
                <a:solidFill>
                  <a:srgbClr val="555555"/>
                </a:solidFill>
                <a:latin typeface="Lato"/>
              </a:rPr>
              <a:t>-learn vectorizer + </a:t>
            </a:r>
            <a:r>
              <a:rPr lang="en-US" altLang="ko-KR" b="1" dirty="0" err="1">
                <a:solidFill>
                  <a:srgbClr val="555555"/>
                </a:solidFill>
                <a:latin typeface="Lato"/>
              </a:rPr>
              <a:t>KoNLPy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F6A94C-E06A-C84C-A0C7-B370562A491A}"/>
              </a:ext>
            </a:extLst>
          </p:cNvPr>
          <p:cNvSpPr/>
          <p:nvPr/>
        </p:nvSpPr>
        <p:spPr>
          <a:xfrm>
            <a:off x="424834" y="5326415"/>
            <a:ext cx="10968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my_tokenizer</a:t>
            </a:r>
            <a:r>
              <a:rPr lang="en-US" altLang="ko-KR" dirty="0"/>
              <a:t> = </a:t>
            </a:r>
            <a:r>
              <a:rPr lang="en-US" altLang="ko-KR" dirty="0" err="1"/>
              <a:t>MyTokenizer</a:t>
            </a:r>
            <a:r>
              <a:rPr lang="en-US" altLang="ko-KR" dirty="0"/>
              <a:t>(Twitter()) </a:t>
            </a:r>
          </a:p>
          <a:p>
            <a:r>
              <a:rPr lang="en-US" altLang="ko-KR" dirty="0"/>
              <a:t>vectorizer = </a:t>
            </a:r>
            <a:r>
              <a:rPr lang="en-US" altLang="ko-KR" dirty="0" err="1"/>
              <a:t>CountVectorizer</a:t>
            </a:r>
            <a:r>
              <a:rPr lang="en-US" altLang="ko-KR" dirty="0"/>
              <a:t>(tokenizer = </a:t>
            </a:r>
            <a:r>
              <a:rPr lang="en-US" altLang="ko-KR" dirty="0" err="1">
                <a:solidFill>
                  <a:srgbClr val="FF0000"/>
                </a:solidFill>
              </a:rPr>
              <a:t>my_tokenizer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vectorizer.fit_transform</a:t>
            </a:r>
            <a:r>
              <a:rPr lang="en-US" altLang="ko-KR" dirty="0"/>
              <a:t>(corpus)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7D954-3262-254B-A82A-127F561925A4}"/>
              </a:ext>
            </a:extLst>
          </p:cNvPr>
          <p:cNvSpPr txBox="1"/>
          <p:nvPr/>
        </p:nvSpPr>
        <p:spPr>
          <a:xfrm>
            <a:off x="332392" y="1035533"/>
            <a:ext cx="717004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dirty="0" err="1"/>
              <a:t>konlpy.tag</a:t>
            </a:r>
            <a:r>
              <a:rPr lang="en-US" altLang="ko-KR" sz="1400" dirty="0"/>
              <a:t> import Twitter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MyTokenizer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tagger):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self.tagger</a:t>
            </a:r>
            <a:r>
              <a:rPr lang="en-US" altLang="ko-KR" sz="1400" dirty="0"/>
              <a:t> = tagger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__call__(self, sent):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self.tagger.pos</a:t>
            </a:r>
            <a:r>
              <a:rPr lang="en-US" altLang="ko-KR" sz="1400" dirty="0"/>
              <a:t>(sent)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= ['{}/{}'.format(</a:t>
            </a:r>
            <a:r>
              <a:rPr lang="en-US" altLang="ko-KR" sz="1400" dirty="0" err="1"/>
              <a:t>word,tag</a:t>
            </a:r>
            <a:r>
              <a:rPr lang="en-US" altLang="ko-KR" sz="1400" dirty="0"/>
              <a:t>) for word, tag in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] </a:t>
            </a:r>
          </a:p>
          <a:p>
            <a:r>
              <a:rPr lang="en-US" altLang="ko-KR" sz="1400" dirty="0"/>
              <a:t>        return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my_tokenizer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MyTokenizer</a:t>
            </a:r>
            <a:r>
              <a:rPr lang="en-US" altLang="ko-KR" sz="1400" dirty="0"/>
              <a:t>(Twitter()) </a:t>
            </a:r>
          </a:p>
          <a:p>
            <a:r>
              <a:rPr lang="en-US" altLang="ko-KR" sz="1400" dirty="0"/>
              <a:t>sent = '</a:t>
            </a:r>
            <a:r>
              <a:rPr lang="ko-KR" altLang="en-US" sz="1400" dirty="0" err="1"/>
              <a:t>이건테스트문장입니다</a:t>
            </a:r>
            <a:r>
              <a:rPr lang="en-US" altLang="ko-KR" sz="1400" dirty="0"/>
              <a:t>.’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my_tokenizer</a:t>
            </a:r>
            <a:r>
              <a:rPr lang="en-US" altLang="ko-KR" sz="1400" dirty="0"/>
              <a:t>(sent))</a:t>
            </a:r>
          </a:p>
          <a:p>
            <a:endParaRPr kumimoji="1" lang="en-US" altLang="ko-KR" sz="1400" dirty="0"/>
          </a:p>
          <a:p>
            <a:r>
              <a:rPr lang="en-US" altLang="ko-KR" sz="1400" dirty="0"/>
              <a:t># ['</a:t>
            </a:r>
            <a:r>
              <a:rPr lang="ko-KR" altLang="en-US" sz="1400" dirty="0"/>
              <a:t>이건</a:t>
            </a:r>
            <a:r>
              <a:rPr lang="en-US" altLang="ko-KR" sz="1400" dirty="0"/>
              <a:t>/Noun', '</a:t>
            </a:r>
            <a:r>
              <a:rPr lang="ko-KR" altLang="en-US" sz="1400" dirty="0"/>
              <a:t>테스트</a:t>
            </a:r>
            <a:r>
              <a:rPr lang="en-US" altLang="ko-KR" sz="1400" dirty="0"/>
              <a:t>/Noun', '</a:t>
            </a:r>
            <a:r>
              <a:rPr lang="ko-KR" altLang="en-US" sz="1400" dirty="0"/>
              <a:t>문장</a:t>
            </a:r>
            <a:r>
              <a:rPr lang="en-US" altLang="ko-KR" sz="1400" dirty="0"/>
              <a:t>/Noun', '</a:t>
            </a:r>
            <a:r>
              <a:rPr lang="ko-KR" altLang="en-US" sz="1400" dirty="0"/>
              <a:t>입니</a:t>
            </a:r>
            <a:r>
              <a:rPr lang="en-US" altLang="ko-KR" sz="1400" dirty="0"/>
              <a:t>/Adjective', '</a:t>
            </a:r>
            <a:r>
              <a:rPr lang="ko-KR" altLang="en-US" sz="1400" dirty="0"/>
              <a:t>다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Eomi</a:t>
            </a:r>
            <a:r>
              <a:rPr lang="en-US" altLang="ko-KR" sz="1400" dirty="0"/>
              <a:t>', './Punctuation']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797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807100-6BE8-354C-96C5-D366D88586CC}"/>
              </a:ext>
            </a:extLst>
          </p:cNvPr>
          <p:cNvSpPr/>
          <p:nvPr/>
        </p:nvSpPr>
        <p:spPr>
          <a:xfrm>
            <a:off x="0" y="223739"/>
            <a:ext cx="10660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555555"/>
                </a:solidFill>
                <a:latin typeface="Lato"/>
              </a:rPr>
              <a:t>Logitsic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regression and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Softmax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regression for document classification</a:t>
            </a:r>
            <a:endParaRPr lang="en-US" altLang="ko-KR" b="0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176039-6333-6044-A215-D3108A77129A}"/>
              </a:ext>
            </a:extLst>
          </p:cNvPr>
          <p:cNvSpPr/>
          <p:nvPr/>
        </p:nvSpPr>
        <p:spPr>
          <a:xfrm>
            <a:off x="154328" y="860346"/>
            <a:ext cx="770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Logistic regression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binary classification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 널리 이용되는 방법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C30C9-F4AA-1546-AD05-8A849E79C192}"/>
              </a:ext>
            </a:extLst>
          </p:cNvPr>
          <p:cNvSpPr/>
          <p:nvPr/>
        </p:nvSpPr>
        <p:spPr>
          <a:xfrm>
            <a:off x="154328" y="1496953"/>
            <a:ext cx="10378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클래스가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3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개 이상일 경우의 일반화된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logistic regression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인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Softmax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regression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으로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의미를 확장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279A2-DFF9-8E4F-BD3F-AF3B3765AAD9}"/>
              </a:ext>
            </a:extLst>
          </p:cNvPr>
          <p:cNvSpPr/>
          <p:nvPr/>
        </p:nvSpPr>
        <p:spPr>
          <a:xfrm>
            <a:off x="154328" y="2133560"/>
            <a:ext cx="1146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Softmax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regression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을 이해하면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Word2Vec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과 같은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word embedding, representation learning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원리를 이해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2BABA4-399D-D94A-90B5-6000B0DD2A18}"/>
              </a:ext>
            </a:extLst>
          </p:cNvPr>
          <p:cNvSpPr/>
          <p:nvPr/>
        </p:nvSpPr>
        <p:spPr>
          <a:xfrm>
            <a:off x="154328" y="2931817"/>
            <a:ext cx="458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solidFill>
                  <a:srgbClr val="555555"/>
                </a:solidFill>
                <a:latin typeface="Lato"/>
              </a:rPr>
              <a:t>Geometric interpretation of logistic regression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FE6A00-7F0F-1D4C-8100-458934EE5CE9}"/>
              </a:ext>
            </a:extLst>
          </p:cNvPr>
          <p:cNvSpPr/>
          <p:nvPr/>
        </p:nvSpPr>
        <p:spPr>
          <a:xfrm>
            <a:off x="154328" y="4043381"/>
            <a:ext cx="1123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positive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일 확률을 계산하였고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확률의 총합은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1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이기 때문에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negative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따로 계산하지 않아도 되는 것입니다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1BA3C1-01A0-E643-BD08-E8863038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44" y="2640749"/>
            <a:ext cx="4318000" cy="1320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382B4C-9713-914D-ABF5-6FB14D58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356688"/>
            <a:ext cx="2242244" cy="7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9B4C7C-1790-DA48-9E59-D2CDE7B15D8B}"/>
              </a:ext>
            </a:extLst>
          </p:cNvPr>
          <p:cNvSpPr/>
          <p:nvPr/>
        </p:nvSpPr>
        <p:spPr>
          <a:xfrm>
            <a:off x="224259" y="223341"/>
            <a:ext cx="496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solidFill>
                  <a:srgbClr val="555555"/>
                </a:solidFill>
                <a:latin typeface="Lato"/>
              </a:rPr>
              <a:t>Meaning of coefficients in document classification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7E721F-E861-524A-90AC-562EED7F12FA}"/>
              </a:ext>
            </a:extLst>
          </p:cNvPr>
          <p:cNvSpPr/>
          <p:nvPr/>
        </p:nvSpPr>
        <p:spPr>
          <a:xfrm>
            <a:off x="554389" y="592673"/>
            <a:ext cx="446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dirty="0">
                <a:solidFill>
                  <a:srgbClr val="555555"/>
                </a:solidFill>
                <a:latin typeface="Lato"/>
              </a:rPr>
              <a:t>θ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logistic regression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coefficient vector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967C7C-3D3D-7243-9D7F-E42A341B5EE0}"/>
              </a:ext>
            </a:extLst>
          </p:cNvPr>
          <p:cNvSpPr/>
          <p:nvPr/>
        </p:nvSpPr>
        <p:spPr>
          <a:xfrm>
            <a:off x="554389" y="1146671"/>
            <a:ext cx="5244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dirty="0">
                <a:solidFill>
                  <a:srgbClr val="555555"/>
                </a:solidFill>
                <a:latin typeface="MJXc-TeX-math-I"/>
              </a:rPr>
              <a:t>θ</a:t>
            </a:r>
            <a:r>
              <a:rPr lang="en-US" altLang="ko-KR" dirty="0" err="1">
                <a:solidFill>
                  <a:srgbClr val="555555"/>
                </a:solidFill>
                <a:latin typeface="MJXc-TeX-math-I"/>
              </a:rPr>
              <a:t>kj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feature j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가 클래스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k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기여도로 해석하기도 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B4DA21-3BCC-B948-AB9E-B7C75E3DA817}"/>
              </a:ext>
            </a:extLst>
          </p:cNvPr>
          <p:cNvSpPr/>
          <p:nvPr/>
        </p:nvSpPr>
        <p:spPr>
          <a:xfrm>
            <a:off x="1688708" y="1902068"/>
            <a:ext cx="9457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‘외교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정책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무역’ 과 같은 단어는 연예뉴스보다는 정치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외교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경제 뉴스에서 더 많이 등장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F73FC6-3FA2-5B4A-90BC-22305BF023F1}"/>
              </a:ext>
            </a:extLst>
          </p:cNvPr>
          <p:cNvSpPr/>
          <p:nvPr/>
        </p:nvSpPr>
        <p:spPr>
          <a:xfrm>
            <a:off x="1688708" y="2434504"/>
            <a:ext cx="863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 ‘무대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공연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가수’와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같은 단어들이 등장한다면 연예뉴스라는 힌트를 얻게 됨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4B40D0-9580-6645-94BA-145A52D63445}"/>
              </a:ext>
            </a:extLst>
          </p:cNvPr>
          <p:cNvSpPr/>
          <p:nvPr/>
        </p:nvSpPr>
        <p:spPr>
          <a:xfrm rot="21123416">
            <a:off x="136318" y="2070001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Lato"/>
              </a:rPr>
              <a:t> </a:t>
            </a:r>
            <a:r>
              <a:rPr lang="ko-KR" altLang="en-US" dirty="0" err="1">
                <a:solidFill>
                  <a:srgbClr val="FF0000"/>
                </a:solidFill>
                <a:latin typeface="Lato"/>
              </a:rPr>
              <a:t>문서판별기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ED3CAD-69FD-3545-BE63-61E1380D41A2}"/>
              </a:ext>
            </a:extLst>
          </p:cNvPr>
          <p:cNvSpPr/>
          <p:nvPr/>
        </p:nvSpPr>
        <p:spPr>
          <a:xfrm>
            <a:off x="554389" y="3285006"/>
            <a:ext cx="11274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Bag of words model (term frequency vector)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표현된 </a:t>
            </a:r>
            <a:r>
              <a:rPr lang="en-US" altLang="ko-KR" dirty="0">
                <a:solidFill>
                  <a:srgbClr val="555555"/>
                </a:solidFill>
                <a:latin typeface="MJXc-TeX-math-I"/>
              </a:rPr>
              <a:t>x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coefficient vector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와 내적이 되기 때문에 각 단어가 등장한 횟수만큼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coefficient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가 더해집니다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그리고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exponential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을 통하여 </a:t>
            </a:r>
            <a:r>
              <a:rPr lang="en-US" altLang="ko-KR" dirty="0">
                <a:solidFill>
                  <a:srgbClr val="555555"/>
                </a:solidFill>
                <a:latin typeface="MJXc-TeX-main-R"/>
              </a:rPr>
              <a:t>(−∞,+∞)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(−∞,+∞)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인 값이 </a:t>
            </a:r>
            <a:r>
              <a:rPr lang="en-US" altLang="ko-KR" dirty="0">
                <a:solidFill>
                  <a:srgbClr val="555555"/>
                </a:solidFill>
                <a:latin typeface="MJXc-TeX-main-R"/>
              </a:rPr>
              <a:t>(0,+∞)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(0,+∞)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변환됩니다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3F4CF-560A-154A-BF25-BDE859894333}"/>
              </a:ext>
            </a:extLst>
          </p:cNvPr>
          <p:cNvSpPr txBox="1"/>
          <p:nvPr/>
        </p:nvSpPr>
        <p:spPr>
          <a:xfrm>
            <a:off x="4816914" y="45048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그림 보기</a:t>
            </a:r>
          </a:p>
        </p:txBody>
      </p:sp>
    </p:spTree>
    <p:extLst>
      <p:ext uri="{BB962C8B-B14F-4D97-AF65-F5344CB8AC3E}">
        <p14:creationId xmlns:p14="http://schemas.microsoft.com/office/powerpoint/2010/main" val="313302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1537E3-16FF-BD42-BF3C-9B0D3A00CA46}"/>
              </a:ext>
            </a:extLst>
          </p:cNvPr>
          <p:cNvSpPr/>
          <p:nvPr/>
        </p:nvSpPr>
        <p:spPr>
          <a:xfrm>
            <a:off x="327949" y="177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b="1" dirty="0" err="1">
                <a:solidFill>
                  <a:srgbClr val="555555"/>
                </a:solidFill>
                <a:latin typeface="Lato"/>
              </a:rPr>
              <a:t>Softmax</a:t>
            </a:r>
            <a:r>
              <a:rPr lang="en-US" altLang="ko-KR" b="1" dirty="0">
                <a:solidFill>
                  <a:srgbClr val="555555"/>
                </a:solidFill>
                <a:latin typeface="Lato"/>
              </a:rPr>
              <a:t> regression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EB163E-7D34-A54C-BA35-9FAC59FB57B8}"/>
              </a:ext>
            </a:extLst>
          </p:cNvPr>
          <p:cNvSpPr/>
          <p:nvPr/>
        </p:nvSpPr>
        <p:spPr>
          <a:xfrm>
            <a:off x="327949" y="778000"/>
            <a:ext cx="1137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softmax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regression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은 한 가지만 더 생각   클래스가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2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개가 아닌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개라면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총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개의 대표 벡터를 학습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F5BC5E-36B1-CA4B-8AB2-A2F4B4CEC2FF}"/>
              </a:ext>
            </a:extLst>
          </p:cNvPr>
          <p:cNvSpPr/>
          <p:nvPr/>
        </p:nvSpPr>
        <p:spPr>
          <a:xfrm>
            <a:off x="939477" y="3129564"/>
            <a:ext cx="10968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Lato"/>
              </a:rPr>
              <a:t>sklearn.linear_model.LogisticRegression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 구현되어 있습니다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. </a:t>
            </a:r>
          </a:p>
          <a:p>
            <a:endParaRPr lang="en-US" altLang="ko-KR" dirty="0">
              <a:solidFill>
                <a:srgbClr val="555555"/>
              </a:solidFill>
              <a:latin typeface="Lato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Y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값의 종류가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3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개 이상이면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softmax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regression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을 학습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E1AF9-0491-3248-820B-3EDF0634C9EA}"/>
              </a:ext>
            </a:extLst>
          </p:cNvPr>
          <p:cNvSpPr txBox="1"/>
          <p:nvPr/>
        </p:nvSpPr>
        <p:spPr>
          <a:xfrm>
            <a:off x="4679858" y="47424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소스 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601B1C-0AAB-4C4F-94E3-8E5A6DC4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83" y="1147332"/>
            <a:ext cx="3924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2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125BC-3A2D-544A-8787-089947740467}"/>
              </a:ext>
            </a:extLst>
          </p:cNvPr>
          <p:cNvSpPr/>
          <p:nvPr/>
        </p:nvSpPr>
        <p:spPr>
          <a:xfrm>
            <a:off x="419344" y="211767"/>
            <a:ext cx="6028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Tokenization, Part of speech tagging, Morphological analysis?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DD745-8AD9-A542-B666-A751ADFA800B}"/>
              </a:ext>
            </a:extLst>
          </p:cNvPr>
          <p:cNvSpPr/>
          <p:nvPr/>
        </p:nvSpPr>
        <p:spPr>
          <a:xfrm>
            <a:off x="419344" y="816237"/>
            <a:ext cx="9233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Lato"/>
              </a:rPr>
              <a:t>토크나이징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Lato"/>
              </a:rPr>
              <a:t> 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Lato"/>
              </a:rPr>
              <a:t>(tokenization)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은 주어진 문장을 토큰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(tokens)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Lato"/>
              </a:rPr>
              <a:t>으로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 나누는 과정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FFCC6D-4CA4-2845-A5C5-12C71B4E7901}"/>
              </a:ext>
            </a:extLst>
          </p:cNvPr>
          <p:cNvSpPr/>
          <p:nvPr/>
        </p:nvSpPr>
        <p:spPr>
          <a:xfrm>
            <a:off x="419344" y="1544841"/>
            <a:ext cx="11606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띄어쓰기를 기준으로 문장을 나눌 수도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영어는 띄어쓰기를 기준으로 문장을 나눠도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Lato"/>
              </a:rPr>
              <a:t>단어열로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 나뉘어집니다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</a:p>
          <a:p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6E98DD-508C-6C49-B22B-ED307482F2F9}"/>
              </a:ext>
            </a:extLst>
          </p:cNvPr>
          <p:cNvSpPr/>
          <p:nvPr/>
        </p:nvSpPr>
        <p:spPr>
          <a:xfrm>
            <a:off x="419344" y="234382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한국어에서 띄어쓰기 기준으로 나뉘어지는 단위는 ‘어절’ 입니다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F98186-BAEA-284A-9D67-2E4BA832146D}"/>
              </a:ext>
            </a:extLst>
          </p:cNvPr>
          <p:cNvSpPr/>
          <p:nvPr/>
        </p:nvSpPr>
        <p:spPr>
          <a:xfrm>
            <a:off x="373045" y="3163621"/>
            <a:ext cx="9326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어절은 한 개 이상의 단어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혹은 형태소로 구성될 수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8074D-6E11-F141-9EC5-3D1681559070}"/>
              </a:ext>
            </a:extLst>
          </p:cNvPr>
          <p:cNvSpPr/>
          <p:nvPr/>
        </p:nvSpPr>
        <p:spPr>
          <a:xfrm>
            <a:off x="419344" y="382952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Lato"/>
              </a:rPr>
              <a:t>품사 판별 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Lato"/>
              </a:rPr>
              <a:t>(part of speech tagging)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은 토큰을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(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단어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품사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로 정의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2CB6E6-FE9A-094A-A276-FE109AD47BDF}"/>
              </a:ext>
            </a:extLst>
          </p:cNvPr>
          <p:cNvSpPr/>
          <p:nvPr/>
        </p:nvSpPr>
        <p:spPr>
          <a:xfrm>
            <a:off x="419344" y="4495429"/>
            <a:ext cx="3260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한국어의 품사 체계는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5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언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9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품사로 구성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1C3975-B3F3-194B-B612-C8BC6E63D9E5}"/>
              </a:ext>
            </a:extLst>
          </p:cNvPr>
          <p:cNvSpPr/>
          <p:nvPr/>
        </p:nvSpPr>
        <p:spPr>
          <a:xfrm>
            <a:off x="419344" y="5161333"/>
            <a:ext cx="9974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다른 단어들은 형태가 변하지 않습니다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하지만 동사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형용사인 용언은 형태가 변함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’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용언이 활용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FE2E74-FFD7-E54A-8443-F48F6C12BE0F}"/>
              </a:ext>
            </a:extLst>
          </p:cNvPr>
          <p:cNvSpPr/>
          <p:nvPr/>
        </p:nvSpPr>
        <p:spPr>
          <a:xfrm>
            <a:off x="419343" y="5926138"/>
            <a:ext cx="9824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의미를 지니는 부분을 어근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(root),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형태가 변하는 부분을 어미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(ending)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이라 합니다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. 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이었다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=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이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/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어근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+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Lato"/>
              </a:rPr>
              <a:t>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/>
              </a:rPr>
              <a:t>/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/>
              </a:rPr>
              <a:t>어미’ 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594F8-CA0F-6D4E-855A-DEB5F95173D8}"/>
              </a:ext>
            </a:extLst>
          </p:cNvPr>
          <p:cNvSpPr txBox="1"/>
          <p:nvPr/>
        </p:nvSpPr>
        <p:spPr>
          <a:xfrm>
            <a:off x="2049758" y="11497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그림 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86C90-B2F1-1943-960D-E604C03DB503}"/>
              </a:ext>
            </a:extLst>
          </p:cNvPr>
          <p:cNvSpPr txBox="1"/>
          <p:nvPr/>
        </p:nvSpPr>
        <p:spPr>
          <a:xfrm>
            <a:off x="2049757" y="4101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그림 보기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F7EEC-0BF3-F044-A900-626DCE82F8B8}"/>
              </a:ext>
            </a:extLst>
          </p:cNvPr>
          <p:cNvSpPr txBox="1"/>
          <p:nvPr/>
        </p:nvSpPr>
        <p:spPr>
          <a:xfrm>
            <a:off x="2490424" y="479200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표 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9F2ECC-5F9A-2C4F-8428-0F1793745580}"/>
              </a:ext>
            </a:extLst>
          </p:cNvPr>
          <p:cNvSpPr/>
          <p:nvPr/>
        </p:nvSpPr>
        <p:spPr>
          <a:xfrm>
            <a:off x="419343" y="5529433"/>
            <a:ext cx="8851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‘이다’ 라는 형용사는 ‘이고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이니까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이었다’ 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처럼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본래의 의미는 같지만 형태가 변함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210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C74768-256F-6342-B942-E09631CF528F}"/>
              </a:ext>
            </a:extLst>
          </p:cNvPr>
          <p:cNvSpPr/>
          <p:nvPr/>
        </p:nvSpPr>
        <p:spPr>
          <a:xfrm>
            <a:off x="223777" y="5717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Lato"/>
              </a:rPr>
              <a:t>형태소 분석은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(morphological analysis)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Lato"/>
              </a:rPr>
              <a:t>품사 판별과 자주 혼동되는 개념입니다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Lato"/>
              </a:rPr>
              <a:t>형태소란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Lato"/>
              </a:rPr>
              <a:t> 의미를 지니는 최소 단위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, (1)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자립형태소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/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의존형태소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로 나뉘기도 하며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, (2)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실질형태소와 형식형태소로 나뉘기도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62A9B3-11FA-334C-B515-E4A91A0C05EE}"/>
              </a:ext>
            </a:extLst>
          </p:cNvPr>
          <p:cNvSpPr/>
          <p:nvPr/>
        </p:nvSpPr>
        <p:spPr>
          <a:xfrm>
            <a:off x="131179" y="21339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>
                <a:solidFill>
                  <a:srgbClr val="555555"/>
                </a:solidFill>
                <a:effectLst/>
                <a:latin typeface="Lato"/>
              </a:rPr>
              <a:t>실질형태소는 그 자체가 의미를 지니는 것이며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형식형태소는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문법기능을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하는 형태소입니다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어미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조사가 이에 해당합니다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19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9F699B-5AC1-6D41-B6D4-1221496D2656}"/>
              </a:ext>
            </a:extLst>
          </p:cNvPr>
          <p:cNvSpPr/>
          <p:nvPr/>
        </p:nvSpPr>
        <p:spPr>
          <a:xfrm>
            <a:off x="250455" y="223342"/>
            <a:ext cx="275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Out of vocabulary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EAEB6-DC9D-604A-BF4A-6043D704FE32}"/>
              </a:ext>
            </a:extLst>
          </p:cNvPr>
          <p:cNvSpPr txBox="1"/>
          <p:nvPr/>
        </p:nvSpPr>
        <p:spPr>
          <a:xfrm>
            <a:off x="1483427" y="868183"/>
            <a:ext cx="251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Twitter </a:t>
            </a:r>
            <a:r>
              <a:rPr kumimoji="1" lang="ko-KR" altLang="en-US" dirty="0"/>
              <a:t>분석 그림 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D66BE9-5B4E-5E4E-A0CB-970BC2E38BB4}"/>
              </a:ext>
            </a:extLst>
          </p:cNvPr>
          <p:cNvSpPr/>
          <p:nvPr/>
        </p:nvSpPr>
        <p:spPr>
          <a:xfrm>
            <a:off x="339622" y="1670177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 사전에 등록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유무에 따라 처리됨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30526-7CE8-7C44-B756-60691BD90445}"/>
              </a:ext>
            </a:extLst>
          </p:cNvPr>
          <p:cNvSpPr txBox="1"/>
          <p:nvPr/>
        </p:nvSpPr>
        <p:spPr>
          <a:xfrm>
            <a:off x="1628172" y="231501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분석 그림 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B744AC-DBE0-254D-9136-6F05BD952217}"/>
              </a:ext>
            </a:extLst>
          </p:cNvPr>
          <p:cNvSpPr/>
          <p:nvPr/>
        </p:nvSpPr>
        <p:spPr>
          <a:xfrm>
            <a:off x="339622" y="3117012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>
                <a:solidFill>
                  <a:srgbClr val="555555"/>
                </a:solidFill>
                <a:effectLst/>
                <a:latin typeface="Lato"/>
              </a:rPr>
              <a:t>미등록단어 문제는 언제나 발생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3B6734-F37A-8F49-82F4-B63714B30988}"/>
              </a:ext>
            </a:extLst>
          </p:cNvPr>
          <p:cNvSpPr/>
          <p:nvPr/>
        </p:nvSpPr>
        <p:spPr>
          <a:xfrm>
            <a:off x="471170" y="3919006"/>
            <a:ext cx="263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Ambiguity in tokenization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3246C-0310-5A4B-AD5C-6FB29069EA7B}"/>
              </a:ext>
            </a:extLst>
          </p:cNvPr>
          <p:cNvSpPr txBox="1"/>
          <p:nvPr/>
        </p:nvSpPr>
        <p:spPr>
          <a:xfrm>
            <a:off x="471170" y="4563847"/>
            <a:ext cx="652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‘</a:t>
            </a:r>
            <a:r>
              <a:rPr lang="ko-KR" altLang="en-US" dirty="0" err="1"/>
              <a:t>텍스트분석</a:t>
            </a:r>
            <a:r>
              <a:rPr lang="en-US" altLang="ko-KR" dirty="0"/>
              <a:t>, </a:t>
            </a:r>
            <a:r>
              <a:rPr lang="ko-KR" altLang="en-US" dirty="0"/>
              <a:t>자연어처리는 처음부터 끝까지 </a:t>
            </a:r>
            <a:r>
              <a:rPr lang="ko-KR" altLang="en-US" b="1" dirty="0"/>
              <a:t>모호성과의 싸움</a:t>
            </a:r>
            <a:r>
              <a:rPr lang="ko-KR" altLang="en-US" dirty="0"/>
              <a:t>‘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B212D-BB79-A349-A902-9560944EEE61}"/>
              </a:ext>
            </a:extLst>
          </p:cNvPr>
          <p:cNvSpPr txBox="1"/>
          <p:nvPr/>
        </p:nvSpPr>
        <p:spPr>
          <a:xfrm>
            <a:off x="923633" y="5181175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‘</a:t>
            </a:r>
            <a:r>
              <a:rPr kumimoji="1" lang="ko-KR" altLang="en-US" dirty="0"/>
              <a:t>서울대공원에서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어떻게 인식</a:t>
            </a:r>
            <a:r>
              <a:rPr kumimoji="1" lang="en-US" altLang="ko-KR" dirty="0"/>
              <a:t>?</a:t>
            </a:r>
            <a:r>
              <a:rPr kumimoji="1" lang="ko-KR" altLang="en-US" dirty="0"/>
              <a:t> 그림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8F0F80-1699-CE4E-A356-2246FA43DB86}"/>
              </a:ext>
            </a:extLst>
          </p:cNvPr>
          <p:cNvSpPr/>
          <p:nvPr/>
        </p:nvSpPr>
        <p:spPr>
          <a:xfrm>
            <a:off x="3005889" y="5798503"/>
            <a:ext cx="2459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어린이날 행사와 관련된 문서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92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EA8D47-8F68-A049-9262-25CC8E290C4A}"/>
              </a:ext>
            </a:extLst>
          </p:cNvPr>
          <p:cNvSpPr/>
          <p:nvPr/>
        </p:nvSpPr>
        <p:spPr>
          <a:xfrm>
            <a:off x="247692" y="339088"/>
            <a:ext cx="410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Needs for unsupervised word extractions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600CC-C82A-A048-9D86-0A2D206DB93B}"/>
              </a:ext>
            </a:extLst>
          </p:cNvPr>
          <p:cNvSpPr/>
          <p:nvPr/>
        </p:nvSpPr>
        <p:spPr>
          <a:xfrm>
            <a:off x="756211" y="849961"/>
            <a:ext cx="10945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‘우리가 분석해야 할 데이터를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이해한다’라는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말의 의미는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P(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서울대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+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공원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), P(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서울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+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대공원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의 확률을 계산하는 모델의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parametar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조절하는 것만 의미하는 것이 아닙니다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사전에 없는 단어들도 분석할 데이터에서 스스로 학습할 수 있어야 한다는 의미입니다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16ECE-CE01-1549-9A88-7B7CF4BC61F0}"/>
              </a:ext>
            </a:extLst>
          </p:cNvPr>
          <p:cNvSpPr/>
          <p:nvPr/>
        </p:nvSpPr>
        <p:spPr>
          <a:xfrm>
            <a:off x="756211" y="2202612"/>
            <a:ext cx="385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명사는 새로운 단어가 자주 만들어짐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4A1D4-4D9D-3C4F-91FD-A29B49E80F0C}"/>
              </a:ext>
            </a:extLst>
          </p:cNvPr>
          <p:cNvSpPr/>
          <p:nvPr/>
        </p:nvSpPr>
        <p:spPr>
          <a:xfrm>
            <a:off x="4614959" y="2202612"/>
            <a:ext cx="6705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새로운 사건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새로운 사람을 지칭하기 위하여 명사가 만들어짐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1752A-18DB-8D4D-8DAF-C3C3E38F99C5}"/>
              </a:ext>
            </a:extLst>
          </p:cNvPr>
          <p:cNvSpPr/>
          <p:nvPr/>
        </p:nvSpPr>
        <p:spPr>
          <a:xfrm>
            <a:off x="756211" y="3001265"/>
            <a:ext cx="860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조사는 새롭게 만들어지지 않습니다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조사는 문법 기능을 담당하기 때문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0C4360-34C0-6F45-A874-90F0ED42EB13}"/>
              </a:ext>
            </a:extLst>
          </p:cNvPr>
          <p:cNvSpPr/>
          <p:nvPr/>
        </p:nvSpPr>
        <p:spPr>
          <a:xfrm>
            <a:off x="756210" y="3627092"/>
            <a:ext cx="1120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새로운 어미도 만들어집니다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말투 때문입니다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 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저녁 이제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먹을라궁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’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처럼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대화체에서는 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-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을라궁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’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처럼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다양한 어미가 만들어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짐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C4B1E-1330-254A-A796-526CE7943788}"/>
              </a:ext>
            </a:extLst>
          </p:cNvPr>
          <p:cNvSpPr/>
          <p:nvPr/>
        </p:nvSpPr>
        <p:spPr>
          <a:xfrm>
            <a:off x="790168" y="4529918"/>
            <a:ext cx="8654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어떤 품사에서 새로운 단어가 만들어지는지를 파악해야 그 방법을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0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EA8D47-8F68-A049-9262-25CC8E290C4A}"/>
              </a:ext>
            </a:extLst>
          </p:cNvPr>
          <p:cNvSpPr/>
          <p:nvPr/>
        </p:nvSpPr>
        <p:spPr>
          <a:xfrm>
            <a:off x="247692" y="339088"/>
            <a:ext cx="410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Needs for unsupervised word extractions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C98F6-36A8-6349-9171-A75B8BBF08A9}"/>
              </a:ext>
            </a:extLst>
          </p:cNvPr>
          <p:cNvSpPr/>
          <p:nvPr/>
        </p:nvSpPr>
        <p:spPr>
          <a:xfrm>
            <a:off x="790168" y="5155745"/>
            <a:ext cx="11524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Lato"/>
                <a:hlinkClick r:id="rId2"/>
              </a:rPr>
              <a:t>Left-side subword tokenizer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는 문서 판별 등의 작업에 이용할 수 있는 아주 간단한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토크나이저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Lato"/>
                <a:hlinkClick r:id="rId3"/>
              </a:rPr>
              <a:t>Word piece model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out of vocabulary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문제를 우회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해결이 아닙니다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하는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토크나이저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Lato"/>
                <a:hlinkClick r:id="rId4"/>
              </a:rPr>
              <a:t>Cohesion score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는 단어의 일부분으로 다른 부분이 얼마나 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/>
              </a:rPr>
              <a:t>예상되느냐에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 대한 정보를 단어 추출에 이용합니다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Lato"/>
                <a:hlinkClick r:id="rId5"/>
              </a:rPr>
              <a:t>KR-WordRank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graph ranking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방법을 이용하여 단어를 추출합니다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Lato"/>
                <a:hlinkClick r:id="rId6"/>
              </a:rPr>
              <a:t>Branching Entropy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와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Lato"/>
                <a:hlinkClick r:id="rId6"/>
              </a:rPr>
              <a:t>Acessor Variety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/>
              </a:rPr>
              <a:t>는 손나은의 오른쪽에 등장하는 글자의 다양성의 정보를 이용합니다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F2610E-E2D5-CE47-BD6B-D88B1EE769B2}"/>
              </a:ext>
            </a:extLst>
          </p:cNvPr>
          <p:cNvSpPr/>
          <p:nvPr/>
        </p:nvSpPr>
        <p:spPr>
          <a:xfrm>
            <a:off x="558799" y="708420"/>
            <a:ext cx="10041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규칙 기반의 방법이 새로운 단어를 인식하는데 이용될 수도 있습니다만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이는 매우 위험한 접근입니다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F677B6-7294-2A4E-9DB1-21B558930A90}"/>
              </a:ext>
            </a:extLst>
          </p:cNvPr>
          <p:cNvSpPr/>
          <p:nvPr/>
        </p:nvSpPr>
        <p:spPr>
          <a:xfrm>
            <a:off x="558798" y="1077752"/>
            <a:ext cx="8839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‘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-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은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/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조사’는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명사 뒤에 등장합니다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이 규칙을 이용하여 ‘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-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은’ 앞을 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명사라고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생각할 수도 있습니다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131D41-FA9B-DF44-9CD2-6CF4455A0805}"/>
              </a:ext>
            </a:extLst>
          </p:cNvPr>
          <p:cNvSpPr/>
          <p:nvPr/>
        </p:nvSpPr>
        <p:spPr>
          <a:xfrm>
            <a:off x="558798" y="1570195"/>
            <a:ext cx="4589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에이핑크의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‘손나은’ 은 ‘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손나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/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명사 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+ 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은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/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조사’가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아닙니다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557CA4-48D8-C64F-876B-94F634C08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3916" y="523754"/>
            <a:ext cx="2146300" cy="22987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F76610-9292-0D44-A746-A4ABC771845B}"/>
              </a:ext>
            </a:extLst>
          </p:cNvPr>
          <p:cNvSpPr/>
          <p:nvPr/>
        </p:nvSpPr>
        <p:spPr>
          <a:xfrm>
            <a:off x="558798" y="2066166"/>
            <a:ext cx="4055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다른 해결 방법으로 통계를 이용한 단어 추출 방법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B730A-1C70-6845-A4E7-E3DEB2A04B66}"/>
              </a:ext>
            </a:extLst>
          </p:cNvPr>
          <p:cNvSpPr/>
          <p:nvPr/>
        </p:nvSpPr>
        <p:spPr>
          <a:xfrm>
            <a:off x="456172" y="267237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연예 뉴스에서는 ‘손나은’ 이라는 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세글자는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자주 등장합니다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그렇기 때문에 ‘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손나’라는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두 단어 다음에 등장할 글자는 ‘</a:t>
            </a:r>
            <a:r>
              <a:rPr lang="ko-KR" altLang="en-US" sz="1400" dirty="0" err="1">
                <a:solidFill>
                  <a:srgbClr val="555555"/>
                </a:solidFill>
                <a:latin typeface="Lato"/>
              </a:rPr>
              <a:t>은’으로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 예상이 됩니다</a:t>
            </a:r>
            <a:r>
              <a:rPr lang="en-US" altLang="ko-KR" sz="1400" dirty="0">
                <a:solidFill>
                  <a:srgbClr val="555555"/>
                </a:solidFill>
                <a:latin typeface="Lato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Lato"/>
              </a:rPr>
              <a:t>하지만 ‘손나은’ 다음에 등장할 글자는 모두가 다르게 예상할 것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297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9F6281-95F3-3C4F-8E12-01D508EBBCC4}"/>
              </a:ext>
            </a:extLst>
          </p:cNvPr>
          <p:cNvSpPr/>
          <p:nvPr/>
        </p:nvSpPr>
        <p:spPr>
          <a:xfrm>
            <a:off x="131179" y="362635"/>
            <a:ext cx="8156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555555"/>
                </a:solidFill>
                <a:latin typeface="Lato"/>
              </a:rPr>
              <a:t>Komoran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코모란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형태소 분석기 사용 방법과 사용자 사전 추가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(Java, Python)</a:t>
            </a:r>
            <a:endParaRPr lang="en-US" altLang="ko-KR" b="0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7E66C6-7735-EC45-8E55-07304A4D05A2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0" i="0" dirty="0">
                <a:solidFill>
                  <a:srgbClr val="FF0000"/>
                </a:solidFill>
                <a:effectLst/>
                <a:latin typeface="Lato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4986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6F5179-C015-3746-80C3-1B86B6C9C784}"/>
              </a:ext>
            </a:extLst>
          </p:cNvPr>
          <p:cNvSpPr/>
          <p:nvPr/>
        </p:nvSpPr>
        <p:spPr>
          <a:xfrm>
            <a:off x="1733513" y="269641"/>
            <a:ext cx="550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55555"/>
                </a:solidFill>
                <a:latin typeface="Lato"/>
              </a:rPr>
              <a:t>Java in Python, 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Komoran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 3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Python package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만들기</a:t>
            </a:r>
            <a:endParaRPr lang="ko-KR" altLang="en-US" b="0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52FFDA-2720-1F40-9222-D483D169B1B8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0" i="0" dirty="0">
                <a:solidFill>
                  <a:srgbClr val="FF0000"/>
                </a:solidFill>
                <a:effectLst/>
                <a:latin typeface="Lato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97494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020A6F-380D-D541-8F4B-87A6E4EAE7DB}"/>
              </a:ext>
            </a:extLst>
          </p:cNvPr>
          <p:cNvSpPr/>
          <p:nvPr/>
        </p:nvSpPr>
        <p:spPr>
          <a:xfrm>
            <a:off x="283230" y="142319"/>
            <a:ext cx="440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55555"/>
                </a:solidFill>
                <a:latin typeface="Lato"/>
              </a:rPr>
              <a:t>From text to term frequency matrix (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KoNLPy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)</a:t>
            </a:r>
            <a:endParaRPr lang="en-US" altLang="ko-KR" b="0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28C43-ACE0-1544-931D-CE3BFE0AD014}"/>
              </a:ext>
            </a:extLst>
          </p:cNvPr>
          <p:cNvSpPr/>
          <p:nvPr/>
        </p:nvSpPr>
        <p:spPr>
          <a:xfrm>
            <a:off x="283230" y="721450"/>
            <a:ext cx="1149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555555"/>
                </a:solidFill>
                <a:latin typeface="Lato"/>
              </a:rPr>
              <a:t>텍스트마이닝을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수행하기 위해서는 텍스트 형식의 데이터를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머신러닝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알고리즘이 이해할 수 있는 벡터 형식으로 변환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829FBC-45AA-BE4B-B1E1-6EC5DD287D0C}"/>
              </a:ext>
            </a:extLst>
          </p:cNvPr>
          <p:cNvSpPr/>
          <p:nvPr/>
        </p:nvSpPr>
        <p:spPr>
          <a:xfrm>
            <a:off x="283230" y="1577580"/>
            <a:ext cx="1149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One hot representation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혹은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Bag of words model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불리는 방법은 한 문서 </a:t>
            </a:r>
            <a:r>
              <a:rPr lang="en-US" altLang="ko-KR" dirty="0">
                <a:solidFill>
                  <a:srgbClr val="555555"/>
                </a:solidFill>
                <a:latin typeface="MJXc-TeX-math-I"/>
              </a:rPr>
              <a:t>i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i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에 단어 </a:t>
            </a:r>
            <a:r>
              <a:rPr lang="en-US" altLang="ko-KR" dirty="0" err="1">
                <a:solidFill>
                  <a:srgbClr val="555555"/>
                </a:solidFill>
                <a:latin typeface="MJXc-TeX-math-I"/>
              </a:rPr>
              <a:t>j</a:t>
            </a:r>
            <a:r>
              <a:rPr lang="en-US" altLang="ko-KR" dirty="0" err="1">
                <a:solidFill>
                  <a:srgbClr val="555555"/>
                </a:solidFill>
                <a:latin typeface="Lato"/>
              </a:rPr>
              <a:t>j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 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의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등장횟수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혹은 중요도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weight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표현하는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term frequency vector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로 문서를 표현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E59B56-7FF9-4C45-B165-47A11ACF214E}"/>
              </a:ext>
            </a:extLst>
          </p:cNvPr>
          <p:cNvSpPr/>
          <p:nvPr/>
        </p:nvSpPr>
        <p:spPr>
          <a:xfrm>
            <a:off x="283230" y="2549853"/>
            <a:ext cx="343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solidFill>
                  <a:srgbClr val="555555"/>
                </a:solidFill>
                <a:latin typeface="Lato"/>
              </a:rPr>
              <a:t>Ways of document representation</a:t>
            </a:r>
            <a:endParaRPr lang="en-US" altLang="ko-KR" b="1" i="0" dirty="0">
              <a:solidFill>
                <a:srgbClr val="555555"/>
              </a:solidFill>
              <a:effectLst/>
              <a:latin typeface="Lat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1838DD-AF1B-4A4D-8D17-B9ED963146DD}"/>
              </a:ext>
            </a:extLst>
          </p:cNvPr>
          <p:cNvSpPr/>
          <p:nvPr/>
        </p:nvSpPr>
        <p:spPr>
          <a:xfrm>
            <a:off x="283229" y="3024812"/>
            <a:ext cx="1162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Lato"/>
              </a:rPr>
              <a:t>Doc2Vec 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으로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잘 알려진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distributed representation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은 해석이 불가능한 밀도 있는 </a:t>
            </a:r>
            <a:r>
              <a:rPr lang="en-US" altLang="ko-KR" dirty="0">
                <a:solidFill>
                  <a:srgbClr val="555555"/>
                </a:solidFill>
                <a:latin typeface="Lato"/>
              </a:rPr>
              <a:t>(dense) 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벡터로 문서를 표현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2B17F4-F6FE-A94E-8F69-0A42666796BC}"/>
              </a:ext>
            </a:extLst>
          </p:cNvPr>
          <p:cNvSpPr/>
          <p:nvPr/>
        </p:nvSpPr>
        <p:spPr>
          <a:xfrm>
            <a:off x="283229" y="3535420"/>
            <a:ext cx="465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 </a:t>
            </a:r>
            <a:r>
              <a:rPr lang="ko-KR" altLang="en-US" dirty="0" err="1">
                <a:solidFill>
                  <a:srgbClr val="555555"/>
                </a:solidFill>
                <a:latin typeface="Lato"/>
              </a:rPr>
              <a:t>벡터로부터</a:t>
            </a:r>
            <a:r>
              <a:rPr lang="ko-KR" altLang="en-US" dirty="0">
                <a:solidFill>
                  <a:srgbClr val="555555"/>
                </a:solidFill>
                <a:latin typeface="Lato"/>
              </a:rPr>
              <a:t> 문서의 의미를 이해할 수는 없음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AA3C8-438B-2D4E-8E97-800830643956}"/>
              </a:ext>
            </a:extLst>
          </p:cNvPr>
          <p:cNvSpPr/>
          <p:nvPr/>
        </p:nvSpPr>
        <p:spPr>
          <a:xfrm>
            <a:off x="374247" y="4090741"/>
            <a:ext cx="10448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Lato"/>
              </a:rPr>
              <a:t>의미적으로 비슷한 문서는 비슷한 벡터를 지니기 때문에 유사한 문서를 찾기에 용이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3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1423</Words>
  <Application>Microsoft Macintosh PowerPoint</Application>
  <PresentationFormat>와이드스크린</PresentationFormat>
  <Paragraphs>152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Lato</vt:lpstr>
      <vt:lpstr>MJXc-TeX-main-R</vt:lpstr>
      <vt:lpstr>MJXc-TeX-math-I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창욱</dc:creator>
  <cp:lastModifiedBy>전 창욱</cp:lastModifiedBy>
  <cp:revision>110</cp:revision>
  <dcterms:created xsi:type="dcterms:W3CDTF">2019-06-12T05:01:46Z</dcterms:created>
  <dcterms:modified xsi:type="dcterms:W3CDTF">2019-06-26T06:55:19Z</dcterms:modified>
</cp:coreProperties>
</file>