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6556" autoAdjust="0"/>
  </p:normalViewPr>
  <p:slideViewPr>
    <p:cSldViewPr snapToGrid="0">
      <p:cViewPr varScale="1">
        <p:scale>
          <a:sx n="69" d="100"/>
          <a:sy n="69" d="100"/>
        </p:scale>
        <p:origin x="78" y="7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A1D4-AD3C-4B95-B717-0AAFA41515FC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5C98-E065-4E63-911B-7F92DD03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0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A1D4-AD3C-4B95-B717-0AAFA41515FC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5C98-E065-4E63-911B-7F92DD03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3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A1D4-AD3C-4B95-B717-0AAFA41515FC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5C98-E065-4E63-911B-7F92DD03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A1D4-AD3C-4B95-B717-0AAFA41515FC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5C98-E065-4E63-911B-7F92DD03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0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A1D4-AD3C-4B95-B717-0AAFA41515FC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5C98-E065-4E63-911B-7F92DD03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5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A1D4-AD3C-4B95-B717-0AAFA41515FC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5C98-E065-4E63-911B-7F92DD03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0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A1D4-AD3C-4B95-B717-0AAFA41515FC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5C98-E065-4E63-911B-7F92DD03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1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A1D4-AD3C-4B95-B717-0AAFA41515FC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5C98-E065-4E63-911B-7F92DD03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7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A1D4-AD3C-4B95-B717-0AAFA41515FC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5C98-E065-4E63-911B-7F92DD03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0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A1D4-AD3C-4B95-B717-0AAFA41515FC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5C98-E065-4E63-911B-7F92DD03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A1D4-AD3C-4B95-B717-0AAFA41515FC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5C98-E065-4E63-911B-7F92DD03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2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A1D4-AD3C-4B95-B717-0AAFA41515FC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E5C98-E065-4E63-911B-7F92DD03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Character-level CNN for text classification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27607" y="4378415"/>
            <a:ext cx="1736785" cy="461004"/>
          </a:xfrm>
        </p:spPr>
        <p:txBody>
          <a:bodyPr/>
          <a:lstStyle/>
          <a:p>
            <a:r>
              <a:rPr lang="ko-KR" altLang="en-US" dirty="0" err="1" smtClean="0"/>
              <a:t>김이언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1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17194" cy="10305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Data Augmentation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06389" cy="2100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Data Augmentation</a:t>
            </a:r>
            <a:r>
              <a:rPr lang="ko-KR" altLang="en-US" dirty="0" smtClean="0"/>
              <a:t>은 유용한 기술</a:t>
            </a:r>
            <a:r>
              <a:rPr lang="en-US" altLang="ko-KR" dirty="0" smtClean="0"/>
              <a:t>!!!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하지만 자연어 처리에서는 자유롭지 않음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내려서울</a:t>
            </a:r>
            <a:r>
              <a:rPr lang="ko-KR" altLang="en-US" dirty="0" smtClean="0"/>
              <a:t> </a:t>
            </a:r>
            <a:r>
              <a:rPr lang="ko-KR" altLang="en-US" dirty="0" smtClean="0"/>
              <a:t>나는 </a:t>
            </a:r>
            <a:r>
              <a:rPr lang="ko-KR" altLang="en-US" dirty="0" err="1" smtClean="0"/>
              <a:t>간다을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글자의 순서가 매우 중요하기 때문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199" y="3925730"/>
            <a:ext cx="10397067" cy="257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그래서 어떻게 할 건가요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동의어 </a:t>
            </a:r>
            <a:r>
              <a:rPr lang="ko-KR" altLang="en-US" dirty="0"/>
              <a:t>사전</a:t>
            </a:r>
            <a:r>
              <a:rPr lang="en-US" altLang="ko-KR" dirty="0"/>
              <a:t>(thesaurus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동일한 의미를 가진 단어로 대체하여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을 늘림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2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17194" cy="10305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Comparison Models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496341" cy="256708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Traditional Methods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dirty="0" smtClean="0"/>
              <a:t>Bag-of-words and its TFIDF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dirty="0" smtClean="0"/>
              <a:t>Bag-of-</a:t>
            </a:r>
            <a:r>
              <a:rPr lang="en-US" altLang="ko-KR" dirty="0" err="1" smtClean="0"/>
              <a:t>ngrams</a:t>
            </a:r>
            <a:r>
              <a:rPr lang="en-US" altLang="ko-KR" dirty="0" smtClean="0"/>
              <a:t> and its TFIDF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dirty="0" smtClean="0"/>
              <a:t>Bag-of-means on word embedding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4392709"/>
            <a:ext cx="10397067" cy="257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Deep Learning Method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dirty="0" smtClean="0"/>
              <a:t>word-based </a:t>
            </a:r>
            <a:r>
              <a:rPr lang="en-US" altLang="ko-KR" dirty="0" err="1" smtClean="0"/>
              <a:t>ConvNet</a:t>
            </a:r>
            <a:endParaRPr lang="en-US" altLang="ko-KR" dirty="0" smtClean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dirty="0" smtClean="0"/>
              <a:t>simple 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4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17194" cy="10305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Dataset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496341" cy="25670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Dataset</a:t>
            </a:r>
            <a:r>
              <a:rPr lang="ko-KR" altLang="en-US" dirty="0" smtClean="0"/>
              <a:t>에 대해 잠깐 알아보고 가요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08" y="2677781"/>
            <a:ext cx="10167410" cy="31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17194" cy="10305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Dataset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496341" cy="25670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실질적인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크기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08" y="2677781"/>
            <a:ext cx="10167410" cy="31301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38576" y="3215474"/>
            <a:ext cx="1346479" cy="2542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72619" y="3165234"/>
            <a:ext cx="6783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rgbClr val="FF0000"/>
                </a:solidFill>
              </a:rPr>
              <a:t>30,000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2618" y="3457622"/>
            <a:ext cx="6783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rgbClr val="FF0000"/>
                </a:solidFill>
              </a:rPr>
              <a:t>90,000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8864" y="3772082"/>
            <a:ext cx="6783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</a:rPr>
              <a:t>4</a:t>
            </a:r>
            <a:r>
              <a:rPr lang="en-US" altLang="ko-KR" sz="1300" dirty="0" smtClean="0">
                <a:solidFill>
                  <a:srgbClr val="FF0000"/>
                </a:solidFill>
              </a:rPr>
              <a:t>0,000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2618" y="4082395"/>
            <a:ext cx="769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rgbClr val="FF0000"/>
                </a:solidFill>
              </a:rPr>
              <a:t>280,000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2618" y="4373830"/>
            <a:ext cx="769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rgbClr val="FF0000"/>
                </a:solidFill>
              </a:rPr>
              <a:t>130,000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2618" y="4686298"/>
            <a:ext cx="769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rgbClr val="FF0000"/>
                </a:solidFill>
              </a:rPr>
              <a:t>140,000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2618" y="5003502"/>
            <a:ext cx="769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rgbClr val="FF0000"/>
                </a:solidFill>
              </a:rPr>
              <a:t>600,000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72618" y="5306841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rgbClr val="FF0000"/>
                </a:solidFill>
              </a:rPr>
              <a:t>1,800,000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17194" cy="10305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Comparison Models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36" y="1395664"/>
            <a:ext cx="8149527" cy="511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17194" cy="10305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Comparison Models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04" y="1301156"/>
            <a:ext cx="9425191" cy="46876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8975" y="6320414"/>
            <a:ext cx="103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양수 퍼센트</a:t>
            </a:r>
            <a:r>
              <a:rPr lang="en-US" altLang="ko-KR" dirty="0" smtClean="0"/>
              <a:t>: Char-CNN</a:t>
            </a:r>
            <a:r>
              <a:rPr lang="ko-KR" altLang="en-US" dirty="0" smtClean="0"/>
              <a:t>가 더 좋은 성능을 보여줌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음수 퍼센트</a:t>
            </a:r>
            <a:r>
              <a:rPr lang="en-US" altLang="ko-KR" dirty="0" smtClean="0"/>
              <a:t>: Char-CNN</a:t>
            </a:r>
            <a:r>
              <a:rPr lang="ko-KR" altLang="en-US" dirty="0" smtClean="0"/>
              <a:t>가 더 낮은 성능을 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17194" cy="10305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Discussion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4320"/>
            <a:ext cx="11079146" cy="50323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Character Level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ConvNet</a:t>
            </a:r>
            <a:r>
              <a:rPr lang="ko-KR" altLang="en-US" dirty="0" smtClean="0"/>
              <a:t>은 충분히 효과적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Dataset</a:t>
            </a:r>
            <a:r>
              <a:rPr lang="ko-KR" altLang="en-US" dirty="0" smtClean="0"/>
              <a:t>의 크기가 클 때 </a:t>
            </a:r>
            <a:r>
              <a:rPr lang="en-US" altLang="ko-KR" dirty="0" smtClean="0"/>
              <a:t>Char-level CNN</a:t>
            </a:r>
            <a:r>
              <a:rPr lang="ko-KR" altLang="en-US" dirty="0" smtClean="0"/>
              <a:t>은 더 잘 수행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Char-CNN</a:t>
            </a:r>
            <a:r>
              <a:rPr lang="ko-KR" altLang="en-US" dirty="0" smtClean="0"/>
              <a:t>은 유저가 생성한 데이터에서도 잘 작동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Amazon Review </a:t>
            </a:r>
            <a:r>
              <a:rPr lang="ko-KR" altLang="en-US" dirty="0" smtClean="0"/>
              <a:t>데이터는 </a:t>
            </a:r>
            <a:r>
              <a:rPr lang="en-US" altLang="ko-KR" dirty="0" smtClean="0"/>
              <a:t>Raw</a:t>
            </a:r>
            <a:r>
              <a:rPr lang="ko-KR" altLang="en-US" dirty="0" smtClean="0"/>
              <a:t>한 데이터에서도 좋은 성능을 보임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대소문자를 구별하지 않는 것이 대개 좋은 성능을 보임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정규화 효과가 발생하기 때문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Task</a:t>
            </a:r>
            <a:r>
              <a:rPr lang="ko-KR" altLang="en-US" dirty="0" smtClean="0"/>
              <a:t>에 상관 없이 잘 작동</a:t>
            </a:r>
            <a:endParaRPr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크게 </a:t>
            </a:r>
            <a:r>
              <a:rPr lang="en-US" altLang="ko-KR" dirty="0" smtClean="0"/>
              <a:t>sentiment analysis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topic classification</a:t>
            </a:r>
            <a:r>
              <a:rPr lang="ko-KR" altLang="en-US" dirty="0" smtClean="0"/>
              <a:t>으로 나누어짐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에 잘 작동하는 모델은 없음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여러가지를 고려해야 한다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30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4958637" y="2772600"/>
            <a:ext cx="22747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Word</a:t>
            </a:r>
            <a:endParaRPr lang="ko-KR" altLang="en-US" sz="6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958637" y="3327192"/>
            <a:ext cx="2274725" cy="0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79770" y="3603300"/>
            <a:ext cx="38324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Character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2289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881187"/>
            <a:ext cx="10315575" cy="3095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64158" y="1881187"/>
            <a:ext cx="2461846" cy="271091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26003" y="1881187"/>
            <a:ext cx="5104563" cy="271091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611253" y="1881187"/>
            <a:ext cx="2461846" cy="271091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5724" y="5101388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Quantization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815231" y="5101389"/>
            <a:ext cx="2561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/>
              <a:t>Conv</a:t>
            </a:r>
            <a:r>
              <a:rPr lang="en-US" altLang="ko-KR" sz="3200" dirty="0" smtClean="0"/>
              <a:t> &amp; Pool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9359511" y="5101389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FCN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193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/>
      <p:bldP spid="9" grpId="1"/>
      <p:bldP spid="10" grpId="0"/>
      <p:bldP spid="10" grpId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17194" cy="10305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Quantization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442608" cy="28618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Character </a:t>
            </a:r>
            <a:r>
              <a:rPr lang="ko-KR" altLang="en-US" dirty="0" smtClean="0"/>
              <a:t>단위로 다음과 같은 </a:t>
            </a:r>
            <a:r>
              <a:rPr lang="en-US" altLang="ko-KR" dirty="0" smtClean="0"/>
              <a:t>70</a:t>
            </a:r>
            <a:r>
              <a:rPr lang="ko-KR" altLang="en-US" dirty="0" smtClean="0"/>
              <a:t>개로 나누어 분해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알파벳 </a:t>
            </a:r>
            <a:r>
              <a:rPr lang="en-US" altLang="ko-KR" dirty="0" smtClean="0"/>
              <a:t>a, b, c, …, z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숫자 </a:t>
            </a:r>
            <a:r>
              <a:rPr lang="en-US" altLang="ko-KR" dirty="0" smtClean="0"/>
              <a:t>0, 1, …, 9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특수문자 </a:t>
            </a:r>
            <a:r>
              <a:rPr lang="en-US" altLang="ko-KR" dirty="0" smtClean="0"/>
              <a:t>-,;.!?:’”/\|_@#$%ˆ&amp;*˜‘+-=&lt;&gt;()[]{}</a:t>
            </a:r>
            <a:r>
              <a:rPr lang="ko-KR" altLang="en-US" dirty="0"/>
              <a:t>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err="1" smtClean="0"/>
              <a:t>개행</a:t>
            </a:r>
            <a:r>
              <a:rPr lang="ko-KR" altLang="en-US" dirty="0" smtClean="0"/>
              <a:t> 문자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빈칸은 제로 벡터로 사용 </a:t>
            </a:r>
            <a:r>
              <a:rPr lang="en-US" altLang="ko-KR" dirty="0" smtClean="0"/>
              <a:t>Ex. [0, …, 0]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748131"/>
            <a:ext cx="103174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 smtClean="0"/>
              <a:t>OneHot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Encdoing</a:t>
            </a:r>
            <a:endParaRPr lang="en-US" altLang="ko-KR" sz="2800" dirty="0"/>
          </a:p>
          <a:p>
            <a:pPr lvl="1"/>
            <a:r>
              <a:rPr lang="en-US" altLang="ko-KR" sz="2400" dirty="0" smtClean="0"/>
              <a:t>Ex. [0, 1, 0, …, 0]  =&gt; b</a:t>
            </a:r>
            <a:r>
              <a:rPr lang="ko-KR" altLang="en-US" sz="2400" dirty="0" smtClean="0"/>
              <a:t>를 의미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15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881187"/>
            <a:ext cx="10315575" cy="3095625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 flipV="1">
            <a:off x="3320716" y="1309036"/>
            <a:ext cx="0" cy="5721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0730477" y="1309036"/>
            <a:ext cx="0" cy="5721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300620" y="1309036"/>
            <a:ext cx="744995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01100" y="475276"/>
            <a:ext cx="574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총 </a:t>
            </a:r>
            <a:r>
              <a:rPr lang="en-US" altLang="ko-KR" sz="2800" dirty="0" smtClean="0"/>
              <a:t>9</a:t>
            </a:r>
            <a:r>
              <a:rPr lang="ko-KR" altLang="en-US" sz="2800" dirty="0" smtClean="0"/>
              <a:t>개 층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Conv&amp;Pool</a:t>
            </a:r>
            <a:r>
              <a:rPr lang="en-US" altLang="ko-KR" sz="2800" dirty="0" smtClean="0"/>
              <a:t>: 6 + FCN: 3)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50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17194" cy="10305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Convolution &amp; Pooling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442608" cy="28618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1D Convolution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구성 요소</a:t>
            </a:r>
            <a:r>
              <a:rPr lang="en-US" altLang="ko-KR" dirty="0" smtClean="0"/>
              <a:t>(Large Model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Small Model</a:t>
            </a:r>
            <a:r>
              <a:rPr lang="ko-KR" altLang="en-US" dirty="0" smtClean="0"/>
              <a:t>로 나누어짐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88" y="3557220"/>
            <a:ext cx="7810500" cy="2838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1113" y="6234432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Kernel</a:t>
            </a:r>
            <a:r>
              <a:rPr lang="ko-KR" altLang="en-US" dirty="0" smtClean="0"/>
              <a:t>의 수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640921" y="6069206"/>
            <a:ext cx="121999" cy="20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928528" y="6069206"/>
            <a:ext cx="110880" cy="20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17194" cy="10305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Convolution &amp; Pooling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3200" cy="4143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Activation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Initialize Weight (FCN</a:t>
            </a:r>
            <a:r>
              <a:rPr lang="ko-KR" altLang="en-US" dirty="0" smtClean="0"/>
              <a:t>도 동일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Gaussian Distribution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- mean, standard deviation =&gt; large (0, 0.02), small (0, 0.05)</a:t>
            </a:r>
          </a:p>
        </p:txBody>
      </p:sp>
    </p:spTree>
    <p:extLst>
      <p:ext uri="{BB962C8B-B14F-4D97-AF65-F5344CB8AC3E}">
        <p14:creationId xmlns:p14="http://schemas.microsoft.com/office/powerpoint/2010/main" val="34432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17194" cy="10305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FCN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7067" cy="25770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구성 요소</a:t>
            </a:r>
            <a:r>
              <a:rPr lang="en-US" altLang="ko-KR" dirty="0" smtClean="0"/>
              <a:t>(Large Model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Small Model</a:t>
            </a:r>
            <a:r>
              <a:rPr lang="ko-KR" altLang="en-US" dirty="0" smtClean="0"/>
              <a:t>로 나누어짐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91" y="2686050"/>
            <a:ext cx="7058025" cy="179070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199" y="4476750"/>
            <a:ext cx="10397068" cy="165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FCN </a:t>
            </a:r>
            <a:r>
              <a:rPr lang="ko-KR" altLang="en-US" dirty="0" smtClean="0"/>
              <a:t>사이사이 </a:t>
            </a:r>
            <a:r>
              <a:rPr lang="en-US" altLang="ko-KR" dirty="0" smtClean="0"/>
              <a:t>Dropout</a:t>
            </a:r>
            <a:r>
              <a:rPr lang="ko-KR" altLang="en-US" dirty="0"/>
              <a:t>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(probability: 0.5)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02200" y="3886200"/>
            <a:ext cx="3327400" cy="3640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25509" y="3793377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개 분류인 경우</a:t>
            </a:r>
            <a:r>
              <a:rPr lang="en-US" altLang="ko-KR" dirty="0" smtClean="0"/>
              <a:t>: 10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개 분류인 경우</a:t>
            </a:r>
            <a:r>
              <a:rPr lang="en-US" altLang="ko-KR" dirty="0" smtClean="0"/>
              <a:t>: 5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8544320" y="4004559"/>
            <a:ext cx="460106" cy="127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4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17194" cy="10305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Data Augmentation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7067" cy="25770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Data Augmentation</a:t>
            </a:r>
            <a:r>
              <a:rPr lang="ko-KR" altLang="en-US" dirty="0" smtClean="0"/>
              <a:t>은 유용한 기술</a:t>
            </a:r>
            <a:r>
              <a:rPr lang="en-US" altLang="ko-KR" dirty="0" smtClean="0"/>
              <a:t>!!!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91" y="2527707"/>
            <a:ext cx="9240297" cy="389619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4364" y="6514336"/>
            <a:ext cx="94220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https://medium.com/nanonets/how-to-use-deep-learning-when-you-have-limited-data-part-2-data-augmentation-c26971dc8ced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88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378</Words>
  <Application>Microsoft Office PowerPoint</Application>
  <PresentationFormat>와이드스크린</PresentationFormat>
  <Paragraphs>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Character-level CNN for text classification</vt:lpstr>
      <vt:lpstr>PowerPoint 프레젠테이션</vt:lpstr>
      <vt:lpstr>PowerPoint 프레젠테이션</vt:lpstr>
      <vt:lpstr>Quantization</vt:lpstr>
      <vt:lpstr>PowerPoint 프레젠테이션</vt:lpstr>
      <vt:lpstr>Convolution &amp; Pooling</vt:lpstr>
      <vt:lpstr>Convolution &amp; Pooling</vt:lpstr>
      <vt:lpstr>FCN</vt:lpstr>
      <vt:lpstr>Data Augmentation</vt:lpstr>
      <vt:lpstr>Data Augmentation</vt:lpstr>
      <vt:lpstr>Comparison Models</vt:lpstr>
      <vt:lpstr>Dataset</vt:lpstr>
      <vt:lpstr>Dataset</vt:lpstr>
      <vt:lpstr>Comparison Models</vt:lpstr>
      <vt:lpstr>Comparison Models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Character-level CNN for text classification</dc:title>
  <dc:creator>Kim Eon</dc:creator>
  <cp:lastModifiedBy>Kim Eon</cp:lastModifiedBy>
  <cp:revision>23</cp:revision>
  <dcterms:created xsi:type="dcterms:W3CDTF">2019-03-03T06:06:36Z</dcterms:created>
  <dcterms:modified xsi:type="dcterms:W3CDTF">2019-03-04T15:18:06Z</dcterms:modified>
</cp:coreProperties>
</file>