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3" r:id="rId4"/>
    <p:sldId id="258" r:id="rId5"/>
    <p:sldId id="273" r:id="rId6"/>
    <p:sldId id="259" r:id="rId7"/>
    <p:sldId id="264" r:id="rId8"/>
    <p:sldId id="260" r:id="rId9"/>
    <p:sldId id="261" r:id="rId10"/>
    <p:sldId id="262" r:id="rId11"/>
    <p:sldId id="265" r:id="rId12"/>
    <p:sldId id="266" r:id="rId13"/>
    <p:sldId id="267" r:id="rId14"/>
    <p:sldId id="268" r:id="rId15"/>
    <p:sldId id="274"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43"/>
    <p:restoredTop sz="94674"/>
  </p:normalViewPr>
  <p:slideViewPr>
    <p:cSldViewPr snapToGrid="0" snapToObjects="1">
      <p:cViewPr varScale="1">
        <p:scale>
          <a:sx n="91" d="100"/>
          <a:sy n="91" d="100"/>
        </p:scale>
        <p:origin x="21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78C16-07A4-754B-8195-0AB8DEF5247D}" type="datetimeFigureOut">
              <a:rPr kumimoji="1" lang="ko-KR" altLang="en-US" smtClean="0"/>
              <a:t>2019. 6. 30.</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ko-KR" altLang="en-US"/>
              <a:t>마스터 텍스트 스타일 편집
둘째 수준
셋째 수준
넷째 수준
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6CD85-BD68-2846-B3F2-F535824E365E}" type="slidenum">
              <a:rPr kumimoji="1" lang="ko-KR" altLang="en-US" smtClean="0"/>
              <a:t>‹#›</a:t>
            </a:fld>
            <a:endParaRPr kumimoji="1" lang="ko-KR" altLang="en-US"/>
          </a:p>
        </p:txBody>
      </p:sp>
    </p:spTree>
    <p:extLst>
      <p:ext uri="{BB962C8B-B14F-4D97-AF65-F5344CB8AC3E}">
        <p14:creationId xmlns:p14="http://schemas.microsoft.com/office/powerpoint/2010/main" val="69337362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EB6CD85-BD68-2846-B3F2-F535824E365E}" type="slidenum">
              <a:rPr kumimoji="1" lang="ko-KR" altLang="en-US" smtClean="0"/>
              <a:t>6</a:t>
            </a:fld>
            <a:endParaRPr kumimoji="1" lang="ko-KR" altLang="en-US"/>
          </a:p>
        </p:txBody>
      </p:sp>
    </p:spTree>
    <p:extLst>
      <p:ext uri="{BB962C8B-B14F-4D97-AF65-F5344CB8AC3E}">
        <p14:creationId xmlns:p14="http://schemas.microsoft.com/office/powerpoint/2010/main" val="64950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0DFB0D-B3A3-BA47-B281-FD4C5988F833}"/>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79F2A651-1A21-694F-B917-2C108CC149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CA7CA20D-038C-3E44-A832-102BF1340CCD}"/>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5" name="바닥글 개체 틀 4">
            <a:extLst>
              <a:ext uri="{FF2B5EF4-FFF2-40B4-BE49-F238E27FC236}">
                <a16:creationId xmlns:a16="http://schemas.microsoft.com/office/drawing/2014/main" id="{7F7B6883-C734-7F4F-80BA-79EB5A277CE0}"/>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17EECB0-682C-4240-A3F2-AB0555EDE8DC}"/>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383910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BDA63-EC82-DF4A-B39F-99FE6FC21602}"/>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EDBA5D0D-F759-2040-93BF-19EC2FFD8D71}"/>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36300DF5-FC71-6E42-A413-A1FFD2DC3C9B}"/>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5" name="바닥글 개체 틀 4">
            <a:extLst>
              <a:ext uri="{FF2B5EF4-FFF2-40B4-BE49-F238E27FC236}">
                <a16:creationId xmlns:a16="http://schemas.microsoft.com/office/drawing/2014/main" id="{281E079B-A074-514E-A772-4772B6ABAF8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855A5168-A582-5C43-AC85-BB57060142B1}"/>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27872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F5CAEF2-B90A-7844-B6A5-C44DA16F1A75}"/>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89D25EAD-AAAA-F04F-BA62-03A92B8BF540}"/>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1892E3-D85E-A643-8074-CB1170D6CC76}"/>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5" name="바닥글 개체 틀 4">
            <a:extLst>
              <a:ext uri="{FF2B5EF4-FFF2-40B4-BE49-F238E27FC236}">
                <a16:creationId xmlns:a16="http://schemas.microsoft.com/office/drawing/2014/main" id="{97D48905-CD6B-1E40-851E-4B5862DF9073}"/>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FF859FE-44E7-A143-926C-3DCF02A7D20E}"/>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173306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105C7B-B619-4349-93A7-9C73689EF12A}"/>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3115416-BB47-2D43-ACE8-D08EA25F6A38}"/>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99B8ECF4-1739-8143-A136-5B3369849ACD}"/>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5" name="바닥글 개체 틀 4">
            <a:extLst>
              <a:ext uri="{FF2B5EF4-FFF2-40B4-BE49-F238E27FC236}">
                <a16:creationId xmlns:a16="http://schemas.microsoft.com/office/drawing/2014/main" id="{A609F4BF-CC1C-B34D-87AE-197F7DDF61F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19D8AB94-397D-714C-BEE8-45010F5FA81D}"/>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288685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B755C1-0F17-6248-9986-5D213D7B9D0F}"/>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A0614480-C44D-A248-BB0B-7CB970E73D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AE714A08-FAD9-6245-9A03-7F29CA04F5B1}"/>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5" name="바닥글 개체 틀 4">
            <a:extLst>
              <a:ext uri="{FF2B5EF4-FFF2-40B4-BE49-F238E27FC236}">
                <a16:creationId xmlns:a16="http://schemas.microsoft.com/office/drawing/2014/main" id="{8C0C6609-CA7F-8244-B25D-92571714F8A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617984D-CA99-FD44-9AD5-F9E4E5E013A3}"/>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145728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BF8343-390F-EF47-8FD2-A4CED0D3571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E7A4608-584F-E64A-853A-BD18B29D93A8}"/>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AEF68F2-E61E-B643-9A01-DBBEBD138162}"/>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10523479-D8F1-504C-BAD1-AC6B50DFB0FE}"/>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6" name="바닥글 개체 틀 5">
            <a:extLst>
              <a:ext uri="{FF2B5EF4-FFF2-40B4-BE49-F238E27FC236}">
                <a16:creationId xmlns:a16="http://schemas.microsoft.com/office/drawing/2014/main" id="{00E38832-DD12-9B4C-9CA4-10535E4FF81D}"/>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2099AE10-66D0-7C4A-B55A-B7DD86FE940C}"/>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1443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0023AB-6051-9C4B-B485-2E2E5B09D6A8}"/>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4F380E04-6C13-E840-9120-0BE102CE0F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A4616E79-4549-074A-B254-B6F1C1095370}"/>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4650B990-DDB3-2D49-A5E0-8CE39A2F4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4CD7E668-C6EB-AD4B-8DED-2549D410CF89}"/>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7A5C59FE-D11C-E64D-8059-721749B3300C}"/>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8" name="바닥글 개체 틀 7">
            <a:extLst>
              <a:ext uri="{FF2B5EF4-FFF2-40B4-BE49-F238E27FC236}">
                <a16:creationId xmlns:a16="http://schemas.microsoft.com/office/drawing/2014/main" id="{95C5C71E-5911-744C-A0F9-6B77CF22FD85}"/>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5FB9EE1D-BE59-C04C-83F2-F08D68FC5C1B}"/>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4047178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78C226-2452-8D46-A1C8-A037292EC7F4}"/>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E7C09E11-15CF-7F40-8F8B-8D85C27F220B}"/>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4" name="바닥글 개체 틀 3">
            <a:extLst>
              <a:ext uri="{FF2B5EF4-FFF2-40B4-BE49-F238E27FC236}">
                <a16:creationId xmlns:a16="http://schemas.microsoft.com/office/drawing/2014/main" id="{76E41829-D2AF-B445-B3A0-34C3089970C3}"/>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ECDCF437-DF22-3B40-89F1-A5C1E5DF5FF4}"/>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428189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A1105C0-DA1D-5242-B111-694D201DE862}"/>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3" name="바닥글 개체 틀 2">
            <a:extLst>
              <a:ext uri="{FF2B5EF4-FFF2-40B4-BE49-F238E27FC236}">
                <a16:creationId xmlns:a16="http://schemas.microsoft.com/office/drawing/2014/main" id="{78948981-5B74-3449-8FC3-395C998F4C30}"/>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C6801034-F97C-D34E-81DB-80118453DC67}"/>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112898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B47887-E3EF-4F49-9201-B1708F2D5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C46AF5E8-CA2D-414E-958F-2E578E92D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89724E6D-4D1A-A04D-9E38-8E691026B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021D23A5-1765-2F45-95F6-8E5B4C413175}"/>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6" name="바닥글 개체 틀 5">
            <a:extLst>
              <a:ext uri="{FF2B5EF4-FFF2-40B4-BE49-F238E27FC236}">
                <a16:creationId xmlns:a16="http://schemas.microsoft.com/office/drawing/2014/main" id="{8DB376DB-B4E9-D644-B2AD-F3FBC119D321}"/>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3A22621D-8107-8847-A3A3-A86FA4FF1FE7}"/>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427544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C00DA9-D5A6-B74B-8414-32537931E341}"/>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7E1E6A04-088F-5947-8E41-151C7436AD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3B1BA70-A7A3-D845-8EAB-8477BDF71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BA8CDBF9-54BD-1A45-8F93-16EAB14D3EE2}"/>
              </a:ext>
            </a:extLst>
          </p:cNvPr>
          <p:cNvSpPr>
            <a:spLocks noGrp="1"/>
          </p:cNvSpPr>
          <p:nvPr>
            <p:ph type="dt" sz="half" idx="10"/>
          </p:nvPr>
        </p:nvSpPr>
        <p:spPr/>
        <p:txBody>
          <a:bodyPr/>
          <a:lstStyle/>
          <a:p>
            <a:fld id="{ED0E91CD-2AFC-3343-B622-3D7C341D3AB2}" type="datetimeFigureOut">
              <a:rPr kumimoji="1" lang="ko-KR" altLang="en-US" smtClean="0"/>
              <a:t>2019. 6. 30.</a:t>
            </a:fld>
            <a:endParaRPr kumimoji="1" lang="ko-KR" altLang="en-US"/>
          </a:p>
        </p:txBody>
      </p:sp>
      <p:sp>
        <p:nvSpPr>
          <p:cNvPr id="6" name="바닥글 개체 틀 5">
            <a:extLst>
              <a:ext uri="{FF2B5EF4-FFF2-40B4-BE49-F238E27FC236}">
                <a16:creationId xmlns:a16="http://schemas.microsoft.com/office/drawing/2014/main" id="{644B6ED3-28C1-0D49-9C28-1D0745BBB0C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F11C158-6B77-9740-A49D-A68632490C0C}"/>
              </a:ext>
            </a:extLst>
          </p:cNvPr>
          <p:cNvSpPr>
            <a:spLocks noGrp="1"/>
          </p:cNvSpPr>
          <p:nvPr>
            <p:ph type="sldNum" sz="quarter" idx="12"/>
          </p:nvPr>
        </p:nvSpPr>
        <p:spPr/>
        <p:txBody>
          <a:body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1152933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DB43921-E9E4-264B-BB78-88B9F615F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0D361C7E-D13E-7B4F-B972-E2423C4524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42F1C89-135D-1D4C-8B9B-80444C133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E91CD-2AFC-3343-B622-3D7C341D3AB2}" type="datetimeFigureOut">
              <a:rPr kumimoji="1" lang="ko-KR" altLang="en-US" smtClean="0"/>
              <a:t>2019. 6. 30.</a:t>
            </a:fld>
            <a:endParaRPr kumimoji="1" lang="ko-KR" altLang="en-US"/>
          </a:p>
        </p:txBody>
      </p:sp>
      <p:sp>
        <p:nvSpPr>
          <p:cNvPr id="5" name="바닥글 개체 틀 4">
            <a:extLst>
              <a:ext uri="{FF2B5EF4-FFF2-40B4-BE49-F238E27FC236}">
                <a16:creationId xmlns:a16="http://schemas.microsoft.com/office/drawing/2014/main" id="{D06132B7-4829-9E41-BABD-A4496A848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41A213C4-FA49-554A-98B8-DC0BEA079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26C17-5BD5-B54C-8A79-EA3E8F6AF910}" type="slidenum">
              <a:rPr kumimoji="1" lang="ko-KR" altLang="en-US" smtClean="0"/>
              <a:t>‹#›</a:t>
            </a:fld>
            <a:endParaRPr kumimoji="1" lang="ko-KR" altLang="en-US"/>
          </a:p>
        </p:txBody>
      </p:sp>
    </p:spTree>
    <p:extLst>
      <p:ext uri="{BB962C8B-B14F-4D97-AF65-F5344CB8AC3E}">
        <p14:creationId xmlns:p14="http://schemas.microsoft.com/office/powerpoint/2010/main" val="608835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1812.10464.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fairseq.readthedocs.io/en/latest/tutorial_simple_lstm.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groundai.com/project/massively-multilingual-sentence-embeddings-for-zero-shot-cross-lingual-transfer-and-beyond/" TargetMode="External"/><Relationship Id="rId2" Type="http://schemas.openxmlformats.org/officeDocument/2006/relationships/hyperlink" Target="https://code.fb.com/ai-research/laser-multilingual-sentence-embeddings/" TargetMode="External"/><Relationship Id="rId1" Type="http://schemas.openxmlformats.org/officeDocument/2006/relationships/slideLayout" Target="../slideLayouts/slideLayout1.xml"/><Relationship Id="rId5" Type="http://schemas.openxmlformats.org/officeDocument/2006/relationships/hyperlink" Target="https://arxiv.org/pdf/1812.10464.pdf" TargetMode="External"/><Relationship Id="rId4" Type="http://schemas.openxmlformats.org/officeDocument/2006/relationships/hyperlink" Target="https://towardsdatascience.com/explained-multilingual-sentence-embeddings-for-zero-shot-transfer-5f2cdf7d4fa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aclweb.org/anthology/D18-1269"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1015A56-21BC-6044-BECD-EBEDC297FCA7}"/>
              </a:ext>
            </a:extLst>
          </p:cNvPr>
          <p:cNvSpPr/>
          <p:nvPr/>
        </p:nvSpPr>
        <p:spPr>
          <a:xfrm>
            <a:off x="232013" y="1795650"/>
            <a:ext cx="11764370" cy="954107"/>
          </a:xfrm>
          <a:prstGeom prst="rect">
            <a:avLst/>
          </a:prstGeom>
        </p:spPr>
        <p:txBody>
          <a:bodyPr wrap="square">
            <a:spAutoFit/>
          </a:bodyPr>
          <a:lstStyle/>
          <a:p>
            <a:r>
              <a:rPr lang="en-US" altLang="ko-KR" sz="2800" dirty="0"/>
              <a:t>Massively Multilingual Sentence Embeddings </a:t>
            </a:r>
          </a:p>
          <a:p>
            <a:r>
              <a:rPr lang="en-US" altLang="ko-KR" sz="2800" dirty="0"/>
              <a:t>for Zero-Shot Cross-Lingual Transfer and Beyond</a:t>
            </a:r>
            <a:endParaRPr lang="ko-KR" altLang="en-US" sz="2800" dirty="0"/>
          </a:p>
        </p:txBody>
      </p:sp>
      <p:sp>
        <p:nvSpPr>
          <p:cNvPr id="5" name="직사각형 4">
            <a:extLst>
              <a:ext uri="{FF2B5EF4-FFF2-40B4-BE49-F238E27FC236}">
                <a16:creationId xmlns:a16="http://schemas.microsoft.com/office/drawing/2014/main" id="{EDE3E665-C6B2-8E4E-8BEF-6C51B6EEA2DE}"/>
              </a:ext>
            </a:extLst>
          </p:cNvPr>
          <p:cNvSpPr/>
          <p:nvPr/>
        </p:nvSpPr>
        <p:spPr>
          <a:xfrm>
            <a:off x="10704395" y="6299412"/>
            <a:ext cx="1046328" cy="369332"/>
          </a:xfrm>
          <a:prstGeom prst="rect">
            <a:avLst/>
          </a:prstGeom>
        </p:spPr>
        <p:txBody>
          <a:bodyPr wrap="square">
            <a:spAutoFit/>
          </a:bodyPr>
          <a:lstStyle/>
          <a:p>
            <a:r>
              <a:rPr lang="ko-KR" altLang="en-US" dirty="0"/>
              <a:t>전 창 욱</a:t>
            </a:r>
          </a:p>
        </p:txBody>
      </p:sp>
      <p:sp>
        <p:nvSpPr>
          <p:cNvPr id="6" name="직사각형 5">
            <a:extLst>
              <a:ext uri="{FF2B5EF4-FFF2-40B4-BE49-F238E27FC236}">
                <a16:creationId xmlns:a16="http://schemas.microsoft.com/office/drawing/2014/main" id="{CE9A3E26-D161-B646-88EC-AC43287498CF}"/>
              </a:ext>
            </a:extLst>
          </p:cNvPr>
          <p:cNvSpPr/>
          <p:nvPr/>
        </p:nvSpPr>
        <p:spPr>
          <a:xfrm>
            <a:off x="1631003" y="5744466"/>
            <a:ext cx="3952877" cy="369332"/>
          </a:xfrm>
          <a:prstGeom prst="rect">
            <a:avLst/>
          </a:prstGeom>
        </p:spPr>
        <p:txBody>
          <a:bodyPr wrap="none">
            <a:spAutoFit/>
          </a:bodyPr>
          <a:lstStyle/>
          <a:p>
            <a:r>
              <a:rPr lang="en-US" altLang="ko-KR" dirty="0">
                <a:hlinkClick r:id="rId2"/>
              </a:rPr>
              <a:t>https://arxiv.org/pdf/1812.10464.pdf</a:t>
            </a:r>
            <a:endParaRPr lang="ko-KR" altLang="en-US" dirty="0"/>
          </a:p>
        </p:txBody>
      </p:sp>
    </p:spTree>
    <p:extLst>
      <p:ext uri="{BB962C8B-B14F-4D97-AF65-F5344CB8AC3E}">
        <p14:creationId xmlns:p14="http://schemas.microsoft.com/office/powerpoint/2010/main" val="335380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DA72F50-DA11-A34E-ADB8-48C8ECEA8DF1}"/>
              </a:ext>
            </a:extLst>
          </p:cNvPr>
          <p:cNvPicPr>
            <a:picLocks noChangeAspect="1"/>
          </p:cNvPicPr>
          <p:nvPr/>
        </p:nvPicPr>
        <p:blipFill>
          <a:blip r:embed="rId2"/>
          <a:stretch>
            <a:fillRect/>
          </a:stretch>
        </p:blipFill>
        <p:spPr>
          <a:xfrm>
            <a:off x="1820344" y="898873"/>
            <a:ext cx="7491875" cy="4208282"/>
          </a:xfrm>
          <a:prstGeom prst="rect">
            <a:avLst/>
          </a:prstGeom>
        </p:spPr>
      </p:pic>
      <p:sp>
        <p:nvSpPr>
          <p:cNvPr id="4" name="직사각형 3">
            <a:extLst>
              <a:ext uri="{FF2B5EF4-FFF2-40B4-BE49-F238E27FC236}">
                <a16:creationId xmlns:a16="http://schemas.microsoft.com/office/drawing/2014/main" id="{DBE32869-60DB-F846-8685-D803201B451A}"/>
              </a:ext>
            </a:extLst>
          </p:cNvPr>
          <p:cNvSpPr/>
          <p:nvPr/>
        </p:nvSpPr>
        <p:spPr>
          <a:xfrm>
            <a:off x="567157" y="211767"/>
            <a:ext cx="4999125" cy="369332"/>
          </a:xfrm>
          <a:prstGeom prst="rect">
            <a:avLst/>
          </a:prstGeom>
        </p:spPr>
        <p:txBody>
          <a:bodyPr wrap="none">
            <a:spAutoFit/>
          </a:bodyPr>
          <a:lstStyle/>
          <a:p>
            <a:r>
              <a:rPr lang="en-US" altLang="ko-KR" b="1" i="0" dirty="0">
                <a:solidFill>
                  <a:srgbClr val="4B5056"/>
                </a:solidFill>
                <a:effectLst/>
                <a:latin typeface="freight-sans-pro"/>
              </a:rPr>
              <a:t>Zero-shot, cross-lingual natural language inference</a:t>
            </a:r>
          </a:p>
        </p:txBody>
      </p:sp>
      <p:sp>
        <p:nvSpPr>
          <p:cNvPr id="5" name="직사각형 4">
            <a:extLst>
              <a:ext uri="{FF2B5EF4-FFF2-40B4-BE49-F238E27FC236}">
                <a16:creationId xmlns:a16="http://schemas.microsoft.com/office/drawing/2014/main" id="{2815F709-8FB6-C344-887D-6F05490451DF}"/>
              </a:ext>
            </a:extLst>
          </p:cNvPr>
          <p:cNvSpPr/>
          <p:nvPr/>
        </p:nvSpPr>
        <p:spPr>
          <a:xfrm>
            <a:off x="2955403" y="5424930"/>
            <a:ext cx="6096000" cy="1200329"/>
          </a:xfrm>
          <a:prstGeom prst="rect">
            <a:avLst/>
          </a:prstGeom>
        </p:spPr>
        <p:txBody>
          <a:bodyPr>
            <a:spAutoFit/>
          </a:bodyPr>
          <a:lstStyle/>
          <a:p>
            <a:r>
              <a:rPr lang="en-US" altLang="ko-KR" b="0" i="1" dirty="0">
                <a:solidFill>
                  <a:srgbClr val="4B5056"/>
                </a:solidFill>
                <a:effectLst/>
                <a:latin typeface="freight-sans-pro"/>
              </a:rPr>
              <a:t>This table shows how LASER was able to determine the relationship between sentences from the XNLI corpus in different languages. Previous approaches only considered premise and hypothesis in the same language.</a:t>
            </a:r>
            <a:endParaRPr lang="ko-KR" altLang="en-US" dirty="0"/>
          </a:p>
        </p:txBody>
      </p:sp>
    </p:spTree>
    <p:extLst>
      <p:ext uri="{BB962C8B-B14F-4D97-AF65-F5344CB8AC3E}">
        <p14:creationId xmlns:p14="http://schemas.microsoft.com/office/powerpoint/2010/main" val="68959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FF3C9DA8-5E2C-264B-ABA4-B4FABB07A785}"/>
              </a:ext>
            </a:extLst>
          </p:cNvPr>
          <p:cNvSpPr/>
          <p:nvPr/>
        </p:nvSpPr>
        <p:spPr>
          <a:xfrm>
            <a:off x="1716911" y="230087"/>
            <a:ext cx="8735028" cy="5078313"/>
          </a:xfrm>
          <a:prstGeom prst="rect">
            <a:avLst/>
          </a:prstGeom>
        </p:spPr>
        <p:txBody>
          <a:bodyPr wrap="square">
            <a:spAutoFit/>
          </a:bodyPr>
          <a:lstStyle/>
          <a:p>
            <a:r>
              <a:rPr lang="en-US" altLang="ko-KR" b="1" i="0" dirty="0">
                <a:effectLst/>
                <a:latin typeface="medium-content-sans-serif-font"/>
              </a:rPr>
              <a:t>Per-task training</a:t>
            </a:r>
          </a:p>
          <a:p>
            <a:endParaRPr lang="en-US" altLang="ko-KR" b="1" dirty="0">
              <a:latin typeface="medium-content-sans-serif-font"/>
            </a:endParaRPr>
          </a:p>
          <a:p>
            <a:endParaRPr lang="en-US" altLang="ko-KR" b="1" i="0" dirty="0">
              <a:effectLst/>
              <a:latin typeface="medium-content-sans-serif-font"/>
            </a:endParaRPr>
          </a:p>
          <a:p>
            <a:r>
              <a:rPr lang="en-US" altLang="ko-KR" b="0" i="0" dirty="0">
                <a:effectLst/>
                <a:latin typeface="medium-content-serif-font"/>
              </a:rPr>
              <a:t>The trained encoder can be used for solving other NLP tasks:</a:t>
            </a:r>
          </a:p>
          <a:p>
            <a:endParaRPr lang="en-US" altLang="ko-KR" b="0" i="0" dirty="0">
              <a:effectLst/>
              <a:latin typeface="medium-content-serif-font"/>
            </a:endParaRPr>
          </a:p>
          <a:p>
            <a:pPr>
              <a:buFont typeface="+mj-lt"/>
              <a:buAutoNum type="arabicPeriod"/>
            </a:pPr>
            <a:r>
              <a:rPr lang="en-US" altLang="ko-KR" b="0" i="0" dirty="0">
                <a:effectLst/>
                <a:latin typeface="medium-content-serif-font"/>
              </a:rPr>
              <a:t>Natural Language Inference (NLI) — Deciding if the relationship between two sentences, a premise (p) and a hypothesis (h), is an entailment, contradiction or neutral. By combining the sentences in the following way (p, h, </a:t>
            </a:r>
            <a:r>
              <a:rPr lang="en-US" altLang="ko-KR" b="0" i="0" dirty="0" err="1">
                <a:effectLst/>
                <a:latin typeface="medium-content-serif-font"/>
              </a:rPr>
              <a:t>p·h</a:t>
            </a:r>
            <a:r>
              <a:rPr lang="en-US" altLang="ko-KR" b="0" i="0" dirty="0">
                <a:effectLst/>
                <a:latin typeface="medium-content-serif-font"/>
              </a:rPr>
              <a:t>, |p−h|) and using that as an input to train a small neural network with two layers, the model learns to predict the relationship.</a:t>
            </a:r>
          </a:p>
          <a:p>
            <a:pPr>
              <a:buFont typeface="+mj-lt"/>
              <a:buAutoNum type="arabicPeriod"/>
            </a:pPr>
            <a:endParaRPr lang="en-US" altLang="ko-KR" b="0" i="0" dirty="0">
              <a:effectLst/>
              <a:latin typeface="medium-content-serif-font"/>
            </a:endParaRPr>
          </a:p>
          <a:p>
            <a:pPr>
              <a:buFont typeface="+mj-lt"/>
              <a:buAutoNum type="arabicPeriod"/>
            </a:pPr>
            <a:r>
              <a:rPr lang="en-US" altLang="ko-KR" b="0" i="0" dirty="0">
                <a:effectLst/>
                <a:latin typeface="medium-content-serif-font"/>
              </a:rPr>
              <a:t>Topic classification — Classifying short texts (such as news articles) to a given list of topics, by embedding a text with the encoder and training a single layer network (with 10 units and a </a:t>
            </a:r>
            <a:r>
              <a:rPr lang="en-US" altLang="ko-KR" b="0" i="0" dirty="0" err="1">
                <a:effectLst/>
                <a:latin typeface="medium-content-serif-font"/>
              </a:rPr>
              <a:t>softmax</a:t>
            </a:r>
            <a:r>
              <a:rPr lang="en-US" altLang="ko-KR" b="0" i="0" dirty="0">
                <a:effectLst/>
                <a:latin typeface="medium-content-serif-font"/>
              </a:rPr>
              <a:t> unit afterward).</a:t>
            </a:r>
          </a:p>
          <a:p>
            <a:pPr>
              <a:buFont typeface="+mj-lt"/>
              <a:buAutoNum type="arabicPeriod"/>
            </a:pPr>
            <a:endParaRPr lang="en-US" altLang="ko-KR" b="0" i="0" dirty="0">
              <a:effectLst/>
              <a:latin typeface="medium-content-serif-font"/>
            </a:endParaRPr>
          </a:p>
          <a:p>
            <a:pPr>
              <a:buFont typeface="+mj-lt"/>
              <a:buAutoNum type="arabicPeriod"/>
            </a:pPr>
            <a:r>
              <a:rPr lang="en-US" altLang="ko-KR" b="0" i="0" dirty="0">
                <a:effectLst/>
                <a:latin typeface="medium-content-serif-font"/>
              </a:rPr>
              <a:t>Similar sentence identification — An even simpler usage is to find the translation of given a sentence from a dataset of sentences in another language. This task only requires to encode all sentences and calculate the distance between them with cosine similarity or a more sophisticated metric (as proposed in the paper).</a:t>
            </a:r>
          </a:p>
        </p:txBody>
      </p:sp>
    </p:spTree>
    <p:extLst>
      <p:ext uri="{BB962C8B-B14F-4D97-AF65-F5344CB8AC3E}">
        <p14:creationId xmlns:p14="http://schemas.microsoft.com/office/powerpoint/2010/main" val="110887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3E279E9-C591-0B44-9142-43653A73B150}"/>
              </a:ext>
            </a:extLst>
          </p:cNvPr>
          <p:cNvSpPr/>
          <p:nvPr/>
        </p:nvSpPr>
        <p:spPr>
          <a:xfrm>
            <a:off x="777006" y="304365"/>
            <a:ext cx="868956" cy="369332"/>
          </a:xfrm>
          <a:prstGeom prst="rect">
            <a:avLst/>
          </a:prstGeom>
        </p:spPr>
        <p:txBody>
          <a:bodyPr wrap="none">
            <a:spAutoFit/>
          </a:bodyPr>
          <a:lstStyle/>
          <a:p>
            <a:r>
              <a:rPr lang="en-US" altLang="ko-KR" b="1" i="0" dirty="0">
                <a:effectLst/>
                <a:latin typeface="medium-content-sans-serif-font"/>
              </a:rPr>
              <a:t>Results</a:t>
            </a:r>
          </a:p>
        </p:txBody>
      </p:sp>
      <p:pic>
        <p:nvPicPr>
          <p:cNvPr id="4" name="그림 3">
            <a:extLst>
              <a:ext uri="{FF2B5EF4-FFF2-40B4-BE49-F238E27FC236}">
                <a16:creationId xmlns:a16="http://schemas.microsoft.com/office/drawing/2014/main" id="{AD114FE0-B179-5C40-8C0E-E197757012E6}"/>
              </a:ext>
            </a:extLst>
          </p:cNvPr>
          <p:cNvPicPr>
            <a:picLocks noChangeAspect="1"/>
          </p:cNvPicPr>
          <p:nvPr/>
        </p:nvPicPr>
        <p:blipFill>
          <a:blip r:embed="rId2"/>
          <a:stretch>
            <a:fillRect/>
          </a:stretch>
        </p:blipFill>
        <p:spPr>
          <a:xfrm>
            <a:off x="2565400" y="2139950"/>
            <a:ext cx="7061200" cy="2578100"/>
          </a:xfrm>
          <a:prstGeom prst="rect">
            <a:avLst/>
          </a:prstGeom>
        </p:spPr>
      </p:pic>
    </p:spTree>
    <p:extLst>
      <p:ext uri="{BB962C8B-B14F-4D97-AF65-F5344CB8AC3E}">
        <p14:creationId xmlns:p14="http://schemas.microsoft.com/office/powerpoint/2010/main" val="38891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B06A57E7-5E0C-9E4F-99B3-E2F796660FFE}"/>
              </a:ext>
            </a:extLst>
          </p:cNvPr>
          <p:cNvSpPr/>
          <p:nvPr/>
        </p:nvSpPr>
        <p:spPr>
          <a:xfrm>
            <a:off x="929832" y="1115783"/>
            <a:ext cx="10181863" cy="2308324"/>
          </a:xfrm>
          <a:prstGeom prst="rect">
            <a:avLst/>
          </a:prstGeom>
        </p:spPr>
        <p:txBody>
          <a:bodyPr wrap="square">
            <a:spAutoFit/>
          </a:bodyPr>
          <a:lstStyle/>
          <a:p>
            <a:r>
              <a:rPr lang="en-US" altLang="ko-KR" b="1" i="0" dirty="0">
                <a:effectLst/>
                <a:latin typeface="medium-content-sans-serif-font"/>
              </a:rPr>
              <a:t>Compute &amp; Implementation</a:t>
            </a:r>
          </a:p>
          <a:p>
            <a:endParaRPr lang="en-US" altLang="ko-KR" b="1" dirty="0">
              <a:latin typeface="medium-content-sans-serif-font"/>
            </a:endParaRPr>
          </a:p>
          <a:p>
            <a:endParaRPr lang="en-US" altLang="ko-KR" b="1" i="0" dirty="0">
              <a:effectLst/>
              <a:latin typeface="medium-content-sans-serif-font"/>
            </a:endParaRPr>
          </a:p>
          <a:p>
            <a:endParaRPr lang="en-US" altLang="ko-KR" b="1" i="0" dirty="0">
              <a:effectLst/>
              <a:latin typeface="medium-content-sans-serif-font"/>
            </a:endParaRPr>
          </a:p>
          <a:p>
            <a:r>
              <a:rPr lang="en-US" altLang="ko-KR" b="0" i="0" dirty="0">
                <a:effectLst/>
                <a:latin typeface="medium-content-serif-font"/>
              </a:rPr>
              <a:t>The model was implemented in </a:t>
            </a:r>
            <a:r>
              <a:rPr lang="en-US" altLang="ko-KR" b="0" i="0" dirty="0" err="1">
                <a:effectLst/>
                <a:latin typeface="medium-content-serif-font"/>
              </a:rPr>
              <a:t>Pytorch</a:t>
            </a:r>
            <a:r>
              <a:rPr lang="en-US" altLang="ko-KR" b="0" i="0" dirty="0">
                <a:effectLst/>
                <a:latin typeface="medium-content-serif-font"/>
              </a:rPr>
              <a:t> using </a:t>
            </a:r>
            <a:r>
              <a:rPr lang="en-US" altLang="ko-KR" b="0" i="0" u="none" strike="noStrike" dirty="0">
                <a:effectLst/>
                <a:latin typeface="medium-content-serif-font"/>
                <a:hlinkClick r:id="rId2"/>
              </a:rPr>
              <a:t>fairseq</a:t>
            </a:r>
            <a:r>
              <a:rPr lang="en-US" altLang="ko-KR" b="0" i="0" dirty="0">
                <a:effectLst/>
                <a:latin typeface="medium-content-serif-font"/>
              </a:rPr>
              <a:t> for the encoder and the decoder. </a:t>
            </a:r>
          </a:p>
          <a:p>
            <a:endParaRPr lang="en-US" altLang="ko-KR" dirty="0">
              <a:latin typeface="medium-content-serif-font"/>
            </a:endParaRPr>
          </a:p>
          <a:p>
            <a:endParaRPr lang="en-US" altLang="ko-KR" b="0" i="0" dirty="0">
              <a:effectLst/>
              <a:latin typeface="medium-content-serif-font"/>
            </a:endParaRPr>
          </a:p>
          <a:p>
            <a:r>
              <a:rPr lang="en-US" altLang="ko-KR" b="0" i="0" dirty="0">
                <a:effectLst/>
                <a:latin typeface="medium-content-serif-font"/>
              </a:rPr>
              <a:t>The language model was trained with 16 NVIDIA V100 GPUs for about 5 days.</a:t>
            </a:r>
          </a:p>
        </p:txBody>
      </p:sp>
    </p:spTree>
    <p:extLst>
      <p:ext uri="{BB962C8B-B14F-4D97-AF65-F5344CB8AC3E}">
        <p14:creationId xmlns:p14="http://schemas.microsoft.com/office/powerpoint/2010/main" val="124879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5F03CA2D-5412-A54D-A0B8-54E0DF21EC9B}"/>
              </a:ext>
            </a:extLst>
          </p:cNvPr>
          <p:cNvSpPr/>
          <p:nvPr/>
        </p:nvSpPr>
        <p:spPr>
          <a:xfrm>
            <a:off x="1404395" y="240471"/>
            <a:ext cx="10054542" cy="4247317"/>
          </a:xfrm>
          <a:prstGeom prst="rect">
            <a:avLst/>
          </a:prstGeom>
        </p:spPr>
        <p:txBody>
          <a:bodyPr wrap="square">
            <a:spAutoFit/>
          </a:bodyPr>
          <a:lstStyle/>
          <a:p>
            <a:r>
              <a:rPr lang="en-US" altLang="ko-KR" b="1" i="0" dirty="0">
                <a:effectLst/>
                <a:latin typeface="medium-content-sans-serif-font"/>
              </a:rPr>
              <a:t>Conclusion</a:t>
            </a:r>
          </a:p>
          <a:p>
            <a:endParaRPr lang="en-US" altLang="ko-KR" b="1" dirty="0">
              <a:latin typeface="medium-content-sans-serif-font"/>
            </a:endParaRPr>
          </a:p>
          <a:p>
            <a:endParaRPr lang="en-US" altLang="ko-KR" b="1" i="0" dirty="0">
              <a:effectLst/>
              <a:latin typeface="medium-content-sans-serif-font"/>
            </a:endParaRPr>
          </a:p>
          <a:p>
            <a:endParaRPr lang="en-US" altLang="ko-KR" b="1" i="0" dirty="0">
              <a:effectLst/>
              <a:latin typeface="medium-content-sans-serif-font"/>
            </a:endParaRPr>
          </a:p>
          <a:p>
            <a:r>
              <a:rPr lang="en-US" altLang="ko-KR" b="0" i="0" dirty="0">
                <a:effectLst/>
                <a:latin typeface="medium-content-serif-font"/>
              </a:rPr>
              <a:t>The Multilingual Sentence Embeddings presents a novel technique for creating language models, which is faster, simpler and scalable. </a:t>
            </a:r>
          </a:p>
          <a:p>
            <a:endParaRPr lang="en-US" altLang="ko-KR" dirty="0">
              <a:latin typeface="medium-content-serif-font"/>
            </a:endParaRPr>
          </a:p>
          <a:p>
            <a:r>
              <a:rPr lang="en-US" altLang="ko-KR" b="0" i="0" dirty="0">
                <a:effectLst/>
                <a:latin typeface="medium-content-serif-font"/>
              </a:rPr>
              <a:t>It can easily be fitted to new languages and new tasks while achieving strong results across many languages. </a:t>
            </a:r>
          </a:p>
          <a:p>
            <a:endParaRPr lang="en-US" altLang="ko-KR" dirty="0">
              <a:latin typeface="medium-content-serif-font"/>
            </a:endParaRPr>
          </a:p>
          <a:p>
            <a:r>
              <a:rPr lang="en-US" altLang="ko-KR" b="0" i="0" dirty="0">
                <a:effectLst/>
                <a:latin typeface="medium-content-serif-font"/>
              </a:rPr>
              <a:t>It can even work with “unknown” languages that aren’t part of the language model.</a:t>
            </a:r>
          </a:p>
          <a:p>
            <a:endParaRPr lang="en-US" altLang="ko-KR" dirty="0">
              <a:latin typeface="medium-content-serif-font"/>
            </a:endParaRPr>
          </a:p>
          <a:p>
            <a:endParaRPr lang="en-US" altLang="ko-KR" b="0" i="0" dirty="0">
              <a:effectLst/>
              <a:latin typeface="medium-content-serif-font"/>
            </a:endParaRPr>
          </a:p>
          <a:p>
            <a:endParaRPr lang="en-US" altLang="ko-KR" b="0" i="0" dirty="0">
              <a:effectLst/>
              <a:latin typeface="medium-content-serif-font"/>
            </a:endParaRPr>
          </a:p>
          <a:p>
            <a:r>
              <a:rPr lang="en-US" altLang="ko-KR" b="0" i="0" dirty="0">
                <a:effectLst/>
                <a:latin typeface="medium-content-serif-font"/>
              </a:rPr>
              <a:t>BERT architecture, e.g. using its Transformer instead of the </a:t>
            </a:r>
            <a:r>
              <a:rPr lang="en-US" altLang="ko-KR" b="0" i="0" dirty="0" err="1">
                <a:effectLst/>
                <a:latin typeface="medium-content-serif-font"/>
              </a:rPr>
              <a:t>BiLSTM</a:t>
            </a:r>
            <a:r>
              <a:rPr lang="en-US" altLang="ko-KR" b="0" i="0" dirty="0">
                <a:effectLst/>
                <a:latin typeface="medium-content-serif-font"/>
              </a:rPr>
              <a:t> module</a:t>
            </a:r>
          </a:p>
        </p:txBody>
      </p:sp>
    </p:spTree>
    <p:extLst>
      <p:ext uri="{BB962C8B-B14F-4D97-AF65-F5344CB8AC3E}">
        <p14:creationId xmlns:p14="http://schemas.microsoft.com/office/powerpoint/2010/main" val="339769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18694E9D-2542-D442-860D-1DDB3B58A48A}"/>
              </a:ext>
            </a:extLst>
          </p:cNvPr>
          <p:cNvSpPr/>
          <p:nvPr/>
        </p:nvSpPr>
        <p:spPr>
          <a:xfrm>
            <a:off x="825304" y="489244"/>
            <a:ext cx="9528518" cy="369332"/>
          </a:xfrm>
          <a:prstGeom prst="rect">
            <a:avLst/>
          </a:prstGeom>
        </p:spPr>
        <p:txBody>
          <a:bodyPr wrap="square">
            <a:spAutoFit/>
          </a:bodyPr>
          <a:lstStyle/>
          <a:p>
            <a:r>
              <a:rPr lang="en-US" altLang="ko-KR" dirty="0">
                <a:hlinkClick r:id="rId2"/>
              </a:rPr>
              <a:t>https://code.fb.com/ai-research/laser-multilingual-sentence-embeddings/</a:t>
            </a:r>
            <a:endParaRPr lang="ko-KR" altLang="en-US" dirty="0"/>
          </a:p>
        </p:txBody>
      </p:sp>
      <p:sp>
        <p:nvSpPr>
          <p:cNvPr id="4" name="직사각형 3">
            <a:extLst>
              <a:ext uri="{FF2B5EF4-FFF2-40B4-BE49-F238E27FC236}">
                <a16:creationId xmlns:a16="http://schemas.microsoft.com/office/drawing/2014/main" id="{3E465881-E176-3A43-A184-923093BAB03E}"/>
              </a:ext>
            </a:extLst>
          </p:cNvPr>
          <p:cNvSpPr/>
          <p:nvPr/>
        </p:nvSpPr>
        <p:spPr>
          <a:xfrm>
            <a:off x="825304" y="1377686"/>
            <a:ext cx="10147496" cy="646331"/>
          </a:xfrm>
          <a:prstGeom prst="rect">
            <a:avLst/>
          </a:prstGeom>
        </p:spPr>
        <p:txBody>
          <a:bodyPr wrap="square">
            <a:spAutoFit/>
          </a:bodyPr>
          <a:lstStyle/>
          <a:p>
            <a:r>
              <a:rPr lang="en-US" altLang="ko-KR" dirty="0">
                <a:hlinkClick r:id="rId3"/>
              </a:rPr>
              <a:t>https://www.groundai.com/project/massively-multilingual-sentence-embeddings-for-zero-shot-cross-lingual-transfer-and-beyond/</a:t>
            </a:r>
            <a:endParaRPr lang="ko-KR" altLang="en-US" dirty="0"/>
          </a:p>
        </p:txBody>
      </p:sp>
      <p:sp>
        <p:nvSpPr>
          <p:cNvPr id="5" name="직사각형 4">
            <a:extLst>
              <a:ext uri="{FF2B5EF4-FFF2-40B4-BE49-F238E27FC236}">
                <a16:creationId xmlns:a16="http://schemas.microsoft.com/office/drawing/2014/main" id="{F4A1EF32-855A-6545-B773-4D615B91FD08}"/>
              </a:ext>
            </a:extLst>
          </p:cNvPr>
          <p:cNvSpPr/>
          <p:nvPr/>
        </p:nvSpPr>
        <p:spPr>
          <a:xfrm>
            <a:off x="825304" y="2543127"/>
            <a:ext cx="6096000" cy="923330"/>
          </a:xfrm>
          <a:prstGeom prst="rect">
            <a:avLst/>
          </a:prstGeom>
        </p:spPr>
        <p:txBody>
          <a:bodyPr>
            <a:spAutoFit/>
          </a:bodyPr>
          <a:lstStyle/>
          <a:p>
            <a:r>
              <a:rPr lang="en-US" altLang="ko-KR" dirty="0">
                <a:hlinkClick r:id="rId4"/>
              </a:rPr>
              <a:t>https://towardsdatascience.com/explained-multilingual-sentence-embeddings-for-zero-shot-transfer-5f2cdf7d4fab</a:t>
            </a:r>
            <a:endParaRPr lang="ko-KR" altLang="en-US" dirty="0"/>
          </a:p>
        </p:txBody>
      </p:sp>
      <p:sp>
        <p:nvSpPr>
          <p:cNvPr id="6" name="직사각형 5">
            <a:extLst>
              <a:ext uri="{FF2B5EF4-FFF2-40B4-BE49-F238E27FC236}">
                <a16:creationId xmlns:a16="http://schemas.microsoft.com/office/drawing/2014/main" id="{1C3E777E-8163-6D47-823D-A3481D9E3905}"/>
              </a:ext>
            </a:extLst>
          </p:cNvPr>
          <p:cNvSpPr/>
          <p:nvPr/>
        </p:nvSpPr>
        <p:spPr>
          <a:xfrm>
            <a:off x="1010601" y="4243140"/>
            <a:ext cx="3952877" cy="369332"/>
          </a:xfrm>
          <a:prstGeom prst="rect">
            <a:avLst/>
          </a:prstGeom>
        </p:spPr>
        <p:txBody>
          <a:bodyPr wrap="none">
            <a:spAutoFit/>
          </a:bodyPr>
          <a:lstStyle/>
          <a:p>
            <a:r>
              <a:rPr lang="en-US" altLang="ko-KR" dirty="0">
                <a:hlinkClick r:id="rId5"/>
              </a:rPr>
              <a:t>https://arxiv.org/pdf/1812.10464.pdf</a:t>
            </a:r>
            <a:endParaRPr lang="ko-KR" altLang="en-US" dirty="0"/>
          </a:p>
        </p:txBody>
      </p:sp>
    </p:spTree>
    <p:extLst>
      <p:ext uri="{BB962C8B-B14F-4D97-AF65-F5344CB8AC3E}">
        <p14:creationId xmlns:p14="http://schemas.microsoft.com/office/powerpoint/2010/main" val="330905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8CE3773F-3301-9C47-8A33-2BA0F145562E}"/>
              </a:ext>
            </a:extLst>
          </p:cNvPr>
          <p:cNvSpPr/>
          <p:nvPr/>
        </p:nvSpPr>
        <p:spPr>
          <a:xfrm>
            <a:off x="706157" y="96020"/>
            <a:ext cx="1045479" cy="369332"/>
          </a:xfrm>
          <a:prstGeom prst="rect">
            <a:avLst/>
          </a:prstGeom>
        </p:spPr>
        <p:txBody>
          <a:bodyPr wrap="none">
            <a:spAutoFit/>
          </a:bodyPr>
          <a:lstStyle/>
          <a:p>
            <a:r>
              <a:rPr lang="en-US" altLang="ko-KR" dirty="0"/>
              <a:t>Abstract</a:t>
            </a:r>
            <a:endParaRPr lang="ko-KR" altLang="en-US" dirty="0"/>
          </a:p>
        </p:txBody>
      </p:sp>
      <p:sp>
        <p:nvSpPr>
          <p:cNvPr id="9" name="직사각형 8">
            <a:extLst>
              <a:ext uri="{FF2B5EF4-FFF2-40B4-BE49-F238E27FC236}">
                <a16:creationId xmlns:a16="http://schemas.microsoft.com/office/drawing/2014/main" id="{F81ED03E-CDDA-5247-8318-6F3B1DDDCEA6}"/>
              </a:ext>
            </a:extLst>
          </p:cNvPr>
          <p:cNvSpPr/>
          <p:nvPr/>
        </p:nvSpPr>
        <p:spPr>
          <a:xfrm>
            <a:off x="1751636" y="533128"/>
            <a:ext cx="6096000" cy="1200329"/>
          </a:xfrm>
          <a:prstGeom prst="rect">
            <a:avLst/>
          </a:prstGeom>
        </p:spPr>
        <p:txBody>
          <a:bodyPr>
            <a:spAutoFit/>
          </a:bodyPr>
          <a:lstStyle/>
          <a:p>
            <a:r>
              <a:rPr lang="en-US" altLang="ko-KR" dirty="0"/>
              <a:t>We introduce an architecture to learn joint multilingual sentence representations for 93 languages, belonging to more than 30 different language families and written in 28 different scripts.</a:t>
            </a:r>
            <a:endParaRPr lang="ko-KR" altLang="en-US" dirty="0"/>
          </a:p>
        </p:txBody>
      </p:sp>
      <p:sp>
        <p:nvSpPr>
          <p:cNvPr id="10" name="직사각형 9">
            <a:extLst>
              <a:ext uri="{FF2B5EF4-FFF2-40B4-BE49-F238E27FC236}">
                <a16:creationId xmlns:a16="http://schemas.microsoft.com/office/drawing/2014/main" id="{96800C7D-182C-E44F-95E4-29485B78DA22}"/>
              </a:ext>
            </a:extLst>
          </p:cNvPr>
          <p:cNvSpPr/>
          <p:nvPr/>
        </p:nvSpPr>
        <p:spPr>
          <a:xfrm>
            <a:off x="1751636" y="1960735"/>
            <a:ext cx="6096000" cy="1200329"/>
          </a:xfrm>
          <a:prstGeom prst="rect">
            <a:avLst/>
          </a:prstGeom>
        </p:spPr>
        <p:txBody>
          <a:bodyPr>
            <a:spAutoFit/>
          </a:bodyPr>
          <a:lstStyle/>
          <a:p>
            <a:r>
              <a:rPr lang="en-US" altLang="ko-KR" dirty="0"/>
              <a:t>Our system uses a single </a:t>
            </a:r>
            <a:r>
              <a:rPr lang="en-US" altLang="ko-KR" dirty="0" err="1"/>
              <a:t>BiLSTM</a:t>
            </a:r>
            <a:r>
              <a:rPr lang="en-US" altLang="ko-KR" dirty="0"/>
              <a:t> encoder with a shared BPE vocabulary for all languages, which is coupled with an auxiliary decoder and trained on publicly available parallel corpora.</a:t>
            </a:r>
            <a:endParaRPr lang="ko-KR" altLang="en-US" dirty="0"/>
          </a:p>
        </p:txBody>
      </p:sp>
      <p:sp>
        <p:nvSpPr>
          <p:cNvPr id="11" name="직사각형 10">
            <a:extLst>
              <a:ext uri="{FF2B5EF4-FFF2-40B4-BE49-F238E27FC236}">
                <a16:creationId xmlns:a16="http://schemas.microsoft.com/office/drawing/2014/main" id="{37F51BCE-2B6B-964C-9D54-7900ABC01EB7}"/>
              </a:ext>
            </a:extLst>
          </p:cNvPr>
          <p:cNvSpPr/>
          <p:nvPr/>
        </p:nvSpPr>
        <p:spPr>
          <a:xfrm>
            <a:off x="1751636" y="3457293"/>
            <a:ext cx="6096000" cy="1200329"/>
          </a:xfrm>
          <a:prstGeom prst="rect">
            <a:avLst/>
          </a:prstGeom>
        </p:spPr>
        <p:txBody>
          <a:bodyPr>
            <a:spAutoFit/>
          </a:bodyPr>
          <a:lstStyle/>
          <a:p>
            <a:r>
              <a:rPr lang="en-US" altLang="ko-KR" dirty="0"/>
              <a:t>This enables us to learn a classifier on top of the resulting sentence embeddings using English annotated data only, and transfer it to any of the 93 languages without any modification.</a:t>
            </a:r>
            <a:endParaRPr lang="ko-KR" altLang="en-US" dirty="0"/>
          </a:p>
        </p:txBody>
      </p:sp>
      <p:sp>
        <p:nvSpPr>
          <p:cNvPr id="12" name="직사각형 11">
            <a:extLst>
              <a:ext uri="{FF2B5EF4-FFF2-40B4-BE49-F238E27FC236}">
                <a16:creationId xmlns:a16="http://schemas.microsoft.com/office/drawing/2014/main" id="{D106DCB5-D662-9745-A847-3148C6726930}"/>
              </a:ext>
            </a:extLst>
          </p:cNvPr>
          <p:cNvSpPr/>
          <p:nvPr/>
        </p:nvSpPr>
        <p:spPr>
          <a:xfrm>
            <a:off x="1751636" y="5069214"/>
            <a:ext cx="6096000" cy="923330"/>
          </a:xfrm>
          <a:prstGeom prst="rect">
            <a:avLst/>
          </a:prstGeom>
        </p:spPr>
        <p:txBody>
          <a:bodyPr>
            <a:spAutoFit/>
          </a:bodyPr>
          <a:lstStyle/>
          <a:p>
            <a:r>
              <a:rPr lang="en-US" altLang="ko-KR" dirty="0"/>
              <a:t>Our approach sets a new state-of-the-art on zero-shot cross-lingual natural language inference for all the 14 languages in the XNLI dataset but one.</a:t>
            </a:r>
            <a:endParaRPr lang="ko-KR" altLang="en-US" dirty="0"/>
          </a:p>
        </p:txBody>
      </p:sp>
    </p:spTree>
    <p:extLst>
      <p:ext uri="{BB962C8B-B14F-4D97-AF65-F5344CB8AC3E}">
        <p14:creationId xmlns:p14="http://schemas.microsoft.com/office/powerpoint/2010/main" val="390693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CC8CA5A-7904-7440-AD0D-9F9995771624}"/>
              </a:ext>
            </a:extLst>
          </p:cNvPr>
          <p:cNvSpPr/>
          <p:nvPr/>
        </p:nvSpPr>
        <p:spPr>
          <a:xfrm>
            <a:off x="1277074" y="610862"/>
            <a:ext cx="8619280" cy="5632311"/>
          </a:xfrm>
          <a:prstGeom prst="rect">
            <a:avLst/>
          </a:prstGeom>
        </p:spPr>
        <p:txBody>
          <a:bodyPr wrap="square">
            <a:spAutoFit/>
          </a:bodyPr>
          <a:lstStyle/>
          <a:p>
            <a:r>
              <a:rPr lang="en-US" altLang="ko-KR" b="1" i="0" dirty="0">
                <a:effectLst/>
                <a:latin typeface="medium-content-sans-serif-font"/>
              </a:rPr>
              <a:t>Dataset</a:t>
            </a:r>
          </a:p>
          <a:p>
            <a:endParaRPr lang="en-US" altLang="ko-KR" b="1" dirty="0">
              <a:latin typeface="medium-content-sans-serif-font"/>
            </a:endParaRPr>
          </a:p>
          <a:p>
            <a:endParaRPr lang="en-US" altLang="ko-KR" b="1" i="0" dirty="0">
              <a:effectLst/>
              <a:latin typeface="medium-content-sans-serif-font"/>
            </a:endParaRPr>
          </a:p>
          <a:p>
            <a:r>
              <a:rPr lang="en-US" altLang="ko-KR" b="0" i="0" dirty="0">
                <a:effectLst/>
                <a:latin typeface="medium-content-serif-font"/>
              </a:rPr>
              <a:t>To train the language model, the authors created a comprehensive dataset that consists of sentences and their translation in additional languages. The dataset is based on multiple </a:t>
            </a:r>
          </a:p>
          <a:p>
            <a:endParaRPr lang="en-US" altLang="ko-KR" b="0" i="0" dirty="0">
              <a:effectLst/>
              <a:latin typeface="medium-content-serif-font"/>
            </a:endParaRPr>
          </a:p>
          <a:p>
            <a:r>
              <a:rPr lang="en-US" altLang="ko-KR" b="0" i="0" dirty="0">
                <a:effectLst/>
                <a:latin typeface="medium-content-serif-font"/>
              </a:rPr>
              <a:t>sources:</a:t>
            </a:r>
          </a:p>
          <a:p>
            <a:pPr>
              <a:buFont typeface="Arial" panose="020B0604020202020204" pitchFamily="34" charset="0"/>
              <a:buChar char="•"/>
            </a:pPr>
            <a:endParaRPr lang="en-US" altLang="ko-KR" b="0" i="0" dirty="0">
              <a:effectLst/>
              <a:latin typeface="medium-content-serif-font"/>
            </a:endParaRPr>
          </a:p>
          <a:p>
            <a:pPr>
              <a:buFont typeface="Arial" panose="020B0604020202020204" pitchFamily="34" charset="0"/>
              <a:buChar char="•"/>
            </a:pPr>
            <a:r>
              <a:rPr lang="en-US" altLang="ko-KR" b="0" i="0" dirty="0">
                <a:effectLst/>
                <a:latin typeface="medium-content-serif-font"/>
              </a:rPr>
              <a:t>Professional translations — the European Union dataset (</a:t>
            </a:r>
            <a:r>
              <a:rPr lang="en-US" altLang="ko-KR" b="0" i="0" dirty="0" err="1">
                <a:effectLst/>
                <a:latin typeface="medium-content-serif-font"/>
              </a:rPr>
              <a:t>Europarl</a:t>
            </a:r>
            <a:r>
              <a:rPr lang="en-US" altLang="ko-KR" b="0" i="0" dirty="0">
                <a:effectLst/>
                <a:latin typeface="medium-content-serif-font"/>
              </a:rPr>
              <a:t>) for 21 languages, the United Nations dataset in 6 languages and Quran translations in 42 languages</a:t>
            </a:r>
          </a:p>
          <a:p>
            <a:pPr>
              <a:buFont typeface="Arial" panose="020B0604020202020204" pitchFamily="34" charset="0"/>
              <a:buChar char="•"/>
            </a:pPr>
            <a:endParaRPr lang="en-US" altLang="ko-KR" b="0" i="0" dirty="0">
              <a:effectLst/>
              <a:latin typeface="medium-content-serif-font"/>
            </a:endParaRPr>
          </a:p>
          <a:p>
            <a:pPr>
              <a:buFont typeface="Arial" panose="020B0604020202020204" pitchFamily="34" charset="0"/>
              <a:buChar char="•"/>
            </a:pPr>
            <a:endParaRPr lang="en-US" altLang="ko-KR" b="0" i="0" dirty="0">
              <a:effectLst/>
              <a:latin typeface="medium-content-serif-font"/>
            </a:endParaRPr>
          </a:p>
          <a:p>
            <a:pPr>
              <a:buFont typeface="Arial" panose="020B0604020202020204" pitchFamily="34" charset="0"/>
              <a:buChar char="•"/>
            </a:pPr>
            <a:r>
              <a:rPr lang="en-US" altLang="ko-KR" b="0" i="0" dirty="0">
                <a:effectLst/>
                <a:latin typeface="medium-content-serif-font"/>
              </a:rPr>
              <a:t>User-generated translations — </a:t>
            </a:r>
            <a:r>
              <a:rPr lang="en-US" altLang="ko-KR" b="0" i="0" dirty="0" err="1">
                <a:effectLst/>
                <a:latin typeface="medium-content-serif-font"/>
              </a:rPr>
              <a:t>OpenSubtitles</a:t>
            </a:r>
            <a:r>
              <a:rPr lang="en-US" altLang="ko-KR" b="0" i="0" dirty="0">
                <a:effectLst/>
                <a:latin typeface="medium-content-serif-font"/>
              </a:rPr>
              <a:t> with movie subtitles in 57 languages, and </a:t>
            </a:r>
            <a:r>
              <a:rPr lang="en-US" altLang="ko-KR" b="0" i="0" dirty="0" err="1">
                <a:effectLst/>
                <a:latin typeface="medium-content-serif-font"/>
              </a:rPr>
              <a:t>Tatoeba</a:t>
            </a:r>
            <a:r>
              <a:rPr lang="en-US" altLang="ko-KR" b="0" i="0" dirty="0">
                <a:effectLst/>
                <a:latin typeface="medium-content-serif-font"/>
              </a:rPr>
              <a:t>, a community-based dataset with English sentences translated to hundreds of languages.</a:t>
            </a:r>
          </a:p>
          <a:p>
            <a:endParaRPr lang="en-US" altLang="ko-KR" b="0" i="0" dirty="0">
              <a:effectLst/>
              <a:latin typeface="medium-content-serif-font"/>
            </a:endParaRPr>
          </a:p>
          <a:p>
            <a:endParaRPr lang="en-US" altLang="ko-KR" dirty="0">
              <a:latin typeface="medium-content-serif-font"/>
            </a:endParaRPr>
          </a:p>
          <a:p>
            <a:endParaRPr lang="en-US" altLang="ko-KR" b="0" i="0" dirty="0">
              <a:effectLst/>
              <a:latin typeface="medium-content-serif-font"/>
            </a:endParaRPr>
          </a:p>
          <a:p>
            <a:r>
              <a:rPr lang="en-US" altLang="ko-KR" b="0" i="0" dirty="0">
                <a:effectLst/>
                <a:latin typeface="medium-content-serif-font"/>
              </a:rPr>
              <a:t>The final dataset includes 223 million parallel sentences in 93 languages from 34 families (e.g. Germanic and Semitic) and 28 scripts (Latin to Hebrew).</a:t>
            </a:r>
          </a:p>
        </p:txBody>
      </p:sp>
    </p:spTree>
    <p:extLst>
      <p:ext uri="{BB962C8B-B14F-4D97-AF65-F5344CB8AC3E}">
        <p14:creationId xmlns:p14="http://schemas.microsoft.com/office/powerpoint/2010/main" val="209740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B7193A-FAF2-094A-8DCB-C416628EC52E}"/>
              </a:ext>
            </a:extLst>
          </p:cNvPr>
          <p:cNvPicPr>
            <a:picLocks noChangeAspect="1"/>
          </p:cNvPicPr>
          <p:nvPr/>
        </p:nvPicPr>
        <p:blipFill>
          <a:blip r:embed="rId2"/>
          <a:stretch>
            <a:fillRect/>
          </a:stretch>
        </p:blipFill>
        <p:spPr>
          <a:xfrm>
            <a:off x="1423685" y="1017618"/>
            <a:ext cx="8174782" cy="4540402"/>
          </a:xfrm>
          <a:prstGeom prst="rect">
            <a:avLst/>
          </a:prstGeom>
        </p:spPr>
      </p:pic>
      <p:sp>
        <p:nvSpPr>
          <p:cNvPr id="4" name="직사각형 3">
            <a:extLst>
              <a:ext uri="{FF2B5EF4-FFF2-40B4-BE49-F238E27FC236}">
                <a16:creationId xmlns:a16="http://schemas.microsoft.com/office/drawing/2014/main" id="{C473A1DE-5628-8C4A-95FE-CCB0D89D3C1F}"/>
              </a:ext>
            </a:extLst>
          </p:cNvPr>
          <p:cNvSpPr/>
          <p:nvPr/>
        </p:nvSpPr>
        <p:spPr>
          <a:xfrm>
            <a:off x="553580" y="428264"/>
            <a:ext cx="5042855" cy="369332"/>
          </a:xfrm>
          <a:prstGeom prst="rect">
            <a:avLst/>
          </a:prstGeom>
        </p:spPr>
        <p:txBody>
          <a:bodyPr wrap="none">
            <a:spAutoFit/>
          </a:bodyPr>
          <a:lstStyle/>
          <a:p>
            <a:r>
              <a:rPr lang="en-US" altLang="ko-KR" b="1" i="0" dirty="0">
                <a:solidFill>
                  <a:srgbClr val="4B5056"/>
                </a:solidFill>
                <a:effectLst/>
                <a:latin typeface="freight-sans-pro"/>
              </a:rPr>
              <a:t>Universal, language-agnostic sentence embeddings</a:t>
            </a:r>
          </a:p>
        </p:txBody>
      </p:sp>
      <p:sp>
        <p:nvSpPr>
          <p:cNvPr id="5" name="직사각형 4">
            <a:extLst>
              <a:ext uri="{FF2B5EF4-FFF2-40B4-BE49-F238E27FC236}">
                <a16:creationId xmlns:a16="http://schemas.microsoft.com/office/drawing/2014/main" id="{EB62ADF9-FDB2-264D-B5C0-6DE5EC4DE4CC}"/>
              </a:ext>
            </a:extLst>
          </p:cNvPr>
          <p:cNvSpPr/>
          <p:nvPr/>
        </p:nvSpPr>
        <p:spPr>
          <a:xfrm>
            <a:off x="2463076" y="5778042"/>
            <a:ext cx="6096000" cy="923330"/>
          </a:xfrm>
          <a:prstGeom prst="rect">
            <a:avLst/>
          </a:prstGeom>
        </p:spPr>
        <p:txBody>
          <a:bodyPr>
            <a:spAutoFit/>
          </a:bodyPr>
          <a:lstStyle/>
          <a:p>
            <a:r>
              <a:rPr lang="en-US" altLang="ko-KR" b="0" i="1" dirty="0">
                <a:solidFill>
                  <a:srgbClr val="4B5056"/>
                </a:solidFill>
                <a:effectLst/>
                <a:latin typeface="freight-sans-pro"/>
              </a:rPr>
              <a:t>The image on the left shows a monolingual embedding space. The one on the right illustrates LASER’s approach, which embeds all languages in a single, shared space.</a:t>
            </a:r>
            <a:endParaRPr lang="ko-KR" altLang="en-US" dirty="0"/>
          </a:p>
        </p:txBody>
      </p:sp>
    </p:spTree>
    <p:extLst>
      <p:ext uri="{BB962C8B-B14F-4D97-AF65-F5344CB8AC3E}">
        <p14:creationId xmlns:p14="http://schemas.microsoft.com/office/powerpoint/2010/main" val="326537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7AB03F2F-D7BD-4244-99A6-2D2AFB5914CE}"/>
              </a:ext>
            </a:extLst>
          </p:cNvPr>
          <p:cNvPicPr>
            <a:picLocks noChangeAspect="1"/>
          </p:cNvPicPr>
          <p:nvPr/>
        </p:nvPicPr>
        <p:blipFill>
          <a:blip r:embed="rId2"/>
          <a:stretch>
            <a:fillRect/>
          </a:stretch>
        </p:blipFill>
        <p:spPr>
          <a:xfrm>
            <a:off x="1206546" y="2199190"/>
            <a:ext cx="8968092" cy="3355084"/>
          </a:xfrm>
          <a:prstGeom prst="rect">
            <a:avLst/>
          </a:prstGeom>
        </p:spPr>
      </p:pic>
      <p:sp>
        <p:nvSpPr>
          <p:cNvPr id="6" name="직사각형 5">
            <a:extLst>
              <a:ext uri="{FF2B5EF4-FFF2-40B4-BE49-F238E27FC236}">
                <a16:creationId xmlns:a16="http://schemas.microsoft.com/office/drawing/2014/main" id="{91048A49-7282-994F-BF2D-765BDC267C92}"/>
              </a:ext>
            </a:extLst>
          </p:cNvPr>
          <p:cNvSpPr/>
          <p:nvPr/>
        </p:nvSpPr>
        <p:spPr>
          <a:xfrm>
            <a:off x="5690592" y="6022258"/>
            <a:ext cx="3588739" cy="369332"/>
          </a:xfrm>
          <a:prstGeom prst="rect">
            <a:avLst/>
          </a:prstGeom>
        </p:spPr>
        <p:txBody>
          <a:bodyPr wrap="none">
            <a:spAutoFit/>
          </a:bodyPr>
          <a:lstStyle/>
          <a:p>
            <a:r>
              <a:rPr lang="en-US" altLang="ko-KR" b="0" i="0" dirty="0">
                <a:effectLst/>
                <a:latin typeface="medium-content-sans-serif-font"/>
              </a:rPr>
              <a:t>Zero-Shot approach vs other models</a:t>
            </a:r>
            <a:endParaRPr lang="ko-KR" altLang="en-US" dirty="0"/>
          </a:p>
        </p:txBody>
      </p:sp>
      <p:sp>
        <p:nvSpPr>
          <p:cNvPr id="8" name="직사각형 7">
            <a:extLst>
              <a:ext uri="{FF2B5EF4-FFF2-40B4-BE49-F238E27FC236}">
                <a16:creationId xmlns:a16="http://schemas.microsoft.com/office/drawing/2014/main" id="{5B29E823-9F0C-4E48-BBDC-089FC8C169BF}"/>
              </a:ext>
            </a:extLst>
          </p:cNvPr>
          <p:cNvSpPr/>
          <p:nvPr/>
        </p:nvSpPr>
        <p:spPr>
          <a:xfrm>
            <a:off x="2642592" y="1149713"/>
            <a:ext cx="6096000" cy="646331"/>
          </a:xfrm>
          <a:prstGeom prst="rect">
            <a:avLst/>
          </a:prstGeom>
        </p:spPr>
        <p:txBody>
          <a:bodyPr>
            <a:spAutoFit/>
          </a:bodyPr>
          <a:lstStyle/>
          <a:p>
            <a:r>
              <a:rPr lang="en-US" altLang="ko-KR" b="0" i="0" dirty="0">
                <a:effectLst/>
                <a:latin typeface="medium-content-serif-font"/>
              </a:rPr>
              <a:t>Zero-Shot, are simplicity (one model for all) and efficiency especially due to faster training.</a:t>
            </a:r>
            <a:endParaRPr lang="ko-KR" altLang="en-US" dirty="0"/>
          </a:p>
        </p:txBody>
      </p:sp>
    </p:spTree>
    <p:extLst>
      <p:ext uri="{BB962C8B-B14F-4D97-AF65-F5344CB8AC3E}">
        <p14:creationId xmlns:p14="http://schemas.microsoft.com/office/powerpoint/2010/main" val="238663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8186F7F8-8A22-0E45-A62E-F5ED44E16F8A}"/>
              </a:ext>
            </a:extLst>
          </p:cNvPr>
          <p:cNvPicPr>
            <a:picLocks noChangeAspect="1"/>
          </p:cNvPicPr>
          <p:nvPr/>
        </p:nvPicPr>
        <p:blipFill>
          <a:blip r:embed="rId3"/>
          <a:stretch>
            <a:fillRect/>
          </a:stretch>
        </p:blipFill>
        <p:spPr>
          <a:xfrm>
            <a:off x="208344" y="2180117"/>
            <a:ext cx="7531021" cy="4239756"/>
          </a:xfrm>
          <a:prstGeom prst="rect">
            <a:avLst/>
          </a:prstGeom>
        </p:spPr>
      </p:pic>
      <p:sp>
        <p:nvSpPr>
          <p:cNvPr id="4" name="직사각형 3">
            <a:extLst>
              <a:ext uri="{FF2B5EF4-FFF2-40B4-BE49-F238E27FC236}">
                <a16:creationId xmlns:a16="http://schemas.microsoft.com/office/drawing/2014/main" id="{BD20E6CD-BF42-6C4E-B8F9-F0FC8DE54DCC}"/>
              </a:ext>
            </a:extLst>
          </p:cNvPr>
          <p:cNvSpPr/>
          <p:nvPr/>
        </p:nvSpPr>
        <p:spPr>
          <a:xfrm>
            <a:off x="2716292" y="6369498"/>
            <a:ext cx="5277855" cy="369332"/>
          </a:xfrm>
          <a:prstGeom prst="rect">
            <a:avLst/>
          </a:prstGeom>
        </p:spPr>
        <p:txBody>
          <a:bodyPr wrap="none">
            <a:spAutoFit/>
          </a:bodyPr>
          <a:lstStyle/>
          <a:p>
            <a:r>
              <a:rPr lang="en-US" altLang="ko-KR" b="0" i="1" dirty="0">
                <a:solidFill>
                  <a:srgbClr val="4B5056"/>
                </a:solidFill>
                <a:effectLst/>
                <a:latin typeface="freight-sans-pro"/>
              </a:rPr>
              <a:t>This figure illustrates the architecture of our approach.</a:t>
            </a:r>
            <a:endParaRPr lang="ko-KR" altLang="en-US" dirty="0"/>
          </a:p>
        </p:txBody>
      </p:sp>
      <p:sp>
        <p:nvSpPr>
          <p:cNvPr id="5" name="직사각형 4">
            <a:extLst>
              <a:ext uri="{FF2B5EF4-FFF2-40B4-BE49-F238E27FC236}">
                <a16:creationId xmlns:a16="http://schemas.microsoft.com/office/drawing/2014/main" id="{81BAED71-B9BE-8540-AF6F-9F4E8CBCA5F1}"/>
              </a:ext>
            </a:extLst>
          </p:cNvPr>
          <p:cNvSpPr/>
          <p:nvPr/>
        </p:nvSpPr>
        <p:spPr>
          <a:xfrm>
            <a:off x="208344" y="1181247"/>
            <a:ext cx="11817751" cy="369332"/>
          </a:xfrm>
          <a:prstGeom prst="rect">
            <a:avLst/>
          </a:prstGeom>
        </p:spPr>
        <p:txBody>
          <a:bodyPr wrap="square">
            <a:spAutoFit/>
          </a:bodyPr>
          <a:lstStyle/>
          <a:p>
            <a:r>
              <a:rPr lang="en-US" altLang="ko-KR" b="0" i="0" dirty="0">
                <a:solidFill>
                  <a:srgbClr val="4B5056"/>
                </a:solidFill>
                <a:effectLst/>
                <a:latin typeface="freight-sans-pro"/>
              </a:rPr>
              <a:t>we do not use an attention mechanism but instead have a 1,024-dimension fixed-size vector to represent the input sentence.</a:t>
            </a:r>
            <a:endParaRPr lang="ko-KR" altLang="en-US" dirty="0"/>
          </a:p>
        </p:txBody>
      </p:sp>
      <p:sp>
        <p:nvSpPr>
          <p:cNvPr id="6" name="직사각형 5">
            <a:extLst>
              <a:ext uri="{FF2B5EF4-FFF2-40B4-BE49-F238E27FC236}">
                <a16:creationId xmlns:a16="http://schemas.microsoft.com/office/drawing/2014/main" id="{BD093606-C54D-4B47-8738-032DEC4C3EE6}"/>
              </a:ext>
            </a:extLst>
          </p:cNvPr>
          <p:cNvSpPr/>
          <p:nvPr/>
        </p:nvSpPr>
        <p:spPr>
          <a:xfrm>
            <a:off x="208344" y="132860"/>
            <a:ext cx="2812437" cy="369332"/>
          </a:xfrm>
          <a:prstGeom prst="rect">
            <a:avLst/>
          </a:prstGeom>
        </p:spPr>
        <p:txBody>
          <a:bodyPr wrap="none">
            <a:spAutoFit/>
          </a:bodyPr>
          <a:lstStyle/>
          <a:p>
            <a:r>
              <a:rPr lang="en-US" altLang="ko-KR" b="0" i="0" dirty="0">
                <a:solidFill>
                  <a:srgbClr val="4B5056"/>
                </a:solidFill>
                <a:effectLst/>
                <a:latin typeface="freight-sans-pro"/>
              </a:rPr>
              <a:t>encoder/decoder approach</a:t>
            </a:r>
            <a:endParaRPr lang="ko-KR" altLang="en-US" dirty="0"/>
          </a:p>
        </p:txBody>
      </p:sp>
      <p:sp>
        <p:nvSpPr>
          <p:cNvPr id="7" name="직사각형 6">
            <a:extLst>
              <a:ext uri="{FF2B5EF4-FFF2-40B4-BE49-F238E27FC236}">
                <a16:creationId xmlns:a16="http://schemas.microsoft.com/office/drawing/2014/main" id="{B4AB687A-421B-7F4B-82C9-CCEE62DCBA5F}"/>
              </a:ext>
            </a:extLst>
          </p:cNvPr>
          <p:cNvSpPr/>
          <p:nvPr/>
        </p:nvSpPr>
        <p:spPr>
          <a:xfrm>
            <a:off x="208344" y="682241"/>
            <a:ext cx="5593326" cy="369332"/>
          </a:xfrm>
          <a:prstGeom prst="rect">
            <a:avLst/>
          </a:prstGeom>
        </p:spPr>
        <p:txBody>
          <a:bodyPr wrap="none">
            <a:spAutoFit/>
          </a:bodyPr>
          <a:lstStyle/>
          <a:p>
            <a:r>
              <a:rPr lang="en-US" altLang="ko-KR" b="0" i="0" dirty="0">
                <a:solidFill>
                  <a:srgbClr val="4B5056"/>
                </a:solidFill>
                <a:effectLst/>
                <a:latin typeface="freight-sans-pro"/>
              </a:rPr>
              <a:t>encoder is a five-layer bidirectional LSTM   512-dimension</a:t>
            </a:r>
            <a:endParaRPr lang="ko-KR" altLang="en-US" dirty="0"/>
          </a:p>
        </p:txBody>
      </p:sp>
      <p:sp>
        <p:nvSpPr>
          <p:cNvPr id="8" name="직사각형 7">
            <a:extLst>
              <a:ext uri="{FF2B5EF4-FFF2-40B4-BE49-F238E27FC236}">
                <a16:creationId xmlns:a16="http://schemas.microsoft.com/office/drawing/2014/main" id="{D41A4F30-10CD-6D47-9707-0F8B2055E484}"/>
              </a:ext>
            </a:extLst>
          </p:cNvPr>
          <p:cNvSpPr/>
          <p:nvPr/>
        </p:nvSpPr>
        <p:spPr>
          <a:xfrm>
            <a:off x="295003" y="1680682"/>
            <a:ext cx="4518288" cy="369332"/>
          </a:xfrm>
          <a:prstGeom prst="rect">
            <a:avLst/>
          </a:prstGeom>
        </p:spPr>
        <p:txBody>
          <a:bodyPr wrap="none">
            <a:spAutoFit/>
          </a:bodyPr>
          <a:lstStyle/>
          <a:p>
            <a:r>
              <a:rPr lang="en-US" altLang="ko-KR" b="0" i="0" dirty="0">
                <a:solidFill>
                  <a:srgbClr val="4B5056"/>
                </a:solidFill>
                <a:effectLst/>
                <a:latin typeface="freight-sans-pro"/>
              </a:rPr>
              <a:t>max-pooling over the last states of the </a:t>
            </a:r>
            <a:r>
              <a:rPr lang="en-US" altLang="ko-KR" b="0" i="0" dirty="0" err="1">
                <a:solidFill>
                  <a:srgbClr val="4B5056"/>
                </a:solidFill>
                <a:effectLst/>
                <a:latin typeface="freight-sans-pro"/>
              </a:rPr>
              <a:t>BiLSTM</a:t>
            </a:r>
            <a:endParaRPr lang="ko-KR" altLang="en-US" dirty="0"/>
          </a:p>
        </p:txBody>
      </p:sp>
      <p:sp>
        <p:nvSpPr>
          <p:cNvPr id="10" name="직사각형 9">
            <a:extLst>
              <a:ext uri="{FF2B5EF4-FFF2-40B4-BE49-F238E27FC236}">
                <a16:creationId xmlns:a16="http://schemas.microsoft.com/office/drawing/2014/main" id="{384B774A-6BB7-9947-A917-48928FD88E97}"/>
              </a:ext>
            </a:extLst>
          </p:cNvPr>
          <p:cNvSpPr/>
          <p:nvPr/>
        </p:nvSpPr>
        <p:spPr>
          <a:xfrm>
            <a:off x="7994148" y="2361235"/>
            <a:ext cx="3869904" cy="646331"/>
          </a:xfrm>
          <a:prstGeom prst="rect">
            <a:avLst/>
          </a:prstGeom>
        </p:spPr>
        <p:txBody>
          <a:bodyPr wrap="square">
            <a:spAutoFit/>
          </a:bodyPr>
          <a:lstStyle/>
          <a:p>
            <a:r>
              <a:rPr lang="en-US" altLang="ko-KR" dirty="0"/>
              <a:t>decoder has always one layer of dimension 2048. </a:t>
            </a:r>
            <a:endParaRPr lang="ko-KR" altLang="en-US" dirty="0"/>
          </a:p>
        </p:txBody>
      </p:sp>
      <p:sp>
        <p:nvSpPr>
          <p:cNvPr id="11" name="직사각형 10">
            <a:extLst>
              <a:ext uri="{FF2B5EF4-FFF2-40B4-BE49-F238E27FC236}">
                <a16:creationId xmlns:a16="http://schemas.microsoft.com/office/drawing/2014/main" id="{99095023-F809-E54C-B606-E1FAA09E0246}"/>
              </a:ext>
            </a:extLst>
          </p:cNvPr>
          <p:cNvSpPr/>
          <p:nvPr/>
        </p:nvSpPr>
        <p:spPr>
          <a:xfrm>
            <a:off x="7994147" y="3949868"/>
            <a:ext cx="2442258" cy="1754326"/>
          </a:xfrm>
          <a:prstGeom prst="rect">
            <a:avLst/>
          </a:prstGeom>
        </p:spPr>
        <p:txBody>
          <a:bodyPr wrap="square">
            <a:spAutoFit/>
          </a:bodyPr>
          <a:lstStyle/>
          <a:p>
            <a:r>
              <a:rPr lang="en-US" altLang="ko-KR" dirty="0"/>
              <a:t>The input embedding size is set to 320,</a:t>
            </a:r>
          </a:p>
          <a:p>
            <a:endParaRPr lang="en-US" altLang="ko-KR" dirty="0"/>
          </a:p>
          <a:p>
            <a:r>
              <a:rPr lang="en-US" altLang="ko-KR" dirty="0"/>
              <a:t> while the language ID embedding has 32 dimensions.</a:t>
            </a:r>
            <a:endParaRPr lang="ko-KR" altLang="en-US" dirty="0"/>
          </a:p>
        </p:txBody>
      </p:sp>
    </p:spTree>
    <p:extLst>
      <p:ext uri="{BB962C8B-B14F-4D97-AF65-F5344CB8AC3E}">
        <p14:creationId xmlns:p14="http://schemas.microsoft.com/office/powerpoint/2010/main" val="6253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D32CA04-A909-A145-B4C5-86D838FBDDEC}"/>
              </a:ext>
            </a:extLst>
          </p:cNvPr>
          <p:cNvSpPr/>
          <p:nvPr/>
        </p:nvSpPr>
        <p:spPr>
          <a:xfrm>
            <a:off x="3094299" y="3418749"/>
            <a:ext cx="6096000" cy="923330"/>
          </a:xfrm>
          <a:prstGeom prst="rect">
            <a:avLst/>
          </a:prstGeom>
        </p:spPr>
        <p:txBody>
          <a:bodyPr>
            <a:spAutoFit/>
          </a:bodyPr>
          <a:lstStyle/>
          <a:p>
            <a:r>
              <a:rPr lang="en-US" altLang="ko-KR" b="0" i="0" dirty="0">
                <a:effectLst/>
                <a:latin typeface="medium-content-serif-font"/>
              </a:rPr>
              <a:t>To avoid quadratic cost as the number of learned languages increases, the model is trained only with two target languages (English and Spanish) and not all-vs-all.</a:t>
            </a:r>
            <a:endParaRPr lang="ko-KR" altLang="en-US" dirty="0"/>
          </a:p>
        </p:txBody>
      </p:sp>
      <p:sp>
        <p:nvSpPr>
          <p:cNvPr id="3" name="직사각형 2">
            <a:extLst>
              <a:ext uri="{FF2B5EF4-FFF2-40B4-BE49-F238E27FC236}">
                <a16:creationId xmlns:a16="http://schemas.microsoft.com/office/drawing/2014/main" id="{8938047A-C120-D341-AD0B-E4367B8FD1EA}"/>
              </a:ext>
            </a:extLst>
          </p:cNvPr>
          <p:cNvSpPr/>
          <p:nvPr/>
        </p:nvSpPr>
        <p:spPr>
          <a:xfrm>
            <a:off x="2955403" y="1404357"/>
            <a:ext cx="6096000" cy="646331"/>
          </a:xfrm>
          <a:prstGeom prst="rect">
            <a:avLst/>
          </a:prstGeom>
        </p:spPr>
        <p:txBody>
          <a:bodyPr>
            <a:spAutoFit/>
          </a:bodyPr>
          <a:lstStyle/>
          <a:p>
            <a:r>
              <a:rPr lang="en-US" altLang="ko-KR" b="0" i="0" dirty="0">
                <a:solidFill>
                  <a:srgbClr val="4B5056"/>
                </a:solidFill>
                <a:effectLst/>
                <a:latin typeface="freight-sans-pro"/>
              </a:rPr>
              <a:t>We use a joint byte-pair encoding (BPE) vocabulary with 50,000 operations, trained on the concatenation of all training corpora</a:t>
            </a:r>
            <a:endParaRPr lang="ko-KR" altLang="en-US" dirty="0"/>
          </a:p>
        </p:txBody>
      </p:sp>
    </p:spTree>
    <p:extLst>
      <p:ext uri="{BB962C8B-B14F-4D97-AF65-F5344CB8AC3E}">
        <p14:creationId xmlns:p14="http://schemas.microsoft.com/office/powerpoint/2010/main" val="302791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AD09A4E-EA3F-4549-9175-D0B4E8D76CAA}"/>
              </a:ext>
            </a:extLst>
          </p:cNvPr>
          <p:cNvPicPr>
            <a:picLocks noChangeAspect="1"/>
          </p:cNvPicPr>
          <p:nvPr/>
        </p:nvPicPr>
        <p:blipFill>
          <a:blip r:embed="rId2"/>
          <a:stretch>
            <a:fillRect/>
          </a:stretch>
        </p:blipFill>
        <p:spPr>
          <a:xfrm>
            <a:off x="2893671" y="1861550"/>
            <a:ext cx="6727946" cy="3796121"/>
          </a:xfrm>
          <a:prstGeom prst="rect">
            <a:avLst/>
          </a:prstGeom>
        </p:spPr>
      </p:pic>
      <p:sp>
        <p:nvSpPr>
          <p:cNvPr id="4" name="직사각형 3">
            <a:extLst>
              <a:ext uri="{FF2B5EF4-FFF2-40B4-BE49-F238E27FC236}">
                <a16:creationId xmlns:a16="http://schemas.microsoft.com/office/drawing/2014/main" id="{D6A90003-0CFC-044D-B648-D3DC4A2BD525}"/>
              </a:ext>
            </a:extLst>
          </p:cNvPr>
          <p:cNvSpPr/>
          <p:nvPr/>
        </p:nvSpPr>
        <p:spPr>
          <a:xfrm>
            <a:off x="4761054" y="5657671"/>
            <a:ext cx="6096000" cy="1200329"/>
          </a:xfrm>
          <a:prstGeom prst="rect">
            <a:avLst/>
          </a:prstGeom>
        </p:spPr>
        <p:txBody>
          <a:bodyPr>
            <a:spAutoFit/>
          </a:bodyPr>
          <a:lstStyle/>
          <a:p>
            <a:r>
              <a:rPr lang="en-US" altLang="ko-KR" b="0" i="1" dirty="0">
                <a:solidFill>
                  <a:srgbClr val="4B5056"/>
                </a:solidFill>
                <a:effectLst/>
                <a:latin typeface="freight-sans-pro"/>
              </a:rPr>
              <a:t>This graphic illustrates the relationships automatically discovered by LASER between various languages. They correspond very well to the language families manually defined by linguists.</a:t>
            </a:r>
            <a:endParaRPr lang="ko-KR" altLang="en-US" dirty="0"/>
          </a:p>
        </p:txBody>
      </p:sp>
      <p:sp>
        <p:nvSpPr>
          <p:cNvPr id="5" name="직사각형 4">
            <a:extLst>
              <a:ext uri="{FF2B5EF4-FFF2-40B4-BE49-F238E27FC236}">
                <a16:creationId xmlns:a16="http://schemas.microsoft.com/office/drawing/2014/main" id="{65F7922F-EF9C-5140-A7D8-842F068EA676}"/>
              </a:ext>
            </a:extLst>
          </p:cNvPr>
          <p:cNvSpPr/>
          <p:nvPr/>
        </p:nvSpPr>
        <p:spPr>
          <a:xfrm>
            <a:off x="605743" y="107224"/>
            <a:ext cx="6096000" cy="1754326"/>
          </a:xfrm>
          <a:prstGeom prst="rect">
            <a:avLst/>
          </a:prstGeom>
        </p:spPr>
        <p:txBody>
          <a:bodyPr>
            <a:spAutoFit/>
          </a:bodyPr>
          <a:lstStyle/>
          <a:p>
            <a:r>
              <a:rPr lang="en-US" altLang="ko-KR" b="0" i="0" dirty="0">
                <a:solidFill>
                  <a:srgbClr val="4B5056"/>
                </a:solidFill>
                <a:effectLst/>
                <a:latin typeface="freight-sans-pro"/>
              </a:rPr>
              <a:t>This was possible by using a shared BPE vocabulary trained on the concatenation of all languages. An analysis and clustering of the symmetrized </a:t>
            </a:r>
            <a:r>
              <a:rPr lang="en-US" altLang="ko-KR" b="0" i="0" dirty="0" err="1">
                <a:solidFill>
                  <a:srgbClr val="4B5056"/>
                </a:solidFill>
                <a:effectLst/>
                <a:latin typeface="freight-sans-pro"/>
              </a:rPr>
              <a:t>Kullback-Leiber</a:t>
            </a:r>
            <a:r>
              <a:rPr lang="en-US" altLang="ko-KR" b="0" i="0" dirty="0">
                <a:solidFill>
                  <a:srgbClr val="4B5056"/>
                </a:solidFill>
                <a:effectLst/>
                <a:latin typeface="freight-sans-pro"/>
              </a:rPr>
              <a:t> distances between the distributions on the BPE vocabulary for each language showed an almost perfect correlation with the linguistically defined language families.</a:t>
            </a:r>
            <a:endParaRPr lang="ko-KR" altLang="en-US" dirty="0"/>
          </a:p>
        </p:txBody>
      </p:sp>
    </p:spTree>
    <p:extLst>
      <p:ext uri="{BB962C8B-B14F-4D97-AF65-F5344CB8AC3E}">
        <p14:creationId xmlns:p14="http://schemas.microsoft.com/office/powerpoint/2010/main" val="18170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AE22BCB-10C9-104E-8BAA-68EDDCE9CAF6}"/>
              </a:ext>
            </a:extLst>
          </p:cNvPr>
          <p:cNvPicPr>
            <a:picLocks noChangeAspect="1"/>
          </p:cNvPicPr>
          <p:nvPr/>
        </p:nvPicPr>
        <p:blipFill>
          <a:blip r:embed="rId2"/>
          <a:stretch>
            <a:fillRect/>
          </a:stretch>
        </p:blipFill>
        <p:spPr>
          <a:xfrm>
            <a:off x="1990845" y="255484"/>
            <a:ext cx="7948512" cy="4490458"/>
          </a:xfrm>
          <a:prstGeom prst="rect">
            <a:avLst/>
          </a:prstGeom>
        </p:spPr>
      </p:pic>
      <p:sp>
        <p:nvSpPr>
          <p:cNvPr id="4" name="직사각형 3">
            <a:extLst>
              <a:ext uri="{FF2B5EF4-FFF2-40B4-BE49-F238E27FC236}">
                <a16:creationId xmlns:a16="http://schemas.microsoft.com/office/drawing/2014/main" id="{47AE1A54-7D59-FE4D-A4AA-03B7E72C1837}"/>
              </a:ext>
            </a:extLst>
          </p:cNvPr>
          <p:cNvSpPr/>
          <p:nvPr/>
        </p:nvSpPr>
        <p:spPr>
          <a:xfrm>
            <a:off x="2642886" y="4843624"/>
            <a:ext cx="6096000" cy="1754326"/>
          </a:xfrm>
          <a:prstGeom prst="rect">
            <a:avLst/>
          </a:prstGeom>
        </p:spPr>
        <p:txBody>
          <a:bodyPr>
            <a:spAutoFit/>
          </a:bodyPr>
          <a:lstStyle/>
          <a:p>
            <a:r>
              <a:rPr lang="en-US" altLang="ko-KR" b="0" i="1" dirty="0">
                <a:solidFill>
                  <a:srgbClr val="4B5056"/>
                </a:solidFill>
                <a:effectLst/>
                <a:latin typeface="freight-sans-pro"/>
              </a:rPr>
              <a:t>This table shows LASER’s zero-shot transfer performance on the XNLI corpus (</a:t>
            </a:r>
            <a:r>
              <a:rPr lang="en-US" altLang="ko-KR" b="0" i="1" u="none" strike="noStrike" dirty="0">
                <a:solidFill>
                  <a:srgbClr val="5890FF"/>
                </a:solidFill>
                <a:effectLst/>
                <a:latin typeface="freight-sans-pro"/>
                <a:hlinkClick r:id="rId3"/>
              </a:rPr>
              <a:t>Conneau et al., “Evaluating Cross-lingual Sentence Representations,” EMNLP ’18</a:t>
            </a:r>
            <a:r>
              <a:rPr lang="en-US" altLang="ko-KR" b="0" i="1" dirty="0">
                <a:solidFill>
                  <a:srgbClr val="4B5056"/>
                </a:solidFill>
                <a:effectLst/>
                <a:latin typeface="freight-sans-pro"/>
              </a:rPr>
              <a:t>). </a:t>
            </a:r>
            <a:r>
              <a:rPr lang="en-US" altLang="ko-KR" b="0" i="0" dirty="0">
                <a:solidFill>
                  <a:srgbClr val="4B5056"/>
                </a:solidFill>
                <a:effectLst/>
                <a:latin typeface="freight-sans-pro"/>
              </a:rPr>
              <a:t>Results for BERT are extracted from its GitHub README. </a:t>
            </a:r>
            <a:r>
              <a:rPr lang="en-US" altLang="ko-KR" b="0" i="1" dirty="0">
                <a:solidFill>
                  <a:srgbClr val="4B5056"/>
                </a:solidFill>
                <a:effectLst/>
                <a:latin typeface="freight-sans-pro"/>
              </a:rPr>
              <a:t>(Note: These results were obtained with the </a:t>
            </a:r>
            <a:r>
              <a:rPr lang="en-US" altLang="ko-KR" b="0" i="1" dirty="0" err="1">
                <a:solidFill>
                  <a:srgbClr val="4B5056"/>
                </a:solidFill>
                <a:effectLst/>
                <a:latin typeface="freight-sans-pro"/>
              </a:rPr>
              <a:t>PyTorch</a:t>
            </a:r>
            <a:r>
              <a:rPr lang="en-US" altLang="ko-KR" b="0" i="1" dirty="0">
                <a:solidFill>
                  <a:srgbClr val="4B5056"/>
                </a:solidFill>
                <a:effectLst/>
                <a:latin typeface="freight-sans-pro"/>
              </a:rPr>
              <a:t> 1.0 implementation, so the numbers are slightly different than in the paper, which used </a:t>
            </a:r>
            <a:r>
              <a:rPr lang="en-US" altLang="ko-KR" b="0" i="1" dirty="0" err="1">
                <a:solidFill>
                  <a:srgbClr val="4B5056"/>
                </a:solidFill>
                <a:effectLst/>
                <a:latin typeface="freight-sans-pro"/>
              </a:rPr>
              <a:t>PyTorch</a:t>
            </a:r>
            <a:r>
              <a:rPr lang="en-US" altLang="ko-KR" b="0" i="1" dirty="0">
                <a:solidFill>
                  <a:srgbClr val="4B5056"/>
                </a:solidFill>
                <a:effectLst/>
                <a:latin typeface="freight-sans-pro"/>
              </a:rPr>
              <a:t> 0.4.)</a:t>
            </a:r>
            <a:endParaRPr lang="ko-KR" altLang="en-US" dirty="0"/>
          </a:p>
        </p:txBody>
      </p:sp>
    </p:spTree>
    <p:extLst>
      <p:ext uri="{BB962C8B-B14F-4D97-AF65-F5344CB8AC3E}">
        <p14:creationId xmlns:p14="http://schemas.microsoft.com/office/powerpoint/2010/main" val="273354540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634</Words>
  <Application>Microsoft Macintosh PowerPoint</Application>
  <PresentationFormat>와이드스크린</PresentationFormat>
  <Paragraphs>81</Paragraphs>
  <Slides>15</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15</vt:i4>
      </vt:variant>
    </vt:vector>
  </HeadingPairs>
  <TitlesOfParts>
    <vt:vector size="21" baseType="lpstr">
      <vt:lpstr>맑은 고딕</vt:lpstr>
      <vt:lpstr>freight-sans-pro</vt:lpstr>
      <vt:lpstr>medium-content-sans-serif-font</vt:lpstr>
      <vt:lpstr>medium-content-serif-font</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전 창욱</dc:creator>
  <cp:lastModifiedBy>전 창욱</cp:lastModifiedBy>
  <cp:revision>40</cp:revision>
  <dcterms:created xsi:type="dcterms:W3CDTF">2019-06-30T00:05:01Z</dcterms:created>
  <dcterms:modified xsi:type="dcterms:W3CDTF">2019-06-30T06:34:49Z</dcterms:modified>
</cp:coreProperties>
</file>