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78" r:id="rId4"/>
    <p:sldId id="279" r:id="rId5"/>
    <p:sldId id="257" r:id="rId6"/>
    <p:sldId id="258" r:id="rId7"/>
    <p:sldId id="291" r:id="rId8"/>
    <p:sldId id="266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61" r:id="rId17"/>
    <p:sldId id="280" r:id="rId18"/>
    <p:sldId id="281" r:id="rId19"/>
    <p:sldId id="263" r:id="rId20"/>
    <p:sldId id="299" r:id="rId21"/>
    <p:sldId id="276" r:id="rId22"/>
    <p:sldId id="265" r:id="rId23"/>
    <p:sldId id="26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/>
    <p:restoredTop sz="67923"/>
  </p:normalViewPr>
  <p:slideViewPr>
    <p:cSldViewPr snapToGrid="0" snapToObjects="1">
      <p:cViewPr varScale="1">
        <p:scale>
          <a:sx n="85" d="100"/>
          <a:sy n="85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EAE4D-11CB-644A-BE5E-348592579ED6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6FA7C-61C2-F349-B13B-155C9CF4A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350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1.11117v2.pdf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1.icsi.berkeley.edu/Speech/docs/HTKBook3.2/node188_mn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mt.org/wmt18/translation-task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1.11117v2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3762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rxiv.org/abs/1802.01548" TargetMode="External"/><Relationship Id="rId4" Type="http://schemas.openxmlformats.org/officeDocument/2006/relationships/hyperlink" Target="https://en.wikipedia.org/wiki/Tournament_selection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2.01548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11.01578.pd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빠르며 훈련이 더 쉽다는 것입니다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.</a:t>
            </a:r>
          </a:p>
          <a:p>
            <a:endParaRPr kumimoji="1" lang="en-US" altLang="ko-KR" b="0" i="0" dirty="0">
              <a:solidFill>
                <a:srgbClr val="191919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ko-KR" altLang="en-US" b="0" i="0" dirty="0">
                <a:effectLst/>
                <a:latin typeface="Roboto"/>
              </a:rPr>
              <a:t>훈련에 필요한 </a:t>
            </a:r>
            <a:r>
              <a:rPr lang="ko-KR" altLang="en-US" b="0" i="0" dirty="0" err="1">
                <a:effectLst/>
                <a:latin typeface="Roboto"/>
              </a:rPr>
              <a:t>계산량이</a:t>
            </a:r>
            <a:r>
              <a:rPr lang="ko-KR" altLang="en-US" b="0" i="0" dirty="0">
                <a:effectLst/>
                <a:latin typeface="Roboto"/>
              </a:rPr>
              <a:t> 적어지고 최신 기계 학습 하드웨어에 훨씬 더 적합하여 교육을 최대 속도로 가속화 할 수 있습니다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6FA7C-61C2-F349-B13B-155C9CF4ABB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9627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ko-KR" altLang="en-US" dirty="0"/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Cell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Reduction 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두 가지의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존재합니다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Normal 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입력과 출력의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세로 크기가 같은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의미하며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Reduction 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출력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세로 크기가 입력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세로 크기의 절반이 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의미합니다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6FA7C-61C2-F349-B13B-155C9CF4ABBD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648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ko-KR" altLang="en-US" dirty="0"/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Cell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Reduction 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두 가지의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존재합니다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Normal 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입력과 출력의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세로 크기가 같은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의미하며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Reduction 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출력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세로 크기가 입력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세로 크기의 절반이 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의미합니다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 친화적이고 </a:t>
            </a: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성능이 좋고 </a:t>
            </a: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파라메터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36.7%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6FA7C-61C2-F349-B13B-155C9CF4ABBD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9131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Transformer </a:t>
            </a:r>
            <a:r>
              <a:rPr lang="ko-KR" altLang="en-US" dirty="0"/>
              <a:t>네트워크 구조가 여러 번 입증 되었기 때문에 저자의 목표는 검색 알고리즘을 사용하여 더 나은 모델로 발전시키는 것입니다</a:t>
            </a:r>
            <a:r>
              <a:rPr lang="en-US" altLang="ko-KR" dirty="0"/>
              <a:t>. </a:t>
            </a:r>
            <a:r>
              <a:rPr lang="ko-KR" altLang="en-US" dirty="0"/>
              <a:t>따라서 모델 프레임 워크와 검색 공간은 원래의 </a:t>
            </a:r>
            <a:r>
              <a:rPr lang="en-US" altLang="ko-KR" dirty="0"/>
              <a:t>Transformer </a:t>
            </a:r>
            <a:r>
              <a:rPr lang="ko-KR" altLang="en-US" dirty="0"/>
              <a:t>네트워크 구조에 맞게 설계되었습니다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algn="just">
              <a:buFont typeface="+mj-lt"/>
              <a:buAutoNum type="arabicPeriod"/>
            </a:pP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이 알고리즘은 두 가지 유형의 단위를 검색합니다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하나는 </a:t>
            </a:r>
            <a:r>
              <a:rPr lang="ko-KR" altLang="en-US" b="0" i="0" dirty="0" err="1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엔코더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 용으로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6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개의 사본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(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블록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)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이고 다른 하나는 </a:t>
            </a:r>
            <a:r>
              <a:rPr lang="ko-KR" altLang="en-US" b="0" i="0" dirty="0" err="1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디코더에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 대해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8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번입니다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각 블록은 다음 그림과 같이 두 개의 운영 </a:t>
            </a:r>
            <a:r>
              <a:rPr lang="ko-KR" altLang="en-US" b="0" i="0" dirty="0" err="1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브랜치로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 구성됩니다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 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예를 들어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,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입력은 이전 층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(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블록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)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의 임의의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2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개의 출력이고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,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하나의 층은 표준 </a:t>
            </a:r>
            <a:r>
              <a:rPr lang="ko-KR" altLang="en-US" b="0" i="0" dirty="0" err="1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컨볼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ko-KR" altLang="en-US" b="0" i="0" dirty="0" err="1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루션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 동작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,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주의 헤드 등일 수 있으며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,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활성화 기능은 </a:t>
            </a:r>
            <a:r>
              <a:rPr lang="en-US" altLang="ko-KR" b="0" i="0" dirty="0" err="1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ReLU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및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Leaky </a:t>
            </a:r>
            <a:r>
              <a:rPr lang="en-US" altLang="ko-KR" b="0" i="0" dirty="0" err="1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ReLU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일 </a:t>
            </a:r>
            <a:r>
              <a:rPr lang="ko-KR" altLang="en-US" b="0" i="0" dirty="0" err="1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수있다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 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일부 요소는 동일한 조작 또는 터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L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널이 될 수도 있습니다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각 유닛은 최대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6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번 반복 될 수 있습니다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일반적으로 검색 공간은 </a:t>
            </a:r>
            <a:r>
              <a:rPr lang="en-US" altLang="ko-KR" dirty="0"/>
              <a:t>7.3 × 10 ^ 115 </a:t>
            </a:r>
            <a:r>
              <a:rPr lang="ko-KR" altLang="en-US" dirty="0"/>
              <a:t>개의 선택 모델로 증가 될 수 있습니다</a:t>
            </a:r>
            <a:r>
              <a:rPr lang="en-US" altLang="ko-KR" dirty="0"/>
              <a:t>. </a:t>
            </a:r>
            <a:r>
              <a:rPr lang="en-US" altLang="ko-KR" b="0" i="0" dirty="0">
                <a:effectLst/>
                <a:latin typeface="medium-content-serif-font"/>
              </a:rPr>
              <a:t> </a:t>
            </a:r>
            <a:r>
              <a:rPr lang="ko-KR" altLang="en-US" b="0" i="0" dirty="0">
                <a:effectLst/>
                <a:latin typeface="medium-content-serif-font"/>
              </a:rPr>
              <a:t>공간에 대한 자세한 </a:t>
            </a:r>
            <a:r>
              <a:rPr lang="ko-KR" altLang="en-US" b="0" i="0" dirty="0" err="1">
                <a:effectLst/>
                <a:latin typeface="medium-content-serif-font"/>
              </a:rPr>
              <a:t>설명은이</a:t>
            </a:r>
            <a:r>
              <a:rPr lang="ko-KR" altLang="en-US" b="0" i="0" dirty="0">
                <a:effectLst/>
                <a:latin typeface="medium-content-serif-font"/>
              </a:rPr>
              <a:t> </a:t>
            </a:r>
            <a:r>
              <a:rPr lang="ko-KR" altLang="en-US" b="0" i="0" u="none" strike="noStrike" dirty="0">
                <a:effectLst/>
                <a:latin typeface="medium-content-serif-font"/>
                <a:hlinkClick r:id="rId3"/>
              </a:rPr>
              <a:t>논문</a:t>
            </a:r>
            <a:r>
              <a:rPr lang="ko-KR" altLang="en-US" b="0" i="0" dirty="0">
                <a:effectLst/>
                <a:latin typeface="medium-content-serif-font"/>
              </a:rPr>
              <a:t> 의 부록에서 찾을 수 있습니다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6FA7C-61C2-F349-B13B-155C9CF4ABBD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2083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US" b="0" i="0" dirty="0">
                <a:solidFill>
                  <a:srgbClr val="353535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프로 </a:t>
            </a:r>
            <a:r>
              <a:rPr lang="ko-KR" altLang="en-US" b="0" i="0" dirty="0" err="1">
                <a:solidFill>
                  <a:srgbClr val="353535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그레시브</a:t>
            </a:r>
            <a:r>
              <a:rPr lang="ko-KR" altLang="en-US" b="0" i="0" dirty="0">
                <a:solidFill>
                  <a:srgbClr val="353535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허들 </a:t>
            </a:r>
            <a:r>
              <a:rPr lang="en-US" altLang="ko-KR" b="0" i="0" dirty="0">
                <a:solidFill>
                  <a:srgbClr val="353535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(PDH)</a:t>
            </a:r>
          </a:p>
          <a:p>
            <a:pPr algn="just"/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각 모델의 교육 및 평가 시간이 연장되면 전체 공간을 검색하는 데 필요한 시간이 너무 길어질 수 있습니다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 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이미지 분류 </a:t>
            </a:r>
            <a:r>
              <a:rPr lang="ko-KR" altLang="en-US" b="0" i="0" dirty="0" err="1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분야에서이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 문제는 더 큰 데이터 세트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(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예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: ImageNet)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에서 테스트하기 전에 작은 데이터 세트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(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예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: CIFAR-10)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에 대한 교육과 같이 프록시 태스크 검색을 수행하여 극복 할 수 있습니다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 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그러나 번역 모델의 경우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 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저자는 동일한 솔루션을 찾을 수 없으므로 저자는 토너먼트 선택 알고리즘의 업그레이드 된 버전을 도입했습니다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 </a:t>
            </a:r>
            <a:b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</a:b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 </a:t>
            </a:r>
            <a:b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</a:b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저자는 전체 데이터 세트에서 모델 풀의 각 모델을 교육하지 않았으며 단일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TPU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에서 약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10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시간이 걸렸습니다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 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교육은 점차적으로 이루어지며 모델 풀의 최상의 모델 만 교육됩니다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 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풀의 모델은 여러 샘플에서 학습되고 더 많은 모델이 원래 토너먼트 선택 알고리즘을 기반으로 만들어집니다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 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풀에 충분한 모델이 있으면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"fitness"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임계 값이 계산되고 더 나은 결과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(fitness)</a:t>
            </a:r>
            <a:r>
              <a:rPr lang="ko-KR" altLang="en-US" b="0" i="0" dirty="0" err="1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를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 가진 모델 만 다음 단계로 진행할 수 있습니다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 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이 모델은 다른 샘플 배치에서 교육을 받고 차세대 </a:t>
            </a:r>
            <a:r>
              <a:rPr lang="ko-KR" altLang="en-US" b="0" i="0" dirty="0" err="1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모델은이를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 기반으로 생성 및 변이 될 것입니다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 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따라서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PDH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는 장애 모델에서 낭비되는 교육 시간을 크게 줄이고 검색 효율성을 향상시킵니다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 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단점은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"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느린 열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"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이며 좋은 결과를 얻기 위해 더 많은 샘플을 </a:t>
            </a:r>
            <a:r>
              <a:rPr lang="ko-KR" altLang="en-US" b="0" i="0" dirty="0" err="1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필요로하는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 모델은 무시 될 수 있습니다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6FA7C-61C2-F349-B13B-155C9CF4ABBD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7110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토너먼트 선택 알고리즘의 학습 과정의 개략도</a:t>
            </a:r>
            <a:r>
              <a:rPr lang="en-US" altLang="ko-KR" dirty="0">
                <a:effectLst/>
              </a:rPr>
              <a:t>. </a:t>
            </a:r>
            <a:r>
              <a:rPr lang="ko-KR" altLang="en-US" dirty="0">
                <a:effectLst/>
              </a:rPr>
              <a:t>적합성 임계 값 이상인 모델은 더 나은 적합성을 얻기 위해 더 많은 샘플에 대해 </a:t>
            </a:r>
            <a:r>
              <a:rPr lang="ko-KR" altLang="en-US" dirty="0" err="1">
                <a:effectLst/>
              </a:rPr>
              <a:t>교육을받습니다</a:t>
            </a:r>
            <a:r>
              <a:rPr lang="en-US" altLang="ko-KR" dirty="0">
                <a:effectLst/>
              </a:rPr>
              <a:t>. </a:t>
            </a:r>
            <a:r>
              <a:rPr lang="ko-KR" altLang="en-US" dirty="0">
                <a:effectLst/>
              </a:rPr>
              <a:t>새 모델을 만들 때 그에 따라 적합도 임계 값을 늘리십시오</a:t>
            </a:r>
            <a:r>
              <a:rPr lang="en-US" altLang="ko-KR" dirty="0">
                <a:effectLst/>
              </a:rPr>
              <a:t>.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검색 결과를 얻기 위해 검색을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"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돕기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"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위해 저자는 완전 무작위 모델 대신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Transformer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모델을 사용하여 검색을 초기화했습니다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 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이 단계는 컴퓨팅 리소스의 한계로 인해 필요합니다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 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다음 표는 최고의 모델을 얻을 다른 검색 기법의 성능 비교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(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사용 </a:t>
            </a:r>
            <a:r>
              <a:rPr lang="ko-KR" altLang="en-US" b="0" i="0" u="none" strike="noStrike" dirty="0">
                <a:solidFill>
                  <a:srgbClr val="1F6BB5"/>
                </a:solidFill>
                <a:effectLst/>
                <a:latin typeface="Avenir" panose="02000503020000020003" pitchFamily="2" charset="0"/>
                <a:hlinkClick r:id="rId3"/>
              </a:rPr>
              <a:t>당혹감 </a:t>
            </a:r>
            <a:r>
              <a:rPr lang="en-US" altLang="ko-KR" b="0" i="0" u="none" strike="noStrike" dirty="0">
                <a:solidFill>
                  <a:srgbClr val="1F6BB5"/>
                </a:solidFill>
                <a:effectLst/>
                <a:latin typeface="Avenir" panose="02000503020000020003" pitchFamily="2" charset="0"/>
                <a:hlinkClick r:id="rId3"/>
              </a:rPr>
              <a:t>(</a:t>
            </a:r>
            <a:r>
              <a:rPr lang="ko-KR" altLang="en-US" b="0" i="0" u="none" strike="noStrike" dirty="0">
                <a:solidFill>
                  <a:srgbClr val="1F6BB5"/>
                </a:solidFill>
                <a:effectLst/>
                <a:latin typeface="Avenir" panose="02000503020000020003" pitchFamily="2" charset="0"/>
                <a:hlinkClick r:id="rId3"/>
              </a:rPr>
              <a:t>혼란</a:t>
            </a:r>
            <a:r>
              <a:rPr lang="en-US" altLang="ko-KR" b="0" i="0" u="none" strike="noStrike" dirty="0">
                <a:solidFill>
                  <a:srgbClr val="1F6BB5"/>
                </a:solidFill>
                <a:effectLst/>
                <a:latin typeface="Avenir" panose="02000503020000020003" pitchFamily="2" charset="0"/>
                <a:hlinkClick r:id="rId3"/>
              </a:rPr>
              <a:t>) </a:t>
            </a:r>
            <a:r>
              <a:rPr lang="ko-KR" altLang="en-US" b="0" i="0" u="none" strike="noStrike" dirty="0">
                <a:solidFill>
                  <a:srgbClr val="1F6BB5"/>
                </a:solidFill>
                <a:effectLst/>
                <a:latin typeface="Avenir" panose="02000503020000020003" pitchFamily="2" charset="0"/>
                <a:hlinkClick r:id="rId3"/>
              </a:rPr>
              <a:t>평가 기준을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 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,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숫자는 더 나은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) :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변압기 초기화 대 임의 초기화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,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기존의 알고리즘과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PDH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대회 선택 알고리즘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(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각 모델 훈련 단계는 반드시 </a:t>
            </a:r>
            <a:r>
              <a:rPr lang="ko-KR" altLang="en-US" b="0" i="0" dirty="0" err="1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이루어져야합니다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.)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6FA7C-61C2-F349-B13B-155C9CF4ABBD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1664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edium-content-sans-serif-font"/>
              </a:rPr>
              <a:t>결과</a:t>
            </a:r>
          </a:p>
          <a:p>
            <a:r>
              <a:rPr lang="ko-KR" altLang="en-US" dirty="0"/>
              <a:t>이 논문은 검색 공간과 </a:t>
            </a:r>
            <a:r>
              <a:rPr lang="en-US" altLang="ko-KR" dirty="0"/>
              <a:t>PDH</a:t>
            </a:r>
            <a:r>
              <a:rPr lang="ko-KR" altLang="en-US" dirty="0" err="1"/>
              <a:t>를</a:t>
            </a:r>
            <a:r>
              <a:rPr lang="ko-KR" altLang="en-US" dirty="0"/>
              <a:t> 사용하여 알려진 데이터 세트 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 </a:t>
            </a:r>
            <a:r>
              <a:rPr lang="en-US" altLang="ko-KR" dirty="0">
                <a:hlinkClick r:id="rId3"/>
              </a:rPr>
              <a:t>WMT '18</a:t>
            </a:r>
            <a:r>
              <a:rPr lang="en-US" altLang="ko-KR" dirty="0"/>
              <a:t> ) </a:t>
            </a:r>
            <a:r>
              <a:rPr lang="ko-KR" altLang="en-US" dirty="0"/>
              <a:t>에서 잘 수행되는 변환 모델 을 검색 합니다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검색 알고리즘은 </a:t>
            </a:r>
            <a:r>
              <a:rPr lang="en-US" altLang="ko-KR" dirty="0"/>
              <a:t>15,000 </a:t>
            </a:r>
            <a:r>
              <a:rPr lang="ko-KR" altLang="en-US" dirty="0"/>
              <a:t>개의 모델을 검색하고 총 </a:t>
            </a:r>
            <a:r>
              <a:rPr lang="en-US" altLang="ko-KR" dirty="0"/>
              <a:t>270 </a:t>
            </a:r>
            <a:r>
              <a:rPr lang="ko-KR" altLang="en-US" dirty="0"/>
              <a:t>억 개의 </a:t>
            </a:r>
            <a:r>
              <a:rPr lang="en-US" altLang="ko-KR" dirty="0"/>
              <a:t>TPU</a:t>
            </a:r>
            <a:r>
              <a:rPr lang="ko-KR" altLang="en-US" dirty="0" err="1"/>
              <a:t>를</a:t>
            </a:r>
            <a:r>
              <a:rPr lang="ko-KR" altLang="en-US" dirty="0"/>
              <a:t> 사용하여 총 약 </a:t>
            </a:r>
            <a:r>
              <a:rPr lang="en-US" altLang="ko-KR" dirty="0"/>
              <a:t>10 </a:t>
            </a:r>
            <a:r>
              <a:rPr lang="ko-KR" altLang="en-US" dirty="0"/>
              <a:t>억 단계의 교육 과정을 거칩니다</a:t>
            </a:r>
            <a:r>
              <a:rPr lang="en-US" altLang="ko-KR" dirty="0"/>
              <a:t>. PDH</a:t>
            </a:r>
            <a:r>
              <a:rPr lang="ko-KR" altLang="en-US" dirty="0"/>
              <a:t>가 없다면 필요한 총 단계 수는 </a:t>
            </a:r>
            <a:r>
              <a:rPr lang="en-US" altLang="ko-KR" dirty="0"/>
              <a:t>36 </a:t>
            </a:r>
            <a:r>
              <a:rPr lang="ko-KR" altLang="en-US" dirty="0"/>
              <a:t>억입니다</a:t>
            </a:r>
            <a:r>
              <a:rPr lang="en-US" altLang="ko-KR" dirty="0"/>
              <a:t>. </a:t>
            </a:r>
            <a:r>
              <a:rPr lang="ko-KR" altLang="en-US" dirty="0"/>
              <a:t>저자는 </a:t>
            </a:r>
            <a:r>
              <a:rPr lang="en-US" altLang="ko-KR" dirty="0"/>
              <a:t>Evolution Transformer (ET)</a:t>
            </a:r>
            <a:r>
              <a:rPr lang="ko-KR" altLang="en-US" dirty="0"/>
              <a:t>로 발견 된 최고의 모델을 선정하여 기존의 </a:t>
            </a:r>
            <a:r>
              <a:rPr lang="en-US" altLang="ko-KR" dirty="0"/>
              <a:t>Transformer </a:t>
            </a:r>
            <a:r>
              <a:rPr lang="ko-KR" altLang="en-US" dirty="0"/>
              <a:t>네트워크보다 더 나은 결과 </a:t>
            </a:r>
            <a:r>
              <a:rPr lang="en-US" altLang="ko-KR" dirty="0"/>
              <a:t>(3.95 vs 4.05 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  <a:r>
              <a:rPr lang="ko-KR" altLang="en-US" dirty="0"/>
              <a:t>와 교육 시간을 단축했습니다</a:t>
            </a:r>
            <a:r>
              <a:rPr lang="en-US" altLang="ko-KR" dirty="0"/>
              <a:t>. </a:t>
            </a:r>
            <a:r>
              <a:rPr lang="ko-KR" altLang="en-US" dirty="0"/>
              <a:t>아래 그림은 </a:t>
            </a:r>
            <a:r>
              <a:rPr lang="ko-KR" altLang="en-US" dirty="0" err="1"/>
              <a:t>엔코더와</a:t>
            </a:r>
            <a:r>
              <a:rPr lang="ko-KR" altLang="en-US" dirty="0"/>
              <a:t> </a:t>
            </a:r>
            <a:r>
              <a:rPr lang="ko-KR" altLang="en-US" dirty="0" err="1"/>
              <a:t>디코더</a:t>
            </a:r>
            <a:r>
              <a:rPr lang="ko-KR" altLang="en-US" dirty="0"/>
              <a:t> 블록 구조를 보여줍니다 </a:t>
            </a:r>
            <a:r>
              <a:rPr lang="en-US" altLang="ko-KR" dirty="0"/>
              <a:t>(</a:t>
            </a:r>
            <a:r>
              <a:rPr lang="ko-KR" altLang="en-US" dirty="0"/>
              <a:t>원래 구조와 반대</a:t>
            </a:r>
            <a:r>
              <a:rPr lang="en-US" altLang="ko-KR" dirty="0"/>
              <a:t>).</a:t>
            </a:r>
            <a:endParaRPr lang="en-US" altLang="ko-KR" b="0" i="0" dirty="0">
              <a:effectLst/>
              <a:latin typeface="medium-content-serif-font"/>
            </a:endParaRP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그림 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 : Transformer 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및 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Evolved Transformer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의 아키텍처 단위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. 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아키텍처의 가장 주목할만한 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4 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가지 측면은 다음과 같습니다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. 1. </a:t>
            </a:r>
            <a:r>
              <a:rPr lang="ko-KR" altLang="en-US" b="0" i="0" dirty="0" err="1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깊이있는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분리 가능한 </a:t>
            </a:r>
            <a:r>
              <a:rPr lang="ko-KR" altLang="en-US" b="0" i="0" dirty="0" err="1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컨볼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ko-KR" altLang="en-US" b="0" i="0" dirty="0" err="1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루션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2. 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게이트 된 선형 단위 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3. 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분기 구조 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4. 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활발한 활성화 함수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. ET 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인코더 및 </a:t>
            </a:r>
            <a:r>
              <a:rPr lang="ko-KR" altLang="en-US" b="0" i="0" dirty="0" err="1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디코더는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ko-KR" altLang="en-US" b="0" i="0" dirty="0" err="1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와이드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ko-KR" altLang="en-US" b="0" i="0" dirty="0" err="1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컨볼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ko-KR" altLang="en-US" b="0" i="0" dirty="0" err="1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루션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ko-KR" altLang="en-US" b="0" i="0" dirty="0" err="1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브랜치의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하위 섹션을 독립적으로 개발합니다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. 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두 아키텍처에서 후자는 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Transformer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와 동일합니다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.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6FA7C-61C2-F349-B13B-155C9CF4ABBD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6366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전체적으로 </a:t>
            </a:r>
            <a:r>
              <a:rPr kumimoji="1" lang="en-US" altLang="ko-KR" dirty="0"/>
              <a:t>0.6</a:t>
            </a:r>
            <a:r>
              <a:rPr kumimoji="1" lang="ko-KR" altLang="en-US" dirty="0"/>
              <a:t> 증가 </a:t>
            </a:r>
            <a:r>
              <a:rPr kumimoji="1" lang="en-US" altLang="ko-KR" dirty="0"/>
              <a:t>Blue Score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6FA7C-61C2-F349-B13B-155C9CF4ABBD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7577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표 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4 : 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돌연변이 제거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. 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처음 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5 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개의 열은 각 돌연변이를 설명합니다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.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WMT 14En-De Validation Set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에서 강화 된 </a:t>
            </a:r>
            <a:r>
              <a:rPr lang="en-US" altLang="ko-KR" b="0" i="0" dirty="0" err="1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Transormer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및 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ET 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혼란 열 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6 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및 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7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에서 열 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7 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및 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8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은 강화되지 않은 기본 모델 혼용 평균과 향상된 모델 혼동 평균의 차이를 보여줍니다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.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빨간색 단위는 해당 돌연변이가 전체 성과를 저해한다는 증거를 나타냅니다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.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초록색 단위는 돌연변이가 전반적인 수행에 유익하다는 상응하는 증거를 나타냅니다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.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6FA7C-61C2-F349-B13B-155C9CF4ABBD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1834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Google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두뇌 는 새로운 종이 </a:t>
            </a:r>
            <a:r>
              <a:rPr lang="en-US" altLang="ko-KR" b="0" i="0" u="none" strike="noStrike" dirty="0">
                <a:solidFill>
                  <a:srgbClr val="1F6BB5"/>
                </a:solidFill>
                <a:effectLst/>
                <a:latin typeface="Avenir" panose="02000503020000020003" pitchFamily="2" charset="0"/>
                <a:hlinkClick r:id="rId3"/>
              </a:rPr>
              <a:t>The Evolved Transformer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 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에서 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Transformer</a:t>
            </a:r>
            <a:r>
              <a:rPr lang="ko-KR" altLang="en-US" b="0" i="0" dirty="0" err="1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를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 개선하기위한 최초의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NAS</a:t>
            </a:r>
            <a:r>
              <a:rPr lang="ko-KR" altLang="en-US" b="0" i="0" dirty="0" err="1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를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 선보였습니다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 Transformer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는 많은 자연 언어 처리 </a:t>
            </a:r>
            <a:r>
              <a:rPr lang="ko-KR" altLang="en-US" b="0" i="0" dirty="0" err="1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작업을위한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 가장 보편적 인 네트워크 아키텍처 중 하나입니다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 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이 논문은 구조 변압기 생산의 변화가 더 나은 버전을 얻을 수 있도록 검색 프로세스 속도를 높이기 위해 새로운 방법으로 진화를 </a:t>
            </a:r>
            <a:r>
              <a:rPr lang="ko-KR" altLang="en-US" b="0" i="0" dirty="0" err="1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기반으로하는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 알고리즘을 사용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-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변압기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(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진화 변압기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, ET)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의 버전을 진화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 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새로운 네트워크 구조는 특히 모바일에 적합한 소형 모델에 비해 원래의 트랜스포머보다 뛰어나며 필요한 교육 시간을 단축시킵니다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 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이 논문에서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"NAS</a:t>
            </a:r>
            <a:r>
              <a:rPr lang="ko-KR" altLang="en-US" b="0" i="0" dirty="0" err="1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를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 사용하여 인간 디자인 모델을 발전시키는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"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개념은 다른 많은 분야의 연구원들이 네트워크 구조를 개선하는 데 도움이 될 수 있습니다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medium-content-serif-font"/>
              </a:rPr>
              <a:t>신경 구조 검색 </a:t>
            </a:r>
            <a:r>
              <a:rPr lang="en-US" altLang="ko-KR" b="0" i="0" dirty="0">
                <a:effectLst/>
                <a:latin typeface="medium-content-serif-font"/>
              </a:rPr>
              <a:t>(NAS)</a:t>
            </a:r>
            <a:r>
              <a:rPr lang="ko-KR" altLang="en-US" b="0" i="0" dirty="0">
                <a:effectLst/>
                <a:latin typeface="medium-content-serif-font"/>
              </a:rPr>
              <a:t>은 알고리즘을 사용하여 신경망의 새로운 디자인을 검색하는 프로세스입니다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연구원은 수년에 걸쳐 정교한 아키텍처를 개발했지만</a:t>
            </a:r>
            <a:r>
              <a:rPr lang="en-US" altLang="ko-KR" b="0" i="0" dirty="0">
                <a:effectLst/>
                <a:latin typeface="medium-content-serif-font"/>
              </a:rPr>
              <a:t>, </a:t>
            </a:r>
            <a:r>
              <a:rPr lang="ko-KR" altLang="en-US" b="0" i="0" dirty="0">
                <a:effectLst/>
                <a:latin typeface="medium-content-serif-font"/>
              </a:rPr>
              <a:t>가장 효율적인 아키텍처를 찾는 기능은 제한적이며 최근에는 </a:t>
            </a:r>
            <a:r>
              <a:rPr lang="en-US" altLang="ko-KR" b="0" i="0" dirty="0">
                <a:effectLst/>
                <a:latin typeface="medium-content-serif-font"/>
              </a:rPr>
              <a:t>NAS</a:t>
            </a:r>
            <a:r>
              <a:rPr lang="ko-KR" altLang="en-US" b="0" i="0" dirty="0">
                <a:effectLst/>
                <a:latin typeface="medium-content-serif-font"/>
              </a:rPr>
              <a:t>가 인간이 설계 한 모델보다 우수한 성능을 발휘할 </a:t>
            </a:r>
            <a:r>
              <a:rPr lang="ko-KR" altLang="en-US" b="0" i="0" dirty="0" err="1">
                <a:effectLst/>
                <a:latin typeface="medium-content-serif-font"/>
              </a:rPr>
              <a:t>수있게되었습니다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effectLst/>
              <a:latin typeface="medium-content-serif-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medium-content-serif-font"/>
              </a:rPr>
              <a:t>구글 브레인 </a:t>
            </a:r>
            <a:r>
              <a:rPr lang="en-US" altLang="ko-KR" b="0" i="0" dirty="0">
                <a:effectLst/>
                <a:latin typeface="medium-content-serif-font"/>
              </a:rPr>
              <a:t>(Google Brain) </a:t>
            </a:r>
            <a:r>
              <a:rPr lang="ko-KR" altLang="en-US" b="0" i="0" dirty="0">
                <a:effectLst/>
                <a:latin typeface="medium-content-serif-font"/>
              </a:rPr>
              <a:t>의 새로운 </a:t>
            </a:r>
            <a:r>
              <a:rPr lang="ko-KR" altLang="en-US" b="0" i="0" u="none" strike="noStrike" dirty="0">
                <a:effectLst/>
                <a:latin typeface="medium-content-serif-font"/>
                <a:hlinkClick r:id="rId3"/>
              </a:rPr>
              <a:t>논문</a:t>
            </a:r>
            <a:r>
              <a:rPr lang="ko-KR" altLang="en-US" b="0" i="0" dirty="0">
                <a:effectLst/>
                <a:latin typeface="medium-content-serif-font"/>
              </a:rPr>
              <a:t> 은 많은 자연 언어 처리 </a:t>
            </a:r>
            <a:r>
              <a:rPr lang="en-US" altLang="ko-KR" b="0" i="0" dirty="0">
                <a:effectLst/>
                <a:latin typeface="medium-content-serif-font"/>
              </a:rPr>
              <a:t>(Natural Language Processing) </a:t>
            </a:r>
            <a:r>
              <a:rPr lang="ko-KR" altLang="en-US" b="0" i="0" dirty="0" err="1">
                <a:effectLst/>
                <a:latin typeface="medium-content-serif-font"/>
              </a:rPr>
              <a:t>작업을위한</a:t>
            </a:r>
            <a:r>
              <a:rPr lang="ko-KR" altLang="en-US" b="0" i="0" dirty="0">
                <a:effectLst/>
                <a:latin typeface="medium-content-serif-font"/>
              </a:rPr>
              <a:t> 선도적 인 아키텍처 중 하나 인 트랜스포머 </a:t>
            </a:r>
            <a:r>
              <a:rPr lang="en-US" altLang="ko-KR" b="0" i="0" dirty="0">
                <a:effectLst/>
                <a:latin typeface="medium-content-serif-font"/>
              </a:rPr>
              <a:t>(Transformer)</a:t>
            </a:r>
            <a:r>
              <a:rPr lang="ko-KR" altLang="en-US" b="0" i="0" dirty="0" err="1">
                <a:effectLst/>
                <a:latin typeface="medium-content-serif-font"/>
              </a:rPr>
              <a:t>를</a:t>
            </a:r>
            <a:r>
              <a:rPr lang="ko-KR" altLang="en-US" b="0" i="0" dirty="0">
                <a:effectLst/>
                <a:latin typeface="medium-content-serif-font"/>
              </a:rPr>
              <a:t> 개선 한 최초의 </a:t>
            </a:r>
            <a:r>
              <a:rPr lang="en-US" altLang="ko-KR" b="0" i="0" dirty="0">
                <a:effectLst/>
                <a:latin typeface="medium-content-serif-font"/>
              </a:rPr>
              <a:t>NAS</a:t>
            </a:r>
            <a:r>
              <a:rPr lang="ko-KR" altLang="en-US" b="0" i="0" dirty="0" err="1">
                <a:effectLst/>
                <a:latin typeface="medium-content-serif-font"/>
              </a:rPr>
              <a:t>를</a:t>
            </a:r>
            <a:r>
              <a:rPr lang="ko-KR" altLang="en-US" b="0" i="0" dirty="0">
                <a:effectLst/>
                <a:latin typeface="medium-content-serif-font"/>
              </a:rPr>
              <a:t> 제시합니다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medium-content-serif-font"/>
              </a:rPr>
              <a:t>이 논문은 진화 기반 알고리즘을 사용하여 검색 프로세스의 속도를 높이고 더 나은 것을 발견하기 위해 </a:t>
            </a:r>
            <a:r>
              <a:rPr lang="en-US" altLang="ko-KR" b="0" i="0" dirty="0">
                <a:effectLst/>
                <a:latin typeface="medium-content-serif-font"/>
              </a:rPr>
              <a:t>Transformer </a:t>
            </a:r>
            <a:r>
              <a:rPr lang="ko-KR" altLang="en-US" b="0" i="0" dirty="0">
                <a:effectLst/>
                <a:latin typeface="medium-content-serif-font"/>
              </a:rPr>
              <a:t>아키텍처를 변형시키는 새로운 접근 방식을 사용합니다</a:t>
            </a:r>
            <a:r>
              <a:rPr lang="en-US" altLang="ko-KR" b="0" i="0" dirty="0">
                <a:effectLst/>
                <a:latin typeface="medium-content-serif-font"/>
              </a:rPr>
              <a:t>. - </a:t>
            </a:r>
            <a:r>
              <a:rPr lang="ko-KR" altLang="en-US" b="0" i="0" dirty="0">
                <a:effectLst/>
                <a:latin typeface="medium-content-serif-font"/>
              </a:rPr>
              <a:t>진화 된 변압기 </a:t>
            </a:r>
            <a:r>
              <a:rPr lang="en-US" altLang="ko-KR" b="0" i="0" dirty="0">
                <a:effectLst/>
                <a:latin typeface="medium-content-serif-font"/>
              </a:rPr>
              <a:t>(ET). </a:t>
            </a:r>
            <a:r>
              <a:rPr lang="ko-KR" altLang="en-US" b="0" i="0" dirty="0">
                <a:effectLst/>
                <a:latin typeface="medium-content-serif-font"/>
              </a:rPr>
              <a:t>새로운 아키텍처는 특히 모바일 친화적 인 소형 모델을 비교할 때 원래의 </a:t>
            </a:r>
            <a:r>
              <a:rPr lang="en-US" altLang="ko-KR" b="0" i="0" dirty="0">
                <a:effectLst/>
                <a:latin typeface="medium-content-serif-font"/>
              </a:rPr>
              <a:t>Transformer</a:t>
            </a:r>
            <a:r>
              <a:rPr lang="ko-KR" altLang="en-US" b="0" i="0" dirty="0">
                <a:effectLst/>
                <a:latin typeface="medium-content-serif-font"/>
              </a:rPr>
              <a:t>보다 성능이 뛰어나며 교육 시간도 적습니다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이 논문에 제시된 개념</a:t>
            </a:r>
            <a:r>
              <a:rPr lang="en-US" altLang="ko-KR" b="0" i="0" dirty="0">
                <a:effectLst/>
                <a:latin typeface="medium-content-serif-font"/>
              </a:rPr>
              <a:t>, </a:t>
            </a:r>
            <a:r>
              <a:rPr lang="ko-KR" altLang="en-US" b="0" i="0" dirty="0">
                <a:effectLst/>
                <a:latin typeface="medium-content-serif-font"/>
              </a:rPr>
              <a:t>예를 들어 인간이 설계 한 모델을 진화시키는 </a:t>
            </a:r>
            <a:r>
              <a:rPr lang="en-US" altLang="ko-KR" b="0" i="0" dirty="0">
                <a:effectLst/>
                <a:latin typeface="medium-content-serif-font"/>
              </a:rPr>
              <a:t>NAS</a:t>
            </a:r>
            <a:r>
              <a:rPr lang="ko-KR" altLang="en-US" b="0" i="0" dirty="0">
                <a:effectLst/>
                <a:latin typeface="medium-content-serif-font"/>
              </a:rPr>
              <a:t>의 사용은 연구자가 다른 많은 분야에서 아키텍처를 개선 할 수 있도록 지원합니다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6FA7C-61C2-F349-B13B-155C9CF4ABB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6032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medium-content-serif-font"/>
              </a:rPr>
              <a:t>2017 </a:t>
            </a:r>
            <a:r>
              <a:rPr lang="ko-KR" altLang="en-US" b="0" i="0" dirty="0">
                <a:effectLst/>
                <a:latin typeface="medium-content-serif-font"/>
              </a:rPr>
              <a:t>년에 처음 제안 된 </a:t>
            </a:r>
            <a:r>
              <a:rPr lang="ko-KR" altLang="en-US" b="0" i="0" u="none" strike="noStrike" dirty="0">
                <a:effectLst/>
                <a:latin typeface="medium-content-serif-font"/>
                <a:hlinkClick r:id="rId3"/>
              </a:rPr>
              <a:t>트랜스포머</a:t>
            </a:r>
            <a:r>
              <a:rPr lang="ko-KR" altLang="en-US" b="0" i="0" dirty="0">
                <a:effectLst/>
                <a:latin typeface="medium-content-serif-font"/>
              </a:rPr>
              <a:t> 는 전체 텍스트 입력을 동시에 처리하여 단어 간의 문맥 적 관계를 학습하는 주의 메커니즘을 도입했습니다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Transformer</a:t>
            </a:r>
            <a:r>
              <a:rPr lang="ko-KR" altLang="en-US" dirty="0"/>
              <a:t>의 구조는 연구자가 수동으로 설계했지만 검색 알고리즘을 사용하여 네트워크 구조를 얻는 또 다른 옵션이 있습니다</a:t>
            </a:r>
            <a:r>
              <a:rPr lang="en-US" altLang="ko-KR" dirty="0"/>
              <a:t>. </a:t>
            </a:r>
            <a:r>
              <a:rPr lang="ko-KR" altLang="en-US" dirty="0"/>
              <a:t>그들의 목표는 주어진 검색 공간에서 최상의 네트워크 구조를 찾는 것입니다</a:t>
            </a:r>
            <a:r>
              <a:rPr lang="en-US" altLang="ko-KR" dirty="0"/>
              <a:t>. </a:t>
            </a:r>
            <a:r>
              <a:rPr lang="ko-KR" altLang="en-US" dirty="0"/>
              <a:t>검색 공간은 레이어의 수</a:t>
            </a:r>
            <a:r>
              <a:rPr lang="en-US" altLang="ko-KR" dirty="0"/>
              <a:t>, </a:t>
            </a:r>
            <a:r>
              <a:rPr lang="ko-KR" altLang="en-US" dirty="0"/>
              <a:t>매개 변수의 수 등과 같은 모델의 제약 매개 변수를 정의합니다</a:t>
            </a:r>
            <a:r>
              <a:rPr lang="en-US" altLang="ko-KR" dirty="0"/>
              <a:t>. </a:t>
            </a:r>
            <a:r>
              <a:rPr lang="ko-KR" altLang="en-US" dirty="0"/>
              <a:t>알려진 검색 알고리즘은 진화 알고리즘에 기반한 </a:t>
            </a:r>
            <a:r>
              <a:rPr lang="ko-KR" altLang="en-US" dirty="0">
                <a:hlinkClick r:id="rId4"/>
              </a:rPr>
              <a:t>토너먼트 선택</a:t>
            </a:r>
            <a:r>
              <a:rPr lang="ko-KR" altLang="en-US" dirty="0"/>
              <a:t> 알고리즘으로 가장 적합한 네트워크 구조가 생존하고 변이를 일으키고 가장 약한 구조는 제거됩니다</a:t>
            </a:r>
            <a:r>
              <a:rPr lang="en-US" altLang="ko-KR" dirty="0"/>
              <a:t>. </a:t>
            </a:r>
            <a:r>
              <a:rPr lang="ko-KR" altLang="en-US" dirty="0"/>
              <a:t>이 알고리즘의 장점은 간단하고 효과적이라는 것입니다</a:t>
            </a:r>
            <a:r>
              <a:rPr lang="en-US" altLang="ko-KR" dirty="0"/>
              <a:t>. </a:t>
            </a:r>
            <a:r>
              <a:rPr lang="ko-KR" altLang="en-US" dirty="0"/>
              <a:t>이 논문은 </a:t>
            </a:r>
            <a:r>
              <a:rPr lang="en-US" altLang="ko-KR" dirty="0">
                <a:hlinkClick r:id="rId5"/>
              </a:rPr>
              <a:t>Real </a:t>
            </a:r>
            <a:r>
              <a:rPr lang="ko-KR" altLang="en-US" dirty="0">
                <a:hlinkClick r:id="rId5"/>
              </a:rPr>
              <a:t>등이</a:t>
            </a:r>
            <a:r>
              <a:rPr lang="ko-KR" altLang="en-US" dirty="0"/>
              <a:t> 제안한 버전을 기반 </a:t>
            </a:r>
            <a:r>
              <a:rPr lang="ko-KR" altLang="en-US" dirty="0" err="1"/>
              <a:t>으로합니다</a:t>
            </a:r>
            <a:r>
              <a:rPr lang="en-US" altLang="ko-KR" dirty="0"/>
              <a:t>. (</a:t>
            </a:r>
            <a:r>
              <a:rPr lang="ko-KR" altLang="en-US" dirty="0"/>
              <a:t>부록 </a:t>
            </a:r>
            <a:r>
              <a:rPr lang="en-US" altLang="ko-KR" dirty="0"/>
              <a:t>A</a:t>
            </a:r>
            <a:r>
              <a:rPr lang="ko-KR" altLang="en-US" dirty="0"/>
              <a:t>의 의사 코드 참조</a:t>
            </a:r>
            <a:r>
              <a:rPr lang="en-US" altLang="ko-KR" dirty="0"/>
              <a:t>).</a:t>
            </a:r>
            <a:endParaRPr lang="en-US" altLang="ko-KR" b="0" i="0" dirty="0">
              <a:effectLst/>
              <a:latin typeface="medium-content-serif-font"/>
            </a:endParaRPr>
          </a:p>
          <a:p>
            <a:endParaRPr kumimoji="1" lang="en-US" altLang="ko-KR" dirty="0"/>
          </a:p>
          <a:p>
            <a:pPr algn="just">
              <a:buFont typeface="+mj-lt"/>
              <a:buAutoNum type="arabicPeriod"/>
            </a:pP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1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세대 모델은 검색 공간에서 임의로 샘플링하거나 알려진 모델을 </a:t>
            </a:r>
            <a:r>
              <a:rPr lang="ko-KR" altLang="en-US" b="0" i="0" dirty="0" err="1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시드로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 사용하여 초기화됩니다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주어진 작업으로 이러한 모델을 훈련시키고 무작위로 샘플을 작성하여 하위 집단을 만듭니다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최고의 성능을 발휘하는 모델과 무관하게 레이어의 교체 또는 두 레이어 간의 연결 변경과 같이 구조의 작은 부분을 무작위로 변경합니다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돌연변이 모델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(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서브 모델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)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은 모집단에 추가되는 반면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,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모집단의 가장 약한 모델은 전체 모집단에서 제거됩니다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Avenir" panose="02000503020000020003" pitchFamily="2" charset="0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6FA7C-61C2-F349-B13B-155C9CF4ABBD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228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latin typeface="medium-content-sans-serif-font"/>
              </a:rPr>
              <a:t>RandomArchitecture</a:t>
            </a:r>
            <a:r>
              <a:rPr lang="en-US" altLang="ko-KR" dirty="0">
                <a:latin typeface="medium-content-sans-serif-font"/>
              </a:rPr>
              <a:t> ( </a:t>
            </a:r>
            <a:r>
              <a:rPr lang="ko-KR" altLang="en-US" dirty="0">
                <a:latin typeface="medium-content-sans-serif-font"/>
              </a:rPr>
              <a:t>생성</a:t>
            </a:r>
            <a:r>
              <a:rPr lang="en-US" altLang="ko-KR" dirty="0">
                <a:latin typeface="medium-content-sans-serif-font"/>
              </a:rPr>
              <a:t>)</a:t>
            </a:r>
          </a:p>
          <a:p>
            <a:r>
              <a:rPr lang="en-US" altLang="ko-KR" i="0" dirty="0">
                <a:effectLst/>
                <a:latin typeface="medium-content-sans-serif-font"/>
              </a:rPr>
              <a:t>Mutate(</a:t>
            </a:r>
            <a:r>
              <a:rPr lang="ko-KR" altLang="en-US" i="0" dirty="0">
                <a:effectLst/>
                <a:latin typeface="medium-content-sans-serif-font"/>
              </a:rPr>
              <a:t>변이</a:t>
            </a:r>
            <a:r>
              <a:rPr lang="en-US" altLang="ko-KR" i="0" dirty="0">
                <a:effectLst/>
                <a:latin typeface="medium-content-sans-serif-font"/>
              </a:rPr>
              <a:t>)</a:t>
            </a:r>
          </a:p>
          <a:p>
            <a:r>
              <a:rPr lang="en-US" altLang="ko-KR" i="0" dirty="0">
                <a:effectLst/>
                <a:latin typeface="medium-content-sans-serif-font"/>
              </a:rPr>
              <a:t>Discard(</a:t>
            </a:r>
            <a:r>
              <a:rPr lang="ko-KR" altLang="en-US" i="0" dirty="0">
                <a:effectLst/>
                <a:latin typeface="medium-content-sans-serif-font"/>
              </a:rPr>
              <a:t>포기</a:t>
            </a:r>
            <a:r>
              <a:rPr lang="en-US" altLang="ko-KR" i="0" dirty="0">
                <a:effectLst/>
                <a:latin typeface="medium-content-sans-serif-font"/>
              </a:rPr>
              <a:t>)</a:t>
            </a:r>
          </a:p>
          <a:p>
            <a:r>
              <a:rPr lang="en-US" altLang="ko-KR" dirty="0">
                <a:latin typeface="medium-content-sans-serif-font"/>
              </a:rPr>
              <a:t>Evolution(</a:t>
            </a:r>
            <a:r>
              <a:rPr lang="ko-KR" altLang="en-US" dirty="0">
                <a:latin typeface="medium-content-sans-serif-font"/>
              </a:rPr>
              <a:t>진화</a:t>
            </a:r>
            <a:r>
              <a:rPr lang="en-US" altLang="ko-KR" dirty="0">
                <a:latin typeface="medium-content-sans-serif-font"/>
              </a:rPr>
              <a:t>)</a:t>
            </a:r>
          </a:p>
          <a:p>
            <a:r>
              <a:rPr lang="en-US" altLang="ko-KR" dirty="0">
                <a:latin typeface="medium-content-sans-serif-font"/>
              </a:rPr>
              <a:t>Population(</a:t>
            </a:r>
            <a:r>
              <a:rPr lang="ko-KR" altLang="en-US" dirty="0">
                <a:latin typeface="medium-content-sans-serif-font"/>
              </a:rPr>
              <a:t>인구</a:t>
            </a:r>
            <a:r>
              <a:rPr lang="en-US" altLang="ko-KR" dirty="0">
                <a:latin typeface="medium-content-sans-serif-font"/>
              </a:rPr>
              <a:t>)</a:t>
            </a:r>
            <a:endParaRPr lang="en-US" altLang="ko-KR" i="0" dirty="0">
              <a:effectLst/>
              <a:latin typeface="medium-content-serif-font"/>
            </a:endParaRPr>
          </a:p>
          <a:p>
            <a:endParaRPr kumimoji="1" lang="en-US" altLang="ko-KR" dirty="0"/>
          </a:p>
          <a:p>
            <a:r>
              <a:rPr lang="ko-KR" altLang="en-US" b="1" i="0" dirty="0">
                <a:effectLst/>
                <a:latin typeface="medium-content-sans-serif-font"/>
              </a:rPr>
              <a:t>부록 </a:t>
            </a:r>
            <a:r>
              <a:rPr lang="en-US" altLang="ko-KR" b="1" i="0" dirty="0">
                <a:effectLst/>
                <a:latin typeface="medium-content-sans-serif-font"/>
              </a:rPr>
              <a:t>A - </a:t>
            </a:r>
            <a:r>
              <a:rPr lang="ko-KR" altLang="en-US" b="1" i="0" dirty="0">
                <a:effectLst/>
                <a:latin typeface="medium-content-sans-serif-font"/>
              </a:rPr>
              <a:t>토너먼트 선택 알고리즘</a:t>
            </a:r>
          </a:p>
          <a:p>
            <a:r>
              <a:rPr lang="ko-KR" altLang="en-US" dirty="0"/>
              <a:t>이 논문에서는 </a:t>
            </a:r>
            <a:r>
              <a:rPr lang="en-US" altLang="ko-KR" dirty="0">
                <a:hlinkClick r:id="rId3"/>
              </a:rPr>
              <a:t>Real et al</a:t>
            </a:r>
            <a:r>
              <a:rPr lang="en-US" altLang="ko-KR" dirty="0"/>
              <a:t> .</a:t>
            </a:r>
            <a:r>
              <a:rPr lang="ko-KR" altLang="en-US" dirty="0"/>
              <a:t>이 제안한 토너먼트 선택 알고리즘을 사용하지만 인구에서 가장 오래된 모델을 삭제하는 </a:t>
            </a:r>
            <a:r>
              <a:rPr lang="ko-KR" altLang="en-US" dirty="0" err="1"/>
              <a:t>에이징</a:t>
            </a:r>
            <a:r>
              <a:rPr lang="ko-KR" altLang="en-US" dirty="0"/>
              <a:t> 프로세스는 사용하지 않습니다</a:t>
            </a:r>
            <a:r>
              <a:rPr lang="en-US" altLang="ko-KR" dirty="0"/>
              <a:t>.</a:t>
            </a:r>
            <a:endParaRPr lang="en-US" altLang="ko-KR" b="0" i="0" dirty="0">
              <a:effectLst/>
              <a:latin typeface="medium-content-serif-font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6FA7C-61C2-F349-B13B-155C9CF4ABBD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0110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solidFill>
                  <a:srgbClr val="111111"/>
                </a:solidFill>
                <a:latin typeface="Helvetica Neue" panose="02000503000000020004" pitchFamily="2" charset="0"/>
              </a:rPr>
              <a:t>강화학습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 기반으로 최적의 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architecture</a:t>
            </a:r>
            <a:r>
              <a:rPr lang="ko-KR" altLang="en-US" dirty="0" err="1">
                <a:solidFill>
                  <a:srgbClr val="111111"/>
                </a:solidFill>
                <a:latin typeface="Helvetica Neue" panose="02000503000000020004" pitchFamily="2" charset="0"/>
              </a:rPr>
              <a:t>를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 찾는 연구는 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Barret </a:t>
            </a:r>
            <a:r>
              <a:rPr lang="en-US" altLang="ko-KR" dirty="0" err="1">
                <a:solidFill>
                  <a:srgbClr val="111111"/>
                </a:solidFill>
                <a:latin typeface="Helvetica Neue" panose="02000503000000020004" pitchFamily="2" charset="0"/>
              </a:rPr>
              <a:t>Zoph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, Quoc V. Le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의 </a:t>
            </a:r>
            <a:r>
              <a:rPr lang="ko-KR" altLang="en-US" dirty="0">
                <a:solidFill>
                  <a:srgbClr val="1756A9"/>
                </a:solidFill>
                <a:latin typeface="Helvetica Neue" panose="02000503000000020004" pitchFamily="2" charset="0"/>
                <a:hlinkClick r:id="rId3"/>
              </a:rPr>
              <a:t>“</a:t>
            </a:r>
            <a:r>
              <a:rPr lang="en-US" altLang="ko-KR" dirty="0">
                <a:solidFill>
                  <a:srgbClr val="1756A9"/>
                </a:solidFill>
                <a:latin typeface="Helvetica Neue" panose="02000503000000020004" pitchFamily="2" charset="0"/>
                <a:hlinkClick r:id="rId3"/>
              </a:rPr>
              <a:t>Neural Architecture Search with reinforcement learning”(2017) </a:t>
            </a:r>
            <a:r>
              <a:rPr lang="ko-KR" altLang="en-US" dirty="0">
                <a:solidFill>
                  <a:srgbClr val="1756A9"/>
                </a:solidFill>
                <a:latin typeface="Helvetica Neue" panose="02000503000000020004" pitchFamily="2" charset="0"/>
                <a:hlinkClick r:id="rId3"/>
              </a:rPr>
              <a:t>논문</a:t>
            </a:r>
            <a:endParaRPr lang="ko-KR" altLang="en-US" dirty="0"/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architecture</a:t>
            </a:r>
            <a:r>
              <a:rPr lang="ko-KR" altLang="en-US" dirty="0" err="1">
                <a:solidFill>
                  <a:srgbClr val="111111"/>
                </a:solidFill>
                <a:latin typeface="Helvetica Neue" panose="02000503000000020004" pitchFamily="2" charset="0"/>
              </a:rPr>
              <a:t>를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 결정하는 요소들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예를 들면 각 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convolutional layer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의 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filter size, stride 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등의 값을 예측하는 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RNN Controller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와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이 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RNN Controller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가 출력한 값들로 구성한 모델을 학습시켜 얻은 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validation accuracy</a:t>
            </a:r>
            <a:r>
              <a:rPr lang="ko-KR" altLang="en-US" dirty="0" err="1">
                <a:solidFill>
                  <a:srgbClr val="111111"/>
                </a:solidFill>
                <a:latin typeface="Helvetica Neue" panose="02000503000000020004" pitchFamily="2" charset="0"/>
              </a:rPr>
              <a:t>를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 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reward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로 하여 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RNN controller</a:t>
            </a:r>
            <a:r>
              <a:rPr lang="ko-KR" altLang="en-US" dirty="0" err="1">
                <a:solidFill>
                  <a:srgbClr val="111111"/>
                </a:solidFill>
                <a:latin typeface="Helvetica Neue" panose="02000503000000020004" pitchFamily="2" charset="0"/>
              </a:rPr>
              <a:t>를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 학습시키는 </a:t>
            </a:r>
            <a:r>
              <a:rPr lang="ko-KR" altLang="en-US" dirty="0" err="1">
                <a:solidFill>
                  <a:srgbClr val="111111"/>
                </a:solidFill>
                <a:latin typeface="Helvetica Neue" panose="02000503000000020004" pitchFamily="2" charset="0"/>
              </a:rPr>
              <a:t>강화학습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 모델로 구성</a:t>
            </a:r>
            <a:endParaRPr lang="ko-KR" altLang="en-US" dirty="0"/>
          </a:p>
          <a:p>
            <a:endParaRPr kumimoji="1"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controller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출력한 값을 토대로 생성한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타겟 데이터셋으로 처음부터 끝까지 학습을 시킨 뒤 성능을 측정하는 이 모든 과정이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강화학습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모델에게는 학습을 진행하기 위한 하나의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episode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전체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학습을 시킨 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성능을 측정하는 과정엔 경우에 따라 다르겠지만 적지 않은 시간이 소모됩니다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긴 과정이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강화학습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입장에서는 단 하나의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episode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해당하니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강화학습을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성능을 높이기 위해선 굉장히 많은 학습을 반복해야 함을 의미합니다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익히 알려진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CIFAR-10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최적의 모델을 찾기까지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대의 최상급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거의 한달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 걸렸다고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해서 찾은 모델은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보다는 좋은 성능을 보이고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과는 거의 유사한 성능을 보이는 것을 확인할 수 있었습니다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CIFAR-10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앞선 포스팅에서도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다뤘듯이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이미지의 크기가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32x32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작은 편이며 전체 학습 이미지의 개수도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만장밖에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같이 이미지의 크기도 크고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 이미지의 개수도 훨씬 많은 경우에는 최적의 모델을 찾기까지 굉장히 많은 시간이 소모될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치명적인 한계가 존재하지만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강화학습을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기반으로 사람이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모델에 버금가는 모델을 찾을 수 있음을 보인 것 자체로 큰 의미를 가질 수 있다고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6FA7C-61C2-F349-B13B-155C9CF4ABBD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3885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Transferable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 Search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방법론을 제안하게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선행 연구인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다르게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classification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위한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 탐색으로 범위를 한정 지어서 논문을 작성하였습니다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결론을 먼저 말씀드리면 본 논문은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CIFAR-10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찾은 최적의 모델의 정보를 활용하여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데이터에 대해 적용하였을 때 사람이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기존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State-of-the art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모델에 버금가는 성능을 보일 수 있음을 보여주고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선행 연구인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학습에 소요되는 시간이 단축되었습니다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단축된 시간도 굉장히 긴 편입니다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</a:t>
            </a:r>
          </a:p>
          <a:p>
            <a:pPr lvl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 GPU, 28 days (NVIDIA K40 GPU)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NASNet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 GPU, 4days (NVIDIA P100s GPU)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두 방식의 가장 큰 차이점은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space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변화입니다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Search space,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탐색 공간의 차이로 인해 많은 것을 얻을 수 있었습니다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말하는 탐색 공간이란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구조를 구성하는 요소를 어떻게 정의하여 탐색하는지를 의미합니다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방법론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(NAS)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구성하는 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 하나를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controller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탐색합니다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 좀 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구체적으로 정의할 수 있지만 그만큼 탐색 공간이 커지는 장단점이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CIFAR-10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적용하여 얻은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보면 규칙성을 찾기 힘들 정도로 거의 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마다 다른 모양의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filter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 것을 알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 소개드릴 방법론은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space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좁혀서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구조를 탐색하는 방법을 제안합니다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 dirty="0"/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6FA7C-61C2-F349-B13B-155C9CF4ABBD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2906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Transferable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 Search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방법론을 제안하게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선행 연구인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다르게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classification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위한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 탐색으로 범위를 한정 지어서 논문을 작성하였습니다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결론을 먼저 말씀드리면 본 논문은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CIFAR-10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찾은 최적의 모델의 정보를 활용하여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데이터에 대해 적용하였을 때 사람이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기존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State-of-the art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모델에 버금가는 성능을 보일 수 있음을 보여주고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선행 연구인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학습에 소요되는 시간이 단축되었습니다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단축된 시간도 굉장히 긴 편입니다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</a:t>
            </a:r>
          </a:p>
          <a:p>
            <a:pPr lvl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 GPU, 28 days (NVIDIA K40 GPU)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NASNet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 GPU, 4days (NVIDIA P100s GPU)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두 방식의 가장 큰 차이점은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space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변화입니다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Search space,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탐색 공간의 차이로 인해 많은 것을 얻을 수 있었습니다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말하는 탐색 공간이란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구조를 구성하는 요소를 어떻게 정의하여 탐색하는지를 의미합니다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방법론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(NAS)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구성하는 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 하나를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controller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탐색합니다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 좀 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구체적으로 정의할 수 있지만 그만큼 탐색 공간이 커지는 장단점이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CIFAR-10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적용하여 얻은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보면 규칙성을 찾기 힘들 정도로 거의 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마다 다른 모양의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filter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 것을 알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 소개드릴 방법론은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space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좁혀서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구조를 탐색하는 방법을 제안합니다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 dirty="0"/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6FA7C-61C2-F349-B13B-155C9CF4ABBD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1839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ko-KR" altLang="en-US" dirty="0"/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Cell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Reduction 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두 가지의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존재합니다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Normal 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입력과 출력의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세로 크기가 같은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의미하며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Reduction 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출력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세로 크기가 입력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세로 크기의 절반이 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의미합니다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6FA7C-61C2-F349-B13B-155C9CF4ABBD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2515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ko-KR" altLang="en-US" dirty="0"/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Cell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Reduction 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두 가지의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존재합니다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Normal 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입력과 출력의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세로 크기가 같은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의미하며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Reduction 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출력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세로 크기가 입력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세로 크기의 절반이 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의미합니다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6FA7C-61C2-F349-B13B-155C9CF4ABBD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723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92E2D-A51B-6348-9C21-844D0C22F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12E8DA-5216-624B-9D84-2E1C91A86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E20116-F8C0-8944-AD68-448526E0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7-ABE3-0340-9ECE-CC1D50825E44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8C474-2E31-7C4C-9BA3-DBB1625B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4B28B-96FA-4D41-9AA6-B739092D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1080-0247-4740-85B4-F7D04FF8B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693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019FC-E030-0E47-B1AD-A04A6DAA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0A51D3-194B-F34A-A0B0-251828BC8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924F4-3E0E-CF4E-9198-3C933603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7-ABE3-0340-9ECE-CC1D50825E44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9F630A-4994-7F45-8390-B6685B95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FCE03-FDA0-4043-A738-E1770D8E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1080-0247-4740-85B4-F7D04FF8B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559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ECCB3F-2662-A742-A358-9BDDA1898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A47C9A-B493-A14D-809B-362B3C535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AA4D2-488E-C445-9DCF-5F844587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7-ABE3-0340-9ECE-CC1D50825E44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3407A-3D1C-5940-AA37-63C6E746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72242-6EEC-8E46-A38D-D4DEB328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1080-0247-4740-85B4-F7D04FF8B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052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76409-C334-E94B-97F9-BB1106E4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24C80-355C-6148-8336-CDF30E363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D6128-4896-0B40-92CB-BFDF4D53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7-ABE3-0340-9ECE-CC1D50825E44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23032-199C-F64A-9F2E-C33C2F5A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BB950-5B37-5E42-827C-9749DAAB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1080-0247-4740-85B4-F7D04FF8B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468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3A9CA-1D89-0B47-8B5D-C60CA32A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E3F2A5-8455-8B4A-9BFD-69117CB49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94D45-58C9-2C46-8239-83A26810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7-ABE3-0340-9ECE-CC1D50825E44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1F01D-2848-0F4D-BA5F-9C5975B8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D8DA6-FBB1-074B-83BD-867300D4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1080-0247-4740-85B4-F7D04FF8B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421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F34BA-5E69-1D49-8817-6F44B9CB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93B10-BD36-774A-8087-2C1CC48C3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5F0FF7-1D65-8245-B4FC-A81B4F28A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D67428-7679-C044-8459-E824CA85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7-ABE3-0340-9ECE-CC1D50825E44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675BA6-C901-5445-9851-FE4F0BA5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C7138-8C36-A244-BD19-601A8BB7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1080-0247-4740-85B4-F7D04FF8B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049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A9DC8-25B2-474D-B52C-F048C723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260C50-72C5-D04B-BEC6-943594913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9B7E77-3D31-8C4C-A472-0C05984E4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9D0217-E0CD-1543-87D6-4F4FA0087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3EEF06-FE87-054D-88E6-0BD4FF106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60C202-3EBC-7041-84DE-24EBAC51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7-ABE3-0340-9ECE-CC1D50825E44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E7F623-CC75-AC49-80FB-B748CF76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2C5C69-02AE-BC4F-801E-B4A0C6A2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1080-0247-4740-85B4-F7D04FF8B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756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C8C31-942D-5348-A875-13304EA8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2F24FE-8238-B348-8509-055A4A88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7-ABE3-0340-9ECE-CC1D50825E44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F6CD3E-1140-C24F-9FF1-0B3EA931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3A3A95-AAB3-5F4D-A55E-69F7E575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1080-0247-4740-85B4-F7D04FF8B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529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1BED44-0004-A04A-9640-0E8621EA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7-ABE3-0340-9ECE-CC1D50825E44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3A3D4F-D773-7D41-930D-444D52D7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2469E1-C64D-E146-A77D-722A50BB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1080-0247-4740-85B4-F7D04FF8B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284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43BD1-14B1-4F42-80E0-8A17B652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DA00F-79A2-0A46-8EC2-42E7F62C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513706-2FA2-214D-8523-A56B6ADAD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D3098B-63DB-9F48-BE7C-34181857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7-ABE3-0340-9ECE-CC1D50825E44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EA4D8-B47D-D848-BC89-739197AF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5B4DB5-733B-8148-9F1B-F8A526AB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1080-0247-4740-85B4-F7D04FF8B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000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DE79B-BB7D-FD40-A123-3E62BD07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554F1F-3252-044C-A8AB-778D2116C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545EC0-0E7B-F84D-BB5A-BFF430767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F27C97-884C-6047-87A5-2D8FE8A3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7-ABE3-0340-9ECE-CC1D50825E44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AEB70-1924-D141-B103-C4CDD962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135609-4B4F-814C-9F08-F9082687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1080-0247-4740-85B4-F7D04FF8B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412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0217C-6917-3749-98A5-3079D611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589BD-134C-2D43-8B63-4C889D8C1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DD9B0-FB3B-044C-A290-42B97E06E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D7377-ABE3-0340-9ECE-CC1D50825E44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842F7-F7AE-774E-9734-3922156C9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33CC4-6E9C-7D4E-8A5B-D587CAA9A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1080-0247-4740-85B4-F7D04FF8B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733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research.sualab.com/review/2018/09/28/nasnet-review.html" TargetMode="External"/><Relationship Id="rId3" Type="http://schemas.openxmlformats.org/officeDocument/2006/relationships/hyperlink" Target="https://arxiv.org/pdf/1901.11117v3.pdf" TargetMode="External"/><Relationship Id="rId7" Type="http://schemas.openxmlformats.org/officeDocument/2006/relationships/hyperlink" Target="https://ai.googleblog.com/2017/08/transformer-novel-neural-network.html" TargetMode="External"/><Relationship Id="rId2" Type="http://schemas.openxmlformats.org/officeDocument/2006/relationships/hyperlink" Target="https://towardsdatascience.com/the-evolved-transformer-enhancing-transformer-with-neural-architecture-search-f0073a915ac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nfoq.cn/article/ZG3J9h*cW7mJAK0NXwos" TargetMode="External"/><Relationship Id="rId5" Type="http://schemas.openxmlformats.org/officeDocument/2006/relationships/hyperlink" Target="http://www.sohu.com/a/293027499_129720" TargetMode="External"/><Relationship Id="rId4" Type="http://schemas.openxmlformats.org/officeDocument/2006/relationships/hyperlink" Target="https://arxiv.org/pdf/1802.01548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1.11117v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376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Tournament_selec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11.01578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20F93-63E5-BE4F-A4C9-A56372949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The Evolved Transformer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87FA44-41A0-CA49-BC1C-EAC2FC2B8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2931" y="6154113"/>
            <a:ext cx="9144000" cy="70388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David R. So 1 Chen Liang 1 Quoc V. Le 1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kumimoji="1" lang="ko-KR" altLang="en-US" dirty="0"/>
              <a:t>전 창 욱</a:t>
            </a:r>
          </a:p>
        </p:txBody>
      </p:sp>
    </p:spTree>
    <p:extLst>
      <p:ext uri="{BB962C8B-B14F-4D97-AF65-F5344CB8AC3E}">
        <p14:creationId xmlns:p14="http://schemas.microsoft.com/office/powerpoint/2010/main" val="7995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7CB3C3-AFDB-7840-AD83-58B54B2B37BC}"/>
              </a:ext>
            </a:extLst>
          </p:cNvPr>
          <p:cNvSpPr/>
          <p:nvPr/>
        </p:nvSpPr>
        <p:spPr>
          <a:xfrm>
            <a:off x="359782" y="246301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111111"/>
                </a:solidFill>
                <a:latin typeface="Helvetica Neue" panose="02000503000000020004" pitchFamily="2" charset="0"/>
              </a:rPr>
              <a:t>NASNet</a:t>
            </a:r>
            <a:endParaRPr lang="en-US" altLang="ko-KR" b="0" i="0" dirty="0">
              <a:solidFill>
                <a:srgbClr val="111111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8C1F9B-9188-D545-91FC-1CD8B79D0185}"/>
              </a:ext>
            </a:extLst>
          </p:cNvPr>
          <p:cNvSpPr/>
          <p:nvPr/>
        </p:nvSpPr>
        <p:spPr>
          <a:xfrm>
            <a:off x="359782" y="20296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NAS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800 GPU, 28 days (NVIDIA K40 GPU)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111111"/>
                </a:solidFill>
                <a:latin typeface="Helvetica Neue" panose="02000503000000020004" pitchFamily="2" charset="0"/>
              </a:rPr>
              <a:t>NASNet</a:t>
            </a:r>
            <a:endParaRPr lang="en-US" altLang="ko-KR" dirty="0">
              <a:solidFill>
                <a:srgbClr val="111111"/>
              </a:solidFill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500 GPU, 4days (NVIDIA P100s GPU)</a:t>
            </a:r>
            <a:endParaRPr lang="en-US" altLang="ko-KR" b="0" i="0" dirty="0">
              <a:solidFill>
                <a:srgbClr val="111111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C8FDC-07D9-4E42-989A-DB6E85F8A8BB}"/>
              </a:ext>
            </a:extLst>
          </p:cNvPr>
          <p:cNvSpPr/>
          <p:nvPr/>
        </p:nvSpPr>
        <p:spPr>
          <a:xfrm>
            <a:off x="359782" y="812699"/>
            <a:ext cx="106579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NAS</a:t>
            </a:r>
            <a:r>
              <a:rPr lang="ko-KR" altLang="en-US" dirty="0"/>
              <a:t>와 다르게 </a:t>
            </a:r>
            <a:r>
              <a:rPr lang="en-US" altLang="ko-KR" b="1" dirty="0"/>
              <a:t>image classification</a:t>
            </a:r>
            <a:r>
              <a:rPr lang="en-US" altLang="ko-KR" dirty="0"/>
              <a:t> </a:t>
            </a:r>
            <a:r>
              <a:rPr lang="ko-KR" altLang="en-US" dirty="0"/>
              <a:t>을 위한 </a:t>
            </a:r>
            <a:r>
              <a:rPr lang="en-US" altLang="ko-KR" dirty="0"/>
              <a:t>CNN </a:t>
            </a:r>
            <a:r>
              <a:rPr lang="ko-KR" altLang="en-US" dirty="0"/>
              <a:t>구조 탐색으로 범위를 한정 지어서 논문을 작성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1F7AEB-6CAB-1E4B-831B-ABD1A3732C5C}"/>
              </a:ext>
            </a:extLst>
          </p:cNvPr>
          <p:cNvSpPr/>
          <p:nvPr/>
        </p:nvSpPr>
        <p:spPr>
          <a:xfrm>
            <a:off x="359782" y="1282658"/>
            <a:ext cx="11707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결론 </a:t>
            </a:r>
            <a:r>
              <a:rPr lang="en-US" altLang="ko-KR" dirty="0"/>
              <a:t>CIFAR-10</a:t>
            </a:r>
            <a:r>
              <a:rPr lang="ko-KR" altLang="en-US" dirty="0"/>
              <a:t>에서 찾은 최적의 모델의 정보를 활용하여 </a:t>
            </a:r>
            <a:r>
              <a:rPr lang="en-US" altLang="ko-KR" dirty="0"/>
              <a:t>ImageNet </a:t>
            </a:r>
            <a:r>
              <a:rPr lang="ko-KR" altLang="en-US" dirty="0"/>
              <a:t>데이터에 대해 적용</a:t>
            </a:r>
            <a:endParaRPr lang="en-US" altLang="ko-KR" dirty="0"/>
          </a:p>
          <a:p>
            <a:r>
              <a:rPr lang="ko-KR" altLang="en-US" dirty="0"/>
              <a:t>사람이 </a:t>
            </a:r>
            <a:r>
              <a:rPr lang="en-US" altLang="ko-KR" dirty="0"/>
              <a:t>design</a:t>
            </a:r>
            <a:r>
              <a:rPr lang="ko-KR" altLang="en-US" dirty="0"/>
              <a:t>한 기존 모델 보다 </a:t>
            </a:r>
            <a:r>
              <a:rPr lang="en-US" altLang="ko-KR" dirty="0"/>
              <a:t>State-of-the art </a:t>
            </a:r>
            <a:r>
              <a:rPr lang="ko-KR" altLang="en-US" dirty="0"/>
              <a:t>모델 완성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AB6D56-2AB0-A347-A295-4FF297C57A4C}"/>
              </a:ext>
            </a:extLst>
          </p:cNvPr>
          <p:cNvSpPr/>
          <p:nvPr/>
        </p:nvSpPr>
        <p:spPr>
          <a:xfrm>
            <a:off x="359782" y="3604098"/>
            <a:ext cx="5807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우선 두 방식의 가장 큰 차이점은 </a:t>
            </a:r>
            <a:r>
              <a:rPr lang="en-US" altLang="ko-KR" dirty="0"/>
              <a:t>Search space</a:t>
            </a:r>
            <a:r>
              <a:rPr lang="ko-KR" altLang="en-US" dirty="0"/>
              <a:t>의 변화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E1A350-E279-D544-9E33-D2E985F59A2F}"/>
              </a:ext>
            </a:extLst>
          </p:cNvPr>
          <p:cNvSpPr/>
          <p:nvPr/>
        </p:nvSpPr>
        <p:spPr>
          <a:xfrm>
            <a:off x="359782" y="4347583"/>
            <a:ext cx="11572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여기서 말하는 탐색 공간이란 </a:t>
            </a:r>
            <a:r>
              <a:rPr lang="en-US" altLang="ko-KR" dirty="0"/>
              <a:t>Network </a:t>
            </a:r>
            <a:r>
              <a:rPr lang="ko-KR" altLang="en-US" dirty="0"/>
              <a:t>구조를 구성하는 요소를 어떻게 정의하여 탐색하는지를 의미</a:t>
            </a:r>
          </a:p>
        </p:txBody>
      </p:sp>
    </p:spTree>
    <p:extLst>
      <p:ext uri="{BB962C8B-B14F-4D97-AF65-F5344CB8AC3E}">
        <p14:creationId xmlns:p14="http://schemas.microsoft.com/office/powerpoint/2010/main" val="277272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7CB3C3-AFDB-7840-AD83-58B54B2B37BC}"/>
              </a:ext>
            </a:extLst>
          </p:cNvPr>
          <p:cNvSpPr/>
          <p:nvPr/>
        </p:nvSpPr>
        <p:spPr>
          <a:xfrm>
            <a:off x="359782" y="246301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111111"/>
                </a:solidFill>
                <a:latin typeface="Helvetica Neue" panose="02000503000000020004" pitchFamily="2" charset="0"/>
              </a:rPr>
              <a:t>NASNet</a:t>
            </a:r>
            <a:endParaRPr lang="en-US" altLang="ko-KR" b="0" i="0" dirty="0">
              <a:solidFill>
                <a:srgbClr val="111111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CE2EDA-9F57-EB4E-9896-9A890E9B4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81" y="1244807"/>
            <a:ext cx="8649307" cy="38294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A29DFD4-9616-C542-A60B-DCA4F3193353}"/>
              </a:ext>
            </a:extLst>
          </p:cNvPr>
          <p:cNvSpPr/>
          <p:nvPr/>
        </p:nvSpPr>
        <p:spPr>
          <a:xfrm>
            <a:off x="550895" y="5187992"/>
            <a:ext cx="10286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기존 방법론</a:t>
            </a:r>
            <a:r>
              <a:rPr lang="en-US" altLang="ko-KR" dirty="0"/>
              <a:t>(NAS)</a:t>
            </a:r>
            <a:r>
              <a:rPr lang="ko-KR" altLang="en-US" dirty="0"/>
              <a:t>의 경우 </a:t>
            </a:r>
            <a:r>
              <a:rPr lang="en-US" altLang="ko-KR" dirty="0"/>
              <a:t>network</a:t>
            </a:r>
            <a:r>
              <a:rPr lang="ko-KR" altLang="en-US" dirty="0" err="1"/>
              <a:t>를</a:t>
            </a:r>
            <a:r>
              <a:rPr lang="ko-KR" altLang="en-US" dirty="0"/>
              <a:t> 구성하는 각 </a:t>
            </a:r>
            <a:r>
              <a:rPr lang="en-US" altLang="ko-KR" dirty="0"/>
              <a:t>layer </a:t>
            </a:r>
            <a:r>
              <a:rPr lang="ko-KR" altLang="en-US" dirty="0"/>
              <a:t>하나 하나를 </a:t>
            </a:r>
            <a:r>
              <a:rPr lang="en-US" altLang="ko-KR" dirty="0"/>
              <a:t>RNN controller</a:t>
            </a:r>
            <a:r>
              <a:rPr lang="ko-KR" altLang="en-US" dirty="0" err="1"/>
              <a:t>를</a:t>
            </a:r>
            <a:r>
              <a:rPr lang="ko-KR" altLang="en-US" dirty="0"/>
              <a:t> 통해 탐색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E5EB96-028D-B444-AFFB-F7138E1317B4}"/>
              </a:ext>
            </a:extLst>
          </p:cNvPr>
          <p:cNvSpPr/>
          <p:nvPr/>
        </p:nvSpPr>
        <p:spPr>
          <a:xfrm>
            <a:off x="550895" y="5703446"/>
            <a:ext cx="9972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network</a:t>
            </a:r>
            <a:r>
              <a:rPr lang="ko-KR" altLang="en-US" dirty="0" err="1">
                <a:solidFill>
                  <a:srgbClr val="111111"/>
                </a:solidFill>
                <a:latin typeface="Helvetica Neue" panose="02000503000000020004" pitchFamily="2" charset="0"/>
              </a:rPr>
              <a:t>를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 구체적으로 정의할 수 있지만 그만큼 탐색 공간이 커지는 장단점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B00F81-6BCE-C64B-8399-E7A99473247C}"/>
              </a:ext>
            </a:extLst>
          </p:cNvPr>
          <p:cNvSpPr/>
          <p:nvPr/>
        </p:nvSpPr>
        <p:spPr>
          <a:xfrm>
            <a:off x="550895" y="6218900"/>
            <a:ext cx="11366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network</a:t>
            </a:r>
            <a:r>
              <a:rPr lang="ko-KR" altLang="en-US" dirty="0" err="1">
                <a:solidFill>
                  <a:srgbClr val="111111"/>
                </a:solidFill>
                <a:latin typeface="Helvetica Neue" panose="02000503000000020004" pitchFamily="2" charset="0"/>
              </a:rPr>
              <a:t>를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 보면 규칙성을 찾기 힘들 정도로 거의 매 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layer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마다 다른 모양의 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convolution filter</a:t>
            </a:r>
            <a:r>
              <a:rPr lang="ko-KR" altLang="en-US" dirty="0" err="1">
                <a:solidFill>
                  <a:srgbClr val="111111"/>
                </a:solidFill>
                <a:latin typeface="Helvetica Neue" panose="02000503000000020004" pitchFamily="2" charset="0"/>
              </a:rPr>
              <a:t>를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54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7CB3C3-AFDB-7840-AD83-58B54B2B37BC}"/>
              </a:ext>
            </a:extLst>
          </p:cNvPr>
          <p:cNvSpPr/>
          <p:nvPr/>
        </p:nvSpPr>
        <p:spPr>
          <a:xfrm>
            <a:off x="359782" y="246301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111111"/>
                </a:solidFill>
                <a:latin typeface="Helvetica Neue" panose="02000503000000020004" pitchFamily="2" charset="0"/>
              </a:rPr>
              <a:t>NASNet</a:t>
            </a:r>
            <a:endParaRPr lang="en-US" altLang="ko-KR" b="0" i="0" dirty="0">
              <a:solidFill>
                <a:srgbClr val="111111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E63A1D-0251-3441-A999-D081C7981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128" y="3603157"/>
            <a:ext cx="4724400" cy="2679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C19472-FC3E-6A43-B6A9-F47CCD021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5" y="905136"/>
            <a:ext cx="4851400" cy="25781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49BDD2-A673-D14C-AB27-AD2BE9A630B5}"/>
              </a:ext>
            </a:extLst>
          </p:cNvPr>
          <p:cNvSpPr/>
          <p:nvPr/>
        </p:nvSpPr>
        <p:spPr>
          <a:xfrm>
            <a:off x="186128" y="378884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Convolution Cell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은 </a:t>
            </a:r>
            <a:r>
              <a:rPr lang="en-US" altLang="ko-KR" b="1" dirty="0">
                <a:solidFill>
                  <a:srgbClr val="111111"/>
                </a:solidFill>
                <a:latin typeface="Helvetica Neue" panose="02000503000000020004" pitchFamily="2" charset="0"/>
              </a:rPr>
              <a:t>Normal Cell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, </a:t>
            </a:r>
            <a:r>
              <a:rPr lang="en-US" altLang="ko-KR" b="1" dirty="0">
                <a:solidFill>
                  <a:srgbClr val="111111"/>
                </a:solidFill>
                <a:latin typeface="Helvetica Neue" panose="02000503000000020004" pitchFamily="2" charset="0"/>
              </a:rPr>
              <a:t>Reduction Cell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총 두 가지의 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Cell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이 존재합니다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. </a:t>
            </a:r>
          </a:p>
          <a:p>
            <a:endParaRPr lang="en-US" altLang="ko-KR" dirty="0">
              <a:solidFill>
                <a:srgbClr val="111111"/>
              </a:solidFill>
              <a:latin typeface="Helvetica Neue" panose="02000503000000020004" pitchFamily="2" charset="0"/>
            </a:endParaRPr>
          </a:p>
          <a:p>
            <a:endParaRPr lang="en-US" altLang="ko-KR" dirty="0">
              <a:solidFill>
                <a:srgbClr val="111111"/>
              </a:solidFill>
              <a:latin typeface="Helvetica Neue" panose="02000503000000020004" pitchFamily="2" charset="0"/>
            </a:endParaRPr>
          </a:p>
          <a:p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Normal Cell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은 입력과 출력의 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feature map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의 가로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세로 크기가 같은 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Cell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을 의미하며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, Reduction Cell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은 출력 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feature map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의 가로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세로 크기가 입력 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feature map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의 가로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세로 크기의 절반이 되는 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Cell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을 의미합니다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9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7CB3C3-AFDB-7840-AD83-58B54B2B37BC}"/>
              </a:ext>
            </a:extLst>
          </p:cNvPr>
          <p:cNvSpPr/>
          <p:nvPr/>
        </p:nvSpPr>
        <p:spPr>
          <a:xfrm>
            <a:off x="359782" y="246301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111111"/>
                </a:solidFill>
                <a:latin typeface="Helvetica Neue" panose="02000503000000020004" pitchFamily="2" charset="0"/>
              </a:rPr>
              <a:t>NASNet</a:t>
            </a:r>
            <a:endParaRPr lang="en-US" altLang="ko-KR" b="0" i="0" dirty="0">
              <a:solidFill>
                <a:srgbClr val="111111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E63A1D-0251-3441-A999-D081C7981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525" y="3147934"/>
            <a:ext cx="5085413" cy="3134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C19472-FC3E-6A43-B6A9-F47CCD021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5" y="615633"/>
            <a:ext cx="5623602" cy="286760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49BDD2-A673-D14C-AB27-AD2BE9A630B5}"/>
              </a:ext>
            </a:extLst>
          </p:cNvPr>
          <p:cNvSpPr/>
          <p:nvPr/>
        </p:nvSpPr>
        <p:spPr>
          <a:xfrm>
            <a:off x="186127" y="3788845"/>
            <a:ext cx="68442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Convolution Cell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은 </a:t>
            </a:r>
            <a:r>
              <a:rPr lang="en-US" altLang="ko-KR" b="1" dirty="0">
                <a:solidFill>
                  <a:srgbClr val="111111"/>
                </a:solidFill>
                <a:latin typeface="Helvetica Neue" panose="02000503000000020004" pitchFamily="2" charset="0"/>
              </a:rPr>
              <a:t>Normal Cell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, </a:t>
            </a:r>
            <a:r>
              <a:rPr lang="en-US" altLang="ko-KR" b="1" dirty="0">
                <a:solidFill>
                  <a:srgbClr val="111111"/>
                </a:solidFill>
                <a:latin typeface="Helvetica Neue" panose="02000503000000020004" pitchFamily="2" charset="0"/>
              </a:rPr>
              <a:t>Reduction Cell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총 두 가지</a:t>
            </a:r>
            <a:endParaRPr lang="en-US" altLang="ko-KR" dirty="0">
              <a:solidFill>
                <a:srgbClr val="111111"/>
              </a:solidFill>
              <a:latin typeface="Helvetica Neue" panose="02000503000000020004" pitchFamily="2" charset="0"/>
            </a:endParaRPr>
          </a:p>
          <a:p>
            <a:endParaRPr lang="en-US" altLang="ko-KR" dirty="0">
              <a:solidFill>
                <a:srgbClr val="111111"/>
              </a:solidFill>
              <a:latin typeface="Helvetica Neue" panose="02000503000000020004" pitchFamily="2" charset="0"/>
            </a:endParaRPr>
          </a:p>
          <a:p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Normal Cell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은 입력과 출력의 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feature map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의 가로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세로 크기가 같은 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Cell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을 의미</a:t>
            </a:r>
            <a:endParaRPr lang="en-US" altLang="ko-KR" dirty="0">
              <a:solidFill>
                <a:srgbClr val="111111"/>
              </a:solidFill>
              <a:latin typeface="Helvetica Neue" panose="02000503000000020004" pitchFamily="2" charset="0"/>
            </a:endParaRPr>
          </a:p>
          <a:p>
            <a:endParaRPr lang="en-US" altLang="ko-KR" dirty="0">
              <a:solidFill>
                <a:srgbClr val="111111"/>
              </a:solidFill>
              <a:latin typeface="Helvetica Neue" panose="02000503000000020004" pitchFamily="2" charset="0"/>
            </a:endParaRPr>
          </a:p>
          <a:p>
            <a:endParaRPr lang="en-US" altLang="ko-KR" dirty="0">
              <a:solidFill>
                <a:srgbClr val="111111"/>
              </a:solidFill>
              <a:latin typeface="Helvetica Neue" panose="02000503000000020004" pitchFamily="2" charset="0"/>
            </a:endParaRPr>
          </a:p>
          <a:p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Reduction Cell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은 출력 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feature map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의 가로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세로 크기가 입력 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feature map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의 가로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세로 크기의 절반이 되는 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Cell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을 의미합니다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070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7CB3C3-AFDB-7840-AD83-58B54B2B37BC}"/>
              </a:ext>
            </a:extLst>
          </p:cNvPr>
          <p:cNvSpPr/>
          <p:nvPr/>
        </p:nvSpPr>
        <p:spPr>
          <a:xfrm>
            <a:off x="359782" y="246301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111111"/>
                </a:solidFill>
                <a:latin typeface="Helvetica Neue" panose="02000503000000020004" pitchFamily="2" charset="0"/>
              </a:rPr>
              <a:t>NASNet</a:t>
            </a:r>
            <a:endParaRPr lang="en-US" altLang="ko-KR" b="0" i="0" dirty="0">
              <a:solidFill>
                <a:srgbClr val="111111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21B8C9-AC38-2F46-97A9-25F2773DD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3" y="833620"/>
            <a:ext cx="4691903" cy="55958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802564-BBF4-8E41-8E26-650739346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876" y="2139294"/>
            <a:ext cx="52451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53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7CB3C3-AFDB-7840-AD83-58B54B2B37BC}"/>
              </a:ext>
            </a:extLst>
          </p:cNvPr>
          <p:cNvSpPr/>
          <p:nvPr/>
        </p:nvSpPr>
        <p:spPr>
          <a:xfrm>
            <a:off x="359782" y="246301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111111"/>
                </a:solidFill>
                <a:latin typeface="Helvetica Neue" panose="02000503000000020004" pitchFamily="2" charset="0"/>
              </a:rPr>
              <a:t>NASNet</a:t>
            </a:r>
            <a:endParaRPr lang="en-US" altLang="ko-KR" b="0" i="0" dirty="0">
              <a:solidFill>
                <a:srgbClr val="111111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AD11AE-8DCF-7F4A-95F3-00C87CD5A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8" y="1815475"/>
            <a:ext cx="5306164" cy="30413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D320F8-5D85-E244-81AA-DDE712AA0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789" y="-61522"/>
            <a:ext cx="4914900" cy="19431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57A2C3A-54EF-FB41-9D8A-3BE153D622B6}"/>
              </a:ext>
            </a:extLst>
          </p:cNvPr>
          <p:cNvSpPr/>
          <p:nvPr/>
        </p:nvSpPr>
        <p:spPr>
          <a:xfrm>
            <a:off x="7684902" y="1839834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ImageNet </a:t>
            </a:r>
            <a:r>
              <a:rPr lang="ko-KR" altLang="en-US" b="1" dirty="0"/>
              <a:t>결과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C5E808-5A27-024D-87E5-DD3FA65E3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589" y="2232389"/>
            <a:ext cx="4864100" cy="1422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61DF501-E441-AB4B-84CE-137F41ACCB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939" y="4047344"/>
            <a:ext cx="5054600" cy="19812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3625F0-3FA9-6F4C-90F9-3786F52F06F5}"/>
              </a:ext>
            </a:extLst>
          </p:cNvPr>
          <p:cNvSpPr/>
          <p:nvPr/>
        </p:nvSpPr>
        <p:spPr>
          <a:xfrm>
            <a:off x="7836329" y="6016832"/>
            <a:ext cx="1936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COCO Data </a:t>
            </a:r>
            <a:r>
              <a:rPr lang="ko-KR" altLang="en-US" b="1" dirty="0"/>
              <a:t>결과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B23729-6A1B-5548-A649-D78BB07B5D8E}"/>
              </a:ext>
            </a:extLst>
          </p:cNvPr>
          <p:cNvSpPr/>
          <p:nvPr/>
        </p:nvSpPr>
        <p:spPr>
          <a:xfrm>
            <a:off x="7074037" y="3666400"/>
            <a:ext cx="34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Mobile Device ImageNet </a:t>
            </a:r>
            <a:r>
              <a:rPr lang="ko-KR" altLang="en-US" b="1" dirty="0"/>
              <a:t>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237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3E29D5-1C70-9445-8529-74BF7B0EEA35}"/>
              </a:ext>
            </a:extLst>
          </p:cNvPr>
          <p:cNvSpPr/>
          <p:nvPr/>
        </p:nvSpPr>
        <p:spPr>
          <a:xfrm>
            <a:off x="762000" y="413962"/>
            <a:ext cx="9746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모델 프레임 워크와 검색 공간은 원래의 </a:t>
            </a:r>
            <a:r>
              <a:rPr lang="en-US" altLang="ko-KR" dirty="0"/>
              <a:t>Transformer </a:t>
            </a:r>
            <a:r>
              <a:rPr lang="ko-KR" altLang="en-US" dirty="0"/>
              <a:t>네트워크 구조에 맞게 설계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3C548B-1552-AB4C-BAA4-FE99FBAEBC58}"/>
              </a:ext>
            </a:extLst>
          </p:cNvPr>
          <p:cNvSpPr/>
          <p:nvPr/>
        </p:nvSpPr>
        <p:spPr>
          <a:xfrm>
            <a:off x="762000" y="963176"/>
            <a:ext cx="93263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 알고리즘은 두 가지 유형의 단위를 검색합니다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. </a:t>
            </a:r>
          </a:p>
          <a:p>
            <a:pPr algn="just"/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(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하나는 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Encoder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 용으로 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6 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개의 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(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블록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)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이고 다른 하나는 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Decoder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대해 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8 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번입니다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.)</a:t>
            </a:r>
          </a:p>
          <a:p>
            <a:pPr algn="just"/>
            <a:endParaRPr lang="en-US" altLang="ko-KR" dirty="0">
              <a:solidFill>
                <a:srgbClr val="4A4A4A"/>
              </a:solidFill>
              <a:latin typeface="Avenir" panose="02000503020000020003" pitchFamily="2" charset="0"/>
            </a:endParaRPr>
          </a:p>
          <a:p>
            <a:pPr algn="just"/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2. 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각 블록은 다음 그림과 같이 두 개의 운영 </a:t>
            </a:r>
            <a:r>
              <a:rPr lang="ko-KR" altLang="en-US" dirty="0" err="1">
                <a:solidFill>
                  <a:srgbClr val="4A4A4A"/>
                </a:solidFill>
                <a:latin typeface="Avenir" panose="02000503020000020003" pitchFamily="2" charset="0"/>
              </a:rPr>
              <a:t>브랜치</a:t>
            </a:r>
            <a:endParaRPr lang="en-US" altLang="ko-KR" dirty="0">
              <a:solidFill>
                <a:srgbClr val="4A4A4A"/>
              </a:solidFill>
              <a:latin typeface="Avenir" panose="02000503020000020003" pitchFamily="2" charset="0"/>
            </a:endParaRPr>
          </a:p>
          <a:p>
            <a:pPr algn="just"/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예를 들어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, 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입력은 이전 층 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(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블록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)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의 임의의 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2 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개의 출력이며 하나의 층은 표준 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Convolution 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동작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,Attention Header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 등일 수 있으며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, Activation Function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은 </a:t>
            </a:r>
            <a:r>
              <a:rPr lang="en-US" altLang="ko-KR" dirty="0" err="1">
                <a:solidFill>
                  <a:srgbClr val="4A4A4A"/>
                </a:solidFill>
                <a:latin typeface="Avenir" panose="02000503020000020003" pitchFamily="2" charset="0"/>
              </a:rPr>
              <a:t>ReLU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 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및 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Leaky </a:t>
            </a:r>
            <a:r>
              <a:rPr lang="en-US" altLang="ko-KR" dirty="0" err="1">
                <a:solidFill>
                  <a:srgbClr val="4A4A4A"/>
                </a:solidFill>
                <a:latin typeface="Avenir" panose="02000503020000020003" pitchFamily="2" charset="0"/>
              </a:rPr>
              <a:t>ReLU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 </a:t>
            </a:r>
            <a:r>
              <a:rPr lang="ko-KR" altLang="en-US" dirty="0" err="1">
                <a:solidFill>
                  <a:srgbClr val="4A4A4A"/>
                </a:solidFill>
                <a:latin typeface="Avenir" panose="02000503020000020003" pitchFamily="2" charset="0"/>
              </a:rPr>
              <a:t>일수있다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.</a:t>
            </a:r>
          </a:p>
          <a:p>
            <a:pPr algn="just"/>
            <a:endParaRPr lang="en-US" altLang="ko-KR" dirty="0">
              <a:solidFill>
                <a:srgbClr val="4A4A4A"/>
              </a:solidFill>
              <a:latin typeface="Avenir" panose="02000503020000020003" pitchFamily="2" charset="0"/>
            </a:endParaRPr>
          </a:p>
          <a:p>
            <a:pPr algn="just"/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3. 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각 유닛은 최대 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6 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번 반복 될 수 있습니다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.</a:t>
            </a:r>
          </a:p>
          <a:p>
            <a:pPr algn="just"/>
            <a:endParaRPr lang="en-US" altLang="ko-KR" dirty="0">
              <a:solidFill>
                <a:srgbClr val="4A4A4A"/>
              </a:solidFill>
              <a:latin typeface="Avenir" panose="02000503020000020003" pitchFamily="2" charset="0"/>
            </a:endParaRPr>
          </a:p>
          <a:p>
            <a:pPr algn="just"/>
            <a:endParaRPr lang="en-US" altLang="ko-KR" dirty="0">
              <a:solidFill>
                <a:srgbClr val="4A4A4A"/>
              </a:solidFill>
              <a:latin typeface="Avenir" panose="02000503020000020003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92FFDB-8ECE-B743-9FDD-F817CBD4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949" y="3342806"/>
            <a:ext cx="4399310" cy="311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24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D07074C-59D5-F54E-B401-8B8D77054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45" y="0"/>
            <a:ext cx="7196066" cy="671820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4DFC2FB-6615-D04E-B93A-2FF5E181D3B9}"/>
              </a:ext>
            </a:extLst>
          </p:cNvPr>
          <p:cNvSpPr/>
          <p:nvPr/>
        </p:nvSpPr>
        <p:spPr>
          <a:xfrm>
            <a:off x="7387996" y="341818"/>
            <a:ext cx="3951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dirty="0">
                <a:solidFill>
                  <a:srgbClr val="353535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Progressive Dynamic Hurdles(PDH)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AEEB9E-F175-644F-B355-E3E50C1A8D35}"/>
              </a:ext>
            </a:extLst>
          </p:cNvPr>
          <p:cNvSpPr/>
          <p:nvPr/>
        </p:nvSpPr>
        <p:spPr>
          <a:xfrm>
            <a:off x="7140314" y="711150"/>
            <a:ext cx="4866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각 모델의 교육 및 평가 시간이 연장되면 전체 공간을 검색하는 데 필요한 시간이 너무 길다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AF993D-B682-134A-8B0F-77C3584B9478}"/>
              </a:ext>
            </a:extLst>
          </p:cNvPr>
          <p:cNvSpPr/>
          <p:nvPr/>
        </p:nvSpPr>
        <p:spPr>
          <a:xfrm>
            <a:off x="7140314" y="1357481"/>
            <a:ext cx="4866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이미지 분류 분야에서 이 문제는 더 큰 데이터 세트 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(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예 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: ImageNet)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에서 테스트하기 전에 작은 데이터 세트 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(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예 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: CIFAR-10)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에 대한 교육과 같이 프록시 태스크 검색을 수행하여 극복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7D5E6C-6263-0341-9CA7-4D42D221BE71}"/>
              </a:ext>
            </a:extLst>
          </p:cNvPr>
          <p:cNvSpPr/>
          <p:nvPr/>
        </p:nvSpPr>
        <p:spPr>
          <a:xfrm>
            <a:off x="7140314" y="2742476"/>
            <a:ext cx="4866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그러나 번역 모델의 경우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. 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저자는 동일한 솔루션을 찾을 수 없으므로 저자는 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tournament selection evolutionary architecture search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의 업그레이드 된 버전을 도입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C8D201-C389-2F42-9114-F73C15C23720}"/>
              </a:ext>
            </a:extLst>
          </p:cNvPr>
          <p:cNvSpPr/>
          <p:nvPr/>
        </p:nvSpPr>
        <p:spPr>
          <a:xfrm>
            <a:off x="7140314" y="4127471"/>
            <a:ext cx="48668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방법</a:t>
            </a:r>
            <a:endParaRPr lang="en-US" altLang="ko-KR" dirty="0">
              <a:solidFill>
                <a:srgbClr val="4A4A4A"/>
              </a:solidFill>
              <a:latin typeface="Avenir" panose="02000503020000020003" pitchFamily="2" charset="0"/>
            </a:endParaRPr>
          </a:p>
          <a:p>
            <a:pPr algn="just"/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"fitness"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임계 값이 계산되고 더 나은 결과 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(fitness)</a:t>
            </a:r>
            <a:r>
              <a:rPr lang="ko-KR" altLang="en-US" dirty="0" err="1">
                <a:solidFill>
                  <a:srgbClr val="4A4A4A"/>
                </a:solidFill>
                <a:latin typeface="Avenir" panose="02000503020000020003" pitchFamily="2" charset="0"/>
              </a:rPr>
              <a:t>를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 가진 모델 만 다음 단계로 진행</a:t>
            </a:r>
            <a:endParaRPr lang="en-US" altLang="ko-KR" dirty="0">
              <a:solidFill>
                <a:srgbClr val="4A4A4A"/>
              </a:solidFill>
              <a:latin typeface="Avenir" panose="02000503020000020003" pitchFamily="2" charset="0"/>
            </a:endParaRPr>
          </a:p>
          <a:p>
            <a:pPr algn="just"/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장점</a:t>
            </a:r>
            <a:endParaRPr lang="en-US" altLang="ko-KR" dirty="0">
              <a:solidFill>
                <a:srgbClr val="4A4A4A"/>
              </a:solidFill>
              <a:latin typeface="Avenir" panose="02000503020000020003" pitchFamily="2" charset="0"/>
            </a:endParaRPr>
          </a:p>
          <a:p>
            <a:pPr algn="just"/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PDH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는 장애 모델에서 낭비되는 교육 시간을 크게 줄이고 검색 효율성을 향상</a:t>
            </a:r>
            <a:endParaRPr lang="en-US" altLang="ko-KR" dirty="0">
              <a:solidFill>
                <a:srgbClr val="4A4A4A"/>
              </a:solidFill>
              <a:latin typeface="Avenir" panose="02000503020000020003" pitchFamily="2" charset="0"/>
            </a:endParaRPr>
          </a:p>
          <a:p>
            <a:pPr algn="just"/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단점</a:t>
            </a:r>
            <a:endParaRPr lang="en-US" altLang="ko-KR" dirty="0">
              <a:solidFill>
                <a:srgbClr val="4A4A4A"/>
              </a:solidFill>
              <a:latin typeface="Avenir" panose="02000503020000020003" pitchFamily="2" charset="0"/>
            </a:endParaRPr>
          </a:p>
          <a:p>
            <a:pPr algn="just"/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좋은 결과를 얻기 위해 더 많은 샘플을 필요</a:t>
            </a:r>
            <a:endParaRPr lang="en-US" altLang="ko-KR" dirty="0">
              <a:solidFill>
                <a:srgbClr val="4A4A4A"/>
              </a:solidFill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957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2048BA-28E9-F547-9DE0-321274B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489" y="2641263"/>
            <a:ext cx="9652000" cy="36068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7870421-DAE6-8E43-AA63-CD633E5B375F}"/>
              </a:ext>
            </a:extLst>
          </p:cNvPr>
          <p:cNvSpPr/>
          <p:nvPr/>
        </p:nvSpPr>
        <p:spPr>
          <a:xfrm>
            <a:off x="3048000" y="6050368"/>
            <a:ext cx="6598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Top model validation perplexity of various search setups. 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195FFB-99DA-D74B-B72C-B7E33F68E414}"/>
              </a:ext>
            </a:extLst>
          </p:cNvPr>
          <p:cNvSpPr/>
          <p:nvPr/>
        </p:nvSpPr>
        <p:spPr>
          <a:xfrm>
            <a:off x="2608860" y="869350"/>
            <a:ext cx="9278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 PDH 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방법은 최상의 평가 결과를 얻었으며 더 안정적 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(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낮은 분산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). </a:t>
            </a:r>
          </a:p>
        </p:txBody>
      </p:sp>
    </p:spTree>
    <p:extLst>
      <p:ext uri="{BB962C8B-B14F-4D97-AF65-F5344CB8AC3E}">
        <p14:creationId xmlns:p14="http://schemas.microsoft.com/office/powerpoint/2010/main" val="37460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318F6E-BDE6-474A-86BC-90726F35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49" y="729096"/>
            <a:ext cx="10734614" cy="600627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0FA96C7-99B5-4B44-AC2F-B2DAACDE668E}"/>
              </a:ext>
            </a:extLst>
          </p:cNvPr>
          <p:cNvSpPr/>
          <p:nvPr/>
        </p:nvSpPr>
        <p:spPr>
          <a:xfrm>
            <a:off x="668683" y="20444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medium-content-sans-serif-font"/>
              </a:rPr>
              <a:t>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E96583-5358-E04D-B569-E6345BA3C93B}"/>
              </a:ext>
            </a:extLst>
          </p:cNvPr>
          <p:cNvSpPr/>
          <p:nvPr/>
        </p:nvSpPr>
        <p:spPr>
          <a:xfrm>
            <a:off x="1315014" y="0"/>
            <a:ext cx="10538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검색 알고리즘은 </a:t>
            </a:r>
            <a:r>
              <a:rPr lang="en-US" altLang="ko-KR" dirty="0"/>
              <a:t>15,000 </a:t>
            </a:r>
            <a:r>
              <a:rPr lang="ko-KR" altLang="en-US" dirty="0"/>
              <a:t>개의 모델을 검색하고 총 </a:t>
            </a:r>
            <a:r>
              <a:rPr lang="en-US" altLang="ko-KR" dirty="0"/>
              <a:t>270 </a:t>
            </a:r>
            <a:r>
              <a:rPr lang="ko-KR" altLang="en-US" dirty="0"/>
              <a:t>억 개의 </a:t>
            </a:r>
            <a:r>
              <a:rPr lang="en-US" altLang="ko-KR" dirty="0"/>
              <a:t>TPU</a:t>
            </a:r>
            <a:r>
              <a:rPr lang="ko-KR" altLang="en-US" dirty="0" err="1"/>
              <a:t>를</a:t>
            </a:r>
            <a:r>
              <a:rPr lang="ko-KR" altLang="en-US" dirty="0"/>
              <a:t> 사용하여 총 약 </a:t>
            </a:r>
            <a:r>
              <a:rPr lang="en-US" altLang="ko-KR" dirty="0"/>
              <a:t>10 </a:t>
            </a:r>
            <a:r>
              <a:rPr lang="ko-KR" altLang="en-US" dirty="0"/>
              <a:t>억 단계의 교육 과정을 수행</a:t>
            </a:r>
          </a:p>
        </p:txBody>
      </p:sp>
    </p:spTree>
    <p:extLst>
      <p:ext uri="{BB962C8B-B14F-4D97-AF65-F5344CB8AC3E}">
        <p14:creationId xmlns:p14="http://schemas.microsoft.com/office/powerpoint/2010/main" val="266174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E1A949-F258-4D42-AA99-CAD464F63E76}"/>
              </a:ext>
            </a:extLst>
          </p:cNvPr>
          <p:cNvSpPr/>
          <p:nvPr/>
        </p:nvSpPr>
        <p:spPr>
          <a:xfrm>
            <a:off x="5741232" y="308000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Google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의 두뇌에 대한 최신 연구는 더 나은 성능을 달성하기 위해 신경 구조 검색을 통해 더 나은 트랜스포머를 찾는 것을 제안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 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되었고 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(WMT 2014 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영국과 독일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, WMT 2014 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영국과 프랑스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, ​​WMT 2014 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영국 체코 억 단어 언어 모델 참조 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(LM1B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가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)) 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네 개의 언어를 통해 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Transformer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보다 더 좋은 모델이 나왔다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. 2019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2F3597-4E87-0A44-A3D1-C16581E97495}"/>
              </a:ext>
            </a:extLst>
          </p:cNvPr>
          <p:cNvSpPr/>
          <p:nvPr/>
        </p:nvSpPr>
        <p:spPr>
          <a:xfrm>
            <a:off x="512652" y="696006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9191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RNN 2013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C73334-ABE6-8A4B-8306-8A77BD323D1F}"/>
              </a:ext>
            </a:extLst>
          </p:cNvPr>
          <p:cNvSpPr/>
          <p:nvPr/>
        </p:nvSpPr>
        <p:spPr>
          <a:xfrm>
            <a:off x="1186234" y="1183032"/>
            <a:ext cx="4413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19191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Sutskever</a:t>
            </a:r>
            <a:r>
              <a:rPr lang="en-US" altLang="ko-KR" dirty="0">
                <a:solidFill>
                  <a:srgbClr val="19191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ko-KR" altLang="en-US" dirty="0">
                <a:solidFill>
                  <a:srgbClr val="19191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외 </a:t>
            </a:r>
            <a:r>
              <a:rPr lang="en-US" altLang="ko-KR" dirty="0">
                <a:solidFill>
                  <a:srgbClr val="19191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2014 ;. </a:t>
            </a:r>
            <a:r>
              <a:rPr lang="en-US" altLang="ko-KR" dirty="0" err="1">
                <a:solidFill>
                  <a:srgbClr val="19191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Bahdanau</a:t>
            </a:r>
            <a:r>
              <a:rPr lang="en-US" altLang="ko-KR" dirty="0">
                <a:solidFill>
                  <a:srgbClr val="19191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ko-KR" altLang="en-US" dirty="0">
                <a:solidFill>
                  <a:srgbClr val="19191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등</a:t>
            </a:r>
            <a:r>
              <a:rPr lang="en-US" altLang="ko-KR" dirty="0">
                <a:solidFill>
                  <a:srgbClr val="19191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, 2015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C4A7D2-682D-F346-BD71-4B3A9DC111AE}"/>
              </a:ext>
            </a:extLst>
          </p:cNvPr>
          <p:cNvSpPr/>
          <p:nvPr/>
        </p:nvSpPr>
        <p:spPr>
          <a:xfrm>
            <a:off x="4608656" y="2136257"/>
            <a:ext cx="208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9191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Transformer 2018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043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1F8370-494C-1A4C-A738-6B66F68AA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22865" cy="33310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D54433-5BDE-1C4C-B48F-B9E902E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759" y="3066946"/>
            <a:ext cx="79629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84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BE9E4A-0BE2-744F-BCE5-40A25F39D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33" y="914400"/>
            <a:ext cx="11413415" cy="41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04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61B8DA6-054F-4343-B7DC-566A3ECE6A8D}"/>
              </a:ext>
            </a:extLst>
          </p:cNvPr>
          <p:cNvSpPr/>
          <p:nvPr/>
        </p:nvSpPr>
        <p:spPr>
          <a:xfrm>
            <a:off x="1264170" y="1610105"/>
            <a:ext cx="89441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>
                <a:effectLst/>
                <a:latin typeface="medium-content-serif-font"/>
              </a:rPr>
              <a:t>결론</a:t>
            </a:r>
            <a:endParaRPr lang="ko-KR" altLang="en-US" b="0" i="0" dirty="0">
              <a:effectLst/>
              <a:latin typeface="medium-content-serif-font"/>
            </a:endParaRPr>
          </a:p>
          <a:p>
            <a:r>
              <a:rPr lang="en-US" altLang="ko-KR" dirty="0"/>
              <a:t>Evolution Transformer</a:t>
            </a:r>
            <a:r>
              <a:rPr lang="ko-KR" altLang="en-US" dirty="0"/>
              <a:t>는 수동 설계와 신경망 구조 검색 알고리즘을 결합하여 더 빠르고 더 빠르게 훈련 할 </a:t>
            </a:r>
            <a:r>
              <a:rPr lang="ko-KR" altLang="en-US" dirty="0" err="1"/>
              <a:t>수있는</a:t>
            </a:r>
            <a:r>
              <a:rPr lang="ko-KR" altLang="en-US" dirty="0"/>
              <a:t> 새로운 네트워크를 만들 </a:t>
            </a:r>
            <a:r>
              <a:rPr lang="ko-KR" altLang="en-US" dirty="0" err="1"/>
              <a:t>수있는</a:t>
            </a:r>
            <a:r>
              <a:rPr lang="ko-KR" altLang="en-US" dirty="0"/>
              <a:t> 가능성을 보여줌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컴퓨팅 리소스가 여전히 제한적이기 때문에 </a:t>
            </a:r>
            <a:r>
              <a:rPr lang="en-US" altLang="ko-KR" dirty="0"/>
              <a:t>(Google</a:t>
            </a:r>
            <a:r>
              <a:rPr lang="ko-KR" altLang="en-US" dirty="0"/>
              <a:t>의 경우에도</a:t>
            </a:r>
            <a:r>
              <a:rPr lang="en-US" altLang="ko-KR" dirty="0"/>
              <a:t>) </a:t>
            </a:r>
            <a:r>
              <a:rPr lang="ko-KR" altLang="en-US" dirty="0"/>
              <a:t>연구원은 검색 공간을 신중하게 설계하고 검색 알고리즘을 개선하여 인간의 디자인을 뛰어 넘는 모델을 만듦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시간이 지남에 따라 이러한 추세는 의심 할 여지없이 강해질 것입니다</a:t>
            </a:r>
            <a:r>
              <a:rPr lang="en-US" altLang="ko-KR" dirty="0"/>
              <a:t>.</a:t>
            </a:r>
            <a:endParaRPr lang="en-US" altLang="ko-KR" b="0" i="0" dirty="0">
              <a:effectLst/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2709323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68F2C2-337A-5F49-A1C1-679B6FAD8D3D}"/>
              </a:ext>
            </a:extLst>
          </p:cNvPr>
          <p:cNvSpPr/>
          <p:nvPr/>
        </p:nvSpPr>
        <p:spPr>
          <a:xfrm>
            <a:off x="674236" y="542613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https://towardsdatascience.com/the-evolved-transformer-enhancing-transformer-with-neural-architecture-search-f0073a915aca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F20711-C327-1C47-B1D6-DF6E08FE6AD1}"/>
              </a:ext>
            </a:extLst>
          </p:cNvPr>
          <p:cNvSpPr/>
          <p:nvPr/>
        </p:nvSpPr>
        <p:spPr>
          <a:xfrm>
            <a:off x="674236" y="4583277"/>
            <a:ext cx="419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https://arxiv.org/pdf/1901.11117v3.pdf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6C65B0-35B8-124A-9D26-482AED48E412}"/>
              </a:ext>
            </a:extLst>
          </p:cNvPr>
          <p:cNvSpPr/>
          <p:nvPr/>
        </p:nvSpPr>
        <p:spPr>
          <a:xfrm>
            <a:off x="674236" y="3636220"/>
            <a:ext cx="3952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https://arxiv.org/pdf/1802.01548.pdf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A8246B-3A35-8644-AA4E-B51F958E0D2C}"/>
              </a:ext>
            </a:extLst>
          </p:cNvPr>
          <p:cNvSpPr/>
          <p:nvPr/>
        </p:nvSpPr>
        <p:spPr>
          <a:xfrm>
            <a:off x="674236" y="2793360"/>
            <a:ext cx="470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http://www.sohu.com/a/293027499_129720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A689DE-216C-A94C-9809-98587B4D71C5}"/>
              </a:ext>
            </a:extLst>
          </p:cNvPr>
          <p:cNvSpPr/>
          <p:nvPr/>
        </p:nvSpPr>
        <p:spPr>
          <a:xfrm>
            <a:off x="674236" y="2056541"/>
            <a:ext cx="5875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6"/>
              </a:rPr>
              <a:t>https://www.infoq.cn/article/ZG3J9h*cW7mJAK0NXwos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A7B865-42A8-0746-A743-B75D5516F702}"/>
              </a:ext>
            </a:extLst>
          </p:cNvPr>
          <p:cNvSpPr/>
          <p:nvPr/>
        </p:nvSpPr>
        <p:spPr>
          <a:xfrm>
            <a:off x="674236" y="9366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7"/>
              </a:rPr>
              <a:t>https://ai.googleblog.com/2017/08/transformer-novel-neural-network.html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61ACC3-A314-6B4B-8F09-D9DED445A9D7}"/>
              </a:ext>
            </a:extLst>
          </p:cNvPr>
          <p:cNvSpPr/>
          <p:nvPr/>
        </p:nvSpPr>
        <p:spPr>
          <a:xfrm>
            <a:off x="674236" y="987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8"/>
              </a:rPr>
              <a:t>http://research.sualab.com/review/2018/09/28/nasnet-review.html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40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B479C1B-E655-4548-BE66-F7D03629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052" y="440490"/>
            <a:ext cx="7964787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0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832934-7305-7D4E-A04A-2B4ED92CC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00100"/>
            <a:ext cx="8229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9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0316ED-7FB3-5F43-B959-E877F0110851}"/>
              </a:ext>
            </a:extLst>
          </p:cNvPr>
          <p:cNvSpPr/>
          <p:nvPr/>
        </p:nvSpPr>
        <p:spPr>
          <a:xfrm>
            <a:off x="1774378" y="2599756"/>
            <a:ext cx="5315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F6BB5"/>
                </a:solidFill>
                <a:latin typeface="Avenir" panose="02000503020000020003" pitchFamily="2" charset="0"/>
                <a:hlinkClick r:id="rId3"/>
              </a:rPr>
              <a:t>The Evolved Transformer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 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에서 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Transformer</a:t>
            </a:r>
            <a:r>
              <a:rPr lang="ko-KR" altLang="en-US" dirty="0" err="1">
                <a:solidFill>
                  <a:srgbClr val="4A4A4A"/>
                </a:solidFill>
                <a:latin typeface="Avenir" panose="02000503020000020003" pitchFamily="2" charset="0"/>
              </a:rPr>
              <a:t>를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 개선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A6026D-636F-7848-BF69-CF9140D093A6}"/>
              </a:ext>
            </a:extLst>
          </p:cNvPr>
          <p:cNvSpPr/>
          <p:nvPr/>
        </p:nvSpPr>
        <p:spPr>
          <a:xfrm>
            <a:off x="1774378" y="3405637"/>
            <a:ext cx="5261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최초의 </a:t>
            </a:r>
            <a:r>
              <a:rPr lang="ko-KR" altLang="en-US" dirty="0">
                <a:latin typeface="medium-content-serif-font"/>
              </a:rPr>
              <a:t>신경 구조 검색 </a:t>
            </a:r>
            <a:r>
              <a:rPr lang="en-US" altLang="ko-KR" dirty="0">
                <a:latin typeface="medium-content-serif-font"/>
              </a:rPr>
              <a:t>(NAS)</a:t>
            </a:r>
            <a:r>
              <a:rPr lang="ko-KR" altLang="en-US" dirty="0">
                <a:latin typeface="medium-content-serif-font"/>
              </a:rPr>
              <a:t>은 알고리즘을 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선 보임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02CEEF-7FC8-AD4D-9750-92F3063340BE}"/>
              </a:ext>
            </a:extLst>
          </p:cNvPr>
          <p:cNvSpPr/>
          <p:nvPr/>
        </p:nvSpPr>
        <p:spPr>
          <a:xfrm>
            <a:off x="1774377" y="4211519"/>
            <a:ext cx="10157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더 나은 버전을 얻을 수 있도록 검색 프로세스 속도를 높이기 위해 새로운 방법으로 진화를 기반으로 하는 알고리즘을 사용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83ADBD-A0E0-2740-B6B9-B6744CAD0A18}"/>
              </a:ext>
            </a:extLst>
          </p:cNvPr>
          <p:cNvSpPr/>
          <p:nvPr/>
        </p:nvSpPr>
        <p:spPr>
          <a:xfrm>
            <a:off x="1774377" y="1827483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medium-content-serif-font"/>
              </a:rPr>
              <a:t>인간이 설계 한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02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B770E2-127C-3B4E-A761-46B6A9337E18}"/>
              </a:ext>
            </a:extLst>
          </p:cNvPr>
          <p:cNvSpPr/>
          <p:nvPr/>
        </p:nvSpPr>
        <p:spPr>
          <a:xfrm>
            <a:off x="936172" y="5537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i="0" dirty="0">
                <a:effectLst/>
                <a:latin typeface="medium-content-sans-serif-font"/>
              </a:rPr>
              <a:t>배경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B7C4B2-6501-B445-B255-56DDD47372EB}"/>
              </a:ext>
            </a:extLst>
          </p:cNvPr>
          <p:cNvSpPr/>
          <p:nvPr/>
        </p:nvSpPr>
        <p:spPr>
          <a:xfrm>
            <a:off x="936172" y="1213487"/>
            <a:ext cx="10471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medium-content-serif-font"/>
              </a:rPr>
              <a:t>2017 </a:t>
            </a:r>
            <a:r>
              <a:rPr lang="ko-KR" altLang="en-US" dirty="0">
                <a:latin typeface="medium-content-serif-font"/>
              </a:rPr>
              <a:t>년에 처음 제안 된 </a:t>
            </a:r>
            <a:r>
              <a:rPr lang="ko-KR" altLang="en-US" dirty="0">
                <a:latin typeface="medium-content-serif-font"/>
                <a:hlinkClick r:id="rId3"/>
              </a:rPr>
              <a:t>트랜스포머</a:t>
            </a:r>
            <a:r>
              <a:rPr lang="ko-KR" altLang="en-US" dirty="0">
                <a:latin typeface="medium-content-serif-font"/>
              </a:rPr>
              <a:t> 는 전체 텍스트 입력을 동시에 처리하여 단어 간의 문맥 적 관계를 학습하는 </a:t>
            </a:r>
            <a:r>
              <a:rPr lang="en-US" altLang="ko-KR" dirty="0">
                <a:latin typeface="medium-content-serif-font"/>
              </a:rPr>
              <a:t>Attention</a:t>
            </a:r>
            <a:r>
              <a:rPr lang="ko-KR" altLang="en-US" dirty="0">
                <a:latin typeface="medium-content-serif-font"/>
              </a:rPr>
              <a:t> 메커니즘을 도입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61B3C1-890B-9E46-BAE5-D12CC18D7FE1}"/>
              </a:ext>
            </a:extLst>
          </p:cNvPr>
          <p:cNvSpPr/>
          <p:nvPr/>
        </p:nvSpPr>
        <p:spPr>
          <a:xfrm>
            <a:off x="936172" y="2404884"/>
            <a:ext cx="5522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목표는 주어진 검색 공간에서 최상의 네트워크 구조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6E9F12-F8A6-8C41-B5E3-89191AFFD74A}"/>
              </a:ext>
            </a:extLst>
          </p:cNvPr>
          <p:cNvSpPr/>
          <p:nvPr/>
        </p:nvSpPr>
        <p:spPr>
          <a:xfrm>
            <a:off x="936172" y="33192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검색 공간은 레이어의 수</a:t>
            </a:r>
            <a:r>
              <a:rPr lang="en-US" altLang="ko-KR" dirty="0"/>
              <a:t>, </a:t>
            </a:r>
            <a:r>
              <a:rPr lang="ko-KR" altLang="en-US" dirty="0"/>
              <a:t>매개 변수의 수 등과 같은 모델의 제약 매개 변수를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106AF0-6F8C-B544-85D8-9C2507FC2A6F}"/>
              </a:ext>
            </a:extLst>
          </p:cNvPr>
          <p:cNvSpPr/>
          <p:nvPr/>
        </p:nvSpPr>
        <p:spPr>
          <a:xfrm>
            <a:off x="936172" y="4501747"/>
            <a:ext cx="1110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알려진 검색 알고리즘은 진화 알고리즘에 기반한 </a:t>
            </a:r>
            <a:r>
              <a:rPr lang="ko-KR" altLang="en-US" dirty="0">
                <a:hlinkClick r:id="rId4"/>
              </a:rPr>
              <a:t>토너먼트 선택</a:t>
            </a:r>
            <a:r>
              <a:rPr lang="ko-KR" altLang="en-US" dirty="0"/>
              <a:t> 알고리즘으로 가장 적합한 네트워크 구조가 생존하고 변이를 일으키고 가장 약한 구조는 제거됩니다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BA8EE-E129-AE4E-8945-979BE7738D91}"/>
              </a:ext>
            </a:extLst>
          </p:cNvPr>
          <p:cNvSpPr/>
          <p:nvPr/>
        </p:nvSpPr>
        <p:spPr>
          <a:xfrm>
            <a:off x="936172" y="5852624"/>
            <a:ext cx="5589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알고리즘의 장점은 간단하고 효과적이라는 것입니다</a:t>
            </a:r>
          </a:p>
        </p:txBody>
      </p:sp>
    </p:spTree>
    <p:extLst>
      <p:ext uri="{BB962C8B-B14F-4D97-AF65-F5344CB8AC3E}">
        <p14:creationId xmlns:p14="http://schemas.microsoft.com/office/powerpoint/2010/main" val="340536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56F6B3-6727-EA46-8EDA-8B68B80A8FF2}"/>
              </a:ext>
            </a:extLst>
          </p:cNvPr>
          <p:cNvSpPr/>
          <p:nvPr/>
        </p:nvSpPr>
        <p:spPr>
          <a:xfrm>
            <a:off x="994347" y="1836536"/>
            <a:ext cx="98585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 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세대 모델은 검색 공간에서 임의로 샘플링하거나 알려진 모델을 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seed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로 사용하여 초기화</a:t>
            </a:r>
            <a:endParaRPr lang="en-US" altLang="ko-KR" dirty="0">
              <a:solidFill>
                <a:srgbClr val="4A4A4A"/>
              </a:solidFill>
              <a:latin typeface="Avenir" panose="02000503020000020003" pitchFamily="2" charset="0"/>
            </a:endParaRPr>
          </a:p>
          <a:p>
            <a:pPr algn="just">
              <a:buFont typeface="+mj-lt"/>
              <a:buAutoNum type="arabicPeriod"/>
            </a:pPr>
            <a:endParaRPr lang="en-US" altLang="ko-KR" dirty="0">
              <a:solidFill>
                <a:srgbClr val="4A4A4A"/>
              </a:solidFill>
              <a:latin typeface="Avenir" panose="02000503020000020003" pitchFamily="2" charset="0"/>
            </a:endParaRPr>
          </a:p>
          <a:p>
            <a:pPr algn="just">
              <a:buFont typeface="+mj-lt"/>
              <a:buAutoNum type="arabicPeriod"/>
            </a:pP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주어진 작업으로 이러한 모델을 훈련시키고 무작위로 샘플을 작성하여 하위 집단을 만듦</a:t>
            </a:r>
            <a:endParaRPr lang="en-US" altLang="ko-KR" dirty="0">
              <a:solidFill>
                <a:srgbClr val="4A4A4A"/>
              </a:solidFill>
              <a:latin typeface="Avenir" panose="02000503020000020003" pitchFamily="2" charset="0"/>
            </a:endParaRPr>
          </a:p>
          <a:p>
            <a:pPr algn="just">
              <a:buFont typeface="+mj-lt"/>
              <a:buAutoNum type="arabicPeriod"/>
            </a:pPr>
            <a:endParaRPr lang="en-US" altLang="ko-KR" dirty="0">
              <a:solidFill>
                <a:srgbClr val="4A4A4A"/>
              </a:solidFill>
              <a:latin typeface="Avenir" panose="02000503020000020003" pitchFamily="2" charset="0"/>
            </a:endParaRPr>
          </a:p>
          <a:p>
            <a:pPr algn="just">
              <a:buFont typeface="+mj-lt"/>
              <a:buAutoNum type="arabicPeriod"/>
            </a:pP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최고의 성능을 발휘하는 모델과 무관하게 레이어의 교체 또는 두 레이어 간의 연결 변경과 같이 구조의 작은 부분을 무작위로 변경</a:t>
            </a:r>
            <a:endParaRPr lang="en-US" altLang="ko-KR" dirty="0">
              <a:solidFill>
                <a:srgbClr val="4A4A4A"/>
              </a:solidFill>
              <a:latin typeface="Avenir" panose="02000503020000020003" pitchFamily="2" charset="0"/>
            </a:endParaRPr>
          </a:p>
          <a:p>
            <a:pPr algn="just">
              <a:buFont typeface="+mj-lt"/>
              <a:buAutoNum type="arabicPeriod"/>
            </a:pPr>
            <a:endParaRPr lang="en-US" altLang="ko-KR" dirty="0">
              <a:solidFill>
                <a:srgbClr val="4A4A4A"/>
              </a:solidFill>
              <a:latin typeface="Avenir" panose="02000503020000020003" pitchFamily="2" charset="0"/>
            </a:endParaRPr>
          </a:p>
          <a:p>
            <a:pPr algn="just">
              <a:buFont typeface="+mj-lt"/>
              <a:buAutoNum type="arabicPeriod"/>
            </a:pP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Mutated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 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Model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 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(Sub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 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Model)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은 모집단에 추가되는 반면</a:t>
            </a:r>
            <a:r>
              <a:rPr lang="en-US" altLang="ko-KR" dirty="0">
                <a:solidFill>
                  <a:srgbClr val="4A4A4A"/>
                </a:solidFill>
                <a:latin typeface="Avenir" panose="02000503020000020003" pitchFamily="2" charset="0"/>
              </a:rPr>
              <a:t>, </a:t>
            </a:r>
            <a:r>
              <a:rPr lang="ko-KR" altLang="en-US" dirty="0">
                <a:solidFill>
                  <a:srgbClr val="4A4A4A"/>
                </a:solidFill>
                <a:latin typeface="Avenir" panose="02000503020000020003" pitchFamily="2" charset="0"/>
              </a:rPr>
              <a:t>모집단의 가장 약한 모델은 전체 모집단에서 제거</a:t>
            </a:r>
            <a:endParaRPr lang="en-US" altLang="ko-KR" dirty="0">
              <a:solidFill>
                <a:srgbClr val="4A4A4A"/>
              </a:solidFill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78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E2583A-6AA4-924D-8AFB-5B137BF3F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545" y="0"/>
            <a:ext cx="7360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9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7CB3C3-AFDB-7840-AD83-58B54B2B37BC}"/>
              </a:ext>
            </a:extLst>
          </p:cNvPr>
          <p:cNvSpPr/>
          <p:nvPr/>
        </p:nvSpPr>
        <p:spPr>
          <a:xfrm>
            <a:off x="359782" y="246301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NAS</a:t>
            </a:r>
            <a:endParaRPr lang="en-US" altLang="ko-KR" b="0" i="0" dirty="0">
              <a:solidFill>
                <a:srgbClr val="111111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8ADE45-1A8F-7D40-BC07-B12CAB2C6FF2}"/>
              </a:ext>
            </a:extLst>
          </p:cNvPr>
          <p:cNvSpPr/>
          <p:nvPr/>
        </p:nvSpPr>
        <p:spPr>
          <a:xfrm>
            <a:off x="359782" y="902281"/>
            <a:ext cx="11152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강화 학습 기반 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Barret </a:t>
            </a:r>
            <a:r>
              <a:rPr lang="en-US" altLang="ko-KR" dirty="0" err="1">
                <a:solidFill>
                  <a:srgbClr val="111111"/>
                </a:solidFill>
                <a:latin typeface="Helvetica Neue" panose="02000503000000020004" pitchFamily="2" charset="0"/>
              </a:rPr>
              <a:t>Zoph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, Quoc V. Le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의 </a:t>
            </a:r>
            <a:r>
              <a:rPr lang="ko-KR" altLang="en-US" dirty="0">
                <a:solidFill>
                  <a:srgbClr val="1756A9"/>
                </a:solidFill>
                <a:latin typeface="Helvetica Neue" panose="02000503000000020004" pitchFamily="2" charset="0"/>
                <a:hlinkClick r:id="rId3"/>
              </a:rPr>
              <a:t>“</a:t>
            </a:r>
            <a:r>
              <a:rPr lang="en-US" altLang="ko-KR" dirty="0">
                <a:solidFill>
                  <a:srgbClr val="1756A9"/>
                </a:solidFill>
                <a:latin typeface="Helvetica Neue" panose="02000503000000020004" pitchFamily="2" charset="0"/>
                <a:hlinkClick r:id="rId3"/>
              </a:rPr>
              <a:t>Neural Architecture Search with reinforcement learning”(2017) </a:t>
            </a:r>
            <a:r>
              <a:rPr lang="ko-KR" altLang="en-US" dirty="0">
                <a:solidFill>
                  <a:srgbClr val="1756A9"/>
                </a:solidFill>
                <a:latin typeface="Helvetica Neue" panose="02000503000000020004" pitchFamily="2" charset="0"/>
                <a:hlinkClick r:id="rId3"/>
              </a:rPr>
              <a:t>논문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E6E8F3-D2AD-BC46-A456-A44806D54122}"/>
              </a:ext>
            </a:extLst>
          </p:cNvPr>
          <p:cNvSpPr/>
          <p:nvPr/>
        </p:nvSpPr>
        <p:spPr>
          <a:xfrm>
            <a:off x="359782" y="1835260"/>
            <a:ext cx="3143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architecture</a:t>
            </a:r>
            <a:r>
              <a:rPr lang="ko-KR" altLang="en-US" dirty="0" err="1">
                <a:solidFill>
                  <a:srgbClr val="111111"/>
                </a:solidFill>
                <a:latin typeface="Helvetica Neue" panose="02000503000000020004" pitchFamily="2" charset="0"/>
              </a:rPr>
              <a:t>를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 결정하는 요소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992A98-389E-BF4C-960D-F63E9E910243}"/>
              </a:ext>
            </a:extLst>
          </p:cNvPr>
          <p:cNvSpPr/>
          <p:nvPr/>
        </p:nvSpPr>
        <p:spPr>
          <a:xfrm>
            <a:off x="359782" y="2491240"/>
            <a:ext cx="5429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예를 들면 각 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convolutional layer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의 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filter size, stride 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242F5-1037-EC40-BA4D-3F53DFDBD9A0}"/>
              </a:ext>
            </a:extLst>
          </p:cNvPr>
          <p:cNvSpPr/>
          <p:nvPr/>
        </p:nvSpPr>
        <p:spPr>
          <a:xfrm>
            <a:off x="359782" y="3147220"/>
            <a:ext cx="369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validation accuracy</a:t>
            </a:r>
            <a:r>
              <a:rPr lang="ko-KR" altLang="en-US" dirty="0" err="1">
                <a:solidFill>
                  <a:srgbClr val="111111"/>
                </a:solidFill>
                <a:latin typeface="Helvetica Neue" panose="02000503000000020004" pitchFamily="2" charset="0"/>
              </a:rPr>
              <a:t>를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 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reward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 적용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C20DB-C452-8248-BB74-DF9992D7C16E}"/>
              </a:ext>
            </a:extLst>
          </p:cNvPr>
          <p:cNvSpPr/>
          <p:nvPr/>
        </p:nvSpPr>
        <p:spPr>
          <a:xfrm>
            <a:off x="359781" y="3803200"/>
            <a:ext cx="11617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r>
              <a:rPr lang="ko-KR" altLang="en-US" dirty="0" err="1"/>
              <a:t>를</a:t>
            </a:r>
            <a:r>
              <a:rPr lang="ko-KR" altLang="en-US" dirty="0"/>
              <a:t> 타겟 데이터셋으로 처음부터 끝까지 학습을 시킨 뒤 성능을 측정하는 이 모든 과정이</a:t>
            </a:r>
            <a:r>
              <a:rPr lang="en-US" altLang="ko-KR" dirty="0"/>
              <a:t>, </a:t>
            </a:r>
            <a:r>
              <a:rPr lang="ko-KR" altLang="en-US" dirty="0" err="1"/>
              <a:t>강화학습</a:t>
            </a:r>
            <a:r>
              <a:rPr lang="ko-KR" altLang="en-US" dirty="0"/>
              <a:t> 모델에게는 학습을 진행하기 위한 하나의 </a:t>
            </a:r>
            <a:r>
              <a:rPr lang="en-US" altLang="ko-KR" dirty="0"/>
              <a:t>episode</a:t>
            </a:r>
            <a:r>
              <a:rPr lang="ko-KR" altLang="en-US" dirty="0"/>
              <a:t>에 해당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C6142A-1A00-DA41-8EBD-6F3B6F7387AB}"/>
              </a:ext>
            </a:extLst>
          </p:cNvPr>
          <p:cNvSpPr/>
          <p:nvPr/>
        </p:nvSpPr>
        <p:spPr>
          <a:xfrm>
            <a:off x="455271" y="4831467"/>
            <a:ext cx="10412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CIFAR-10</a:t>
            </a:r>
            <a:r>
              <a:rPr lang="ko-KR" altLang="en-US" dirty="0"/>
              <a:t>에 대해 최적의 모델을 찾기까지 </a:t>
            </a:r>
            <a:r>
              <a:rPr lang="en-US" altLang="ko-KR" b="1" dirty="0"/>
              <a:t>800</a:t>
            </a:r>
            <a:r>
              <a:rPr lang="ko-KR" altLang="en-US" b="1" dirty="0"/>
              <a:t>대의 최상급 </a:t>
            </a:r>
            <a:r>
              <a:rPr lang="en-US" altLang="ko-KR" b="1" dirty="0"/>
              <a:t>GPU</a:t>
            </a:r>
            <a:r>
              <a:rPr lang="en-US" altLang="ko-KR" dirty="0"/>
              <a:t> </a:t>
            </a:r>
            <a:r>
              <a:rPr lang="ko-KR" altLang="en-US" dirty="0" err="1"/>
              <a:t>를</a:t>
            </a:r>
            <a:r>
              <a:rPr lang="ko-KR" altLang="en-US" dirty="0"/>
              <a:t> 사용하여 </a:t>
            </a:r>
            <a:r>
              <a:rPr lang="ko-KR" altLang="en-US" b="1" dirty="0"/>
              <a:t>거의 한달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1F87AA-C9C3-874B-9BBE-4324903D79EE}"/>
              </a:ext>
            </a:extLst>
          </p:cNvPr>
          <p:cNvSpPr/>
          <p:nvPr/>
        </p:nvSpPr>
        <p:spPr>
          <a:xfrm>
            <a:off x="455270" y="5724973"/>
            <a:ext cx="9273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111111"/>
                </a:solidFill>
                <a:latin typeface="Helvetica Neue" panose="02000503000000020004" pitchFamily="2" charset="0"/>
              </a:rPr>
              <a:t>ResNet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보다는 좋은 성능을 보이고</a:t>
            </a:r>
            <a:r>
              <a:rPr lang="en-US" altLang="ko-KR" dirty="0">
                <a:solidFill>
                  <a:srgbClr val="111111"/>
                </a:solidFill>
                <a:latin typeface="Helvetica Neue" panose="02000503000000020004" pitchFamily="2" charset="0"/>
              </a:rPr>
              <a:t>, </a:t>
            </a:r>
            <a:r>
              <a:rPr lang="en-US" altLang="ko-KR" dirty="0" err="1">
                <a:solidFill>
                  <a:srgbClr val="111111"/>
                </a:solidFill>
                <a:latin typeface="Helvetica Neue" panose="02000503000000020004" pitchFamily="2" charset="0"/>
              </a:rPr>
              <a:t>DenseNet</a:t>
            </a:r>
            <a:r>
              <a:rPr lang="ko-KR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과는 거의 유사한 성능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76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933</Words>
  <Application>Microsoft Macintosh PowerPoint</Application>
  <PresentationFormat>와이드스크린</PresentationFormat>
  <Paragraphs>214</Paragraphs>
  <Slides>23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맑은 고딕</vt:lpstr>
      <vt:lpstr>medium-content-sans-serif-font</vt:lpstr>
      <vt:lpstr>medium-content-serif-font</vt:lpstr>
      <vt:lpstr>PingFang SC</vt:lpstr>
      <vt:lpstr>Roboto</vt:lpstr>
      <vt:lpstr>Arial</vt:lpstr>
      <vt:lpstr>Avenir</vt:lpstr>
      <vt:lpstr>Helvetica Neue</vt:lpstr>
      <vt:lpstr>Office 테마</vt:lpstr>
      <vt:lpstr>The Evolved Transformer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Evolved Transformer</dc:title>
  <dc:creator>전 창욱</dc:creator>
  <cp:lastModifiedBy>전 창욱</cp:lastModifiedBy>
  <cp:revision>84</cp:revision>
  <dcterms:created xsi:type="dcterms:W3CDTF">2019-06-02T00:37:44Z</dcterms:created>
  <dcterms:modified xsi:type="dcterms:W3CDTF">2019-06-03T06:51:10Z</dcterms:modified>
</cp:coreProperties>
</file>