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5"/>
  </p:notesMasterIdLst>
  <p:sldIdLst>
    <p:sldId id="267" r:id="rId2"/>
    <p:sldId id="270" r:id="rId3"/>
    <p:sldId id="258" r:id="rId4"/>
    <p:sldId id="271" r:id="rId5"/>
    <p:sldId id="272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76923" autoAdjust="0"/>
  </p:normalViewPr>
  <p:slideViewPr>
    <p:cSldViewPr snapToGrid="0" snapToObjects="1">
      <p:cViewPr>
        <p:scale>
          <a:sx n="100" d="100"/>
          <a:sy n="100" d="100"/>
        </p:scale>
        <p:origin x="-440" y="1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35776-1B37-2E4E-9E8E-8486B3F9C960}" type="datetimeFigureOut">
              <a:rPr lang="en-US" smtClean="0"/>
              <a:pPr/>
              <a:t>12/17/14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9D6EA-BF02-914C-82E4-D3150CB9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B841-C064-B348-9E6C-71F0D99D91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B841-C064-B348-9E6C-71F0D99D91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B841-C064-B348-9E6C-71F0D99D916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9D6EA-BF02-914C-82E4-D3150CB95F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CD58-3C0A-BC4A-90CE-65BAF06DBC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734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CD58-3C0A-BC4A-90CE-65BAF06DBC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734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B841-C064-B348-9E6C-71F0D99D91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B841-C064-B348-9E6C-71F0D99D91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B841-C064-B348-9E6C-71F0D99D91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CD58-3C0A-BC4A-90CE-65BAF06DBC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32021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B841-C064-B348-9E6C-71F0D99D916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B5B-4B23-CA48-99CE-6B20645F9F5D}" type="datetimeFigureOut">
              <a:rPr lang="en-US" smtClean="0"/>
              <a:pPr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7FDF-8879-794E-A940-4AD02ED6C2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B5B-4B23-CA48-99CE-6B20645F9F5D}" type="datetimeFigureOut">
              <a:rPr lang="en-US" smtClean="0"/>
              <a:pPr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7FDF-8879-794E-A940-4AD02ED6C2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B5B-4B23-CA48-99CE-6B20645F9F5D}" type="datetimeFigureOut">
              <a:rPr lang="en-US" smtClean="0"/>
              <a:pPr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7FDF-8879-794E-A940-4AD02ED6C2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B5B-4B23-CA48-99CE-6B20645F9F5D}" type="datetimeFigureOut">
              <a:rPr lang="en-US" smtClean="0"/>
              <a:pPr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7FDF-8879-794E-A940-4AD02ED6C2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B5B-4B23-CA48-99CE-6B20645F9F5D}" type="datetimeFigureOut">
              <a:rPr lang="en-US" smtClean="0"/>
              <a:pPr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7FDF-8879-794E-A940-4AD02ED6C2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B5B-4B23-CA48-99CE-6B20645F9F5D}" type="datetimeFigureOut">
              <a:rPr lang="en-US" smtClean="0"/>
              <a:pPr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7FDF-8879-794E-A940-4AD02ED6C2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B5B-4B23-CA48-99CE-6B20645F9F5D}" type="datetimeFigureOut">
              <a:rPr lang="en-US" smtClean="0"/>
              <a:pPr/>
              <a:t>12/17/14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7FDF-8879-794E-A940-4AD02ED6C2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B5B-4B23-CA48-99CE-6B20645F9F5D}" type="datetimeFigureOut">
              <a:rPr lang="en-US" smtClean="0"/>
              <a:pPr/>
              <a:t>12/17/14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7FDF-8879-794E-A940-4AD02ED6C2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B5B-4B23-CA48-99CE-6B20645F9F5D}" type="datetimeFigureOut">
              <a:rPr lang="en-US" smtClean="0"/>
              <a:pPr/>
              <a:t>12/17/14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7FDF-8879-794E-A940-4AD02ED6C2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B5B-4B23-CA48-99CE-6B20645F9F5D}" type="datetimeFigureOut">
              <a:rPr lang="en-US" smtClean="0"/>
              <a:pPr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7FDF-8879-794E-A940-4AD02ED6C2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B5B-4B23-CA48-99CE-6B20645F9F5D}" type="datetimeFigureOut">
              <a:rPr lang="en-US" smtClean="0"/>
              <a:pPr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7FDF-8879-794E-A940-4AD02ED6C2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EB5B-4B23-CA48-99CE-6B20645F9F5D}" type="datetimeFigureOut">
              <a:rPr lang="en-US" smtClean="0"/>
              <a:pPr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47FDF-8879-794E-A940-4AD02ED6C2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4" Type="http://schemas.openxmlformats.org/officeDocument/2006/relationships/image" Target="../media/image35.png"/><Relationship Id="rId5" Type="http://schemas.openxmlformats.org/officeDocument/2006/relationships/image" Target="../media/image24.pdf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4" Type="http://schemas.openxmlformats.org/officeDocument/2006/relationships/image" Target="../media/image26.png"/><Relationship Id="rId5" Type="http://schemas.openxmlformats.org/officeDocument/2006/relationships/image" Target="../media/image27.pdf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gif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png"/><Relationship Id="rId8" Type="http://schemas.openxmlformats.org/officeDocument/2006/relationships/image" Target="../media/image10.pdf"/><Relationship Id="rId9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df"/><Relationship Id="rId5" Type="http://schemas.openxmlformats.org/officeDocument/2006/relationships/image" Target="../media/image141.png"/><Relationship Id="rId6" Type="http://schemas.openxmlformats.org/officeDocument/2006/relationships/image" Target="../media/image13.pdf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2.pdf"/><Relationship Id="rId5" Type="http://schemas.openxmlformats.org/officeDocument/2006/relationships/image" Target="../media/image141.png"/><Relationship Id="rId6" Type="http://schemas.openxmlformats.org/officeDocument/2006/relationships/image" Target="../media/image13.pdf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4" Type="http://schemas.openxmlformats.org/officeDocument/2006/relationships/image" Target="../media/image21.png"/><Relationship Id="rId5" Type="http://schemas.openxmlformats.org/officeDocument/2006/relationships/image" Target="../media/image15.pdf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4" Type="http://schemas.openxmlformats.org/officeDocument/2006/relationships/image" Target="../media/image23.png"/><Relationship Id="rId5" Type="http://schemas.openxmlformats.org/officeDocument/2006/relationships/image" Target="../media/image18.pdf"/><Relationship Id="rId6" Type="http://schemas.openxmlformats.org/officeDocument/2006/relationships/image" Target="../media/image25.png"/><Relationship Id="rId7" Type="http://schemas.openxmlformats.org/officeDocument/2006/relationships/image" Target="../media/image19.pdf"/><Relationship Id="rId8" Type="http://schemas.openxmlformats.org/officeDocument/2006/relationships/image" Target="../media/image27.png"/><Relationship Id="rId9" Type="http://schemas.openxmlformats.org/officeDocument/2006/relationships/image" Target="../media/image20.pdf"/><Relationship Id="rId10" Type="http://schemas.openxmlformats.org/officeDocument/2006/relationships/image" Target="../media/image29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4" Type="http://schemas.openxmlformats.org/officeDocument/2006/relationships/image" Target="../media/image31.png"/><Relationship Id="rId5" Type="http://schemas.openxmlformats.org/officeDocument/2006/relationships/image" Target="../media/image22.pdf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0995"/>
            <a:ext cx="7772400" cy="1470025"/>
          </a:xfrm>
        </p:spPr>
        <p:txBody>
          <a:bodyPr>
            <a:noAutofit/>
          </a:bodyPr>
          <a:lstStyle/>
          <a:p>
            <a:r>
              <a:rPr lang="en-US" sz="5500" dirty="0" smtClean="0">
                <a:solidFill>
                  <a:srgbClr val="800000"/>
                </a:solidFill>
                <a:latin typeface="Cambria"/>
                <a:cs typeface="Calibri (Headings)"/>
              </a:rPr>
              <a:t>Students’ sleep and academic performance</a:t>
            </a:r>
            <a:endParaRPr lang="en-US" sz="5500" dirty="0">
              <a:solidFill>
                <a:srgbClr val="800000"/>
              </a:solidFill>
              <a:latin typeface="Cambria"/>
              <a:cs typeface="Calibri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80854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Ângela</a:t>
            </a:r>
            <a:r>
              <a:rPr lang="en-US" dirty="0" smtClean="0">
                <a:solidFill>
                  <a:schemeClr val="tx1"/>
                </a:solidFill>
              </a:rPr>
              <a:t> M. Katsuyama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Post-doc, </a:t>
            </a:r>
            <a:r>
              <a:rPr lang="en-US" dirty="0" err="1" smtClean="0">
                <a:solidFill>
                  <a:schemeClr val="tx1"/>
                </a:solidFill>
              </a:rPr>
              <a:t>Horacio</a:t>
            </a:r>
            <a:r>
              <a:rPr lang="en-US" dirty="0" smtClean="0">
                <a:solidFill>
                  <a:schemeClr val="tx1"/>
                </a:solidFill>
              </a:rPr>
              <a:t> de la </a:t>
            </a:r>
            <a:r>
              <a:rPr lang="en-US" dirty="0" err="1" smtClean="0">
                <a:solidFill>
                  <a:schemeClr val="tx1"/>
                </a:solidFill>
              </a:rPr>
              <a:t>Iglesia’s</a:t>
            </a:r>
            <a:r>
              <a:rPr lang="en-US" dirty="0" smtClean="0">
                <a:solidFill>
                  <a:schemeClr val="tx1"/>
                </a:solidFill>
              </a:rPr>
              <a:t> lab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Science Incubator, Fall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" y="5134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Wake</a:t>
            </a:r>
            <a:r>
              <a:rPr kumimoji="0" lang="en-US" sz="2500" b="1" i="0" u="none" strike="noStrike" kern="1200" cap="none" spc="0" normalizeH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 time SD and Rise time SD </a:t>
            </a:r>
            <a:r>
              <a:rPr lang="en-US" sz="2500" b="1" dirty="0" smtClean="0">
                <a:solidFill>
                  <a:srgbClr val="800000"/>
                </a:solidFill>
                <a:latin typeface="Cambria"/>
                <a:ea typeface="+mj-ea"/>
                <a:cs typeface="Cambria"/>
              </a:rPr>
              <a:t>(from Sleep Diary) correlate with grades: </a:t>
            </a:r>
            <a:r>
              <a:rPr lang="en-US" sz="2000" b="1" dirty="0" smtClean="0">
                <a:solidFill>
                  <a:srgbClr val="800000"/>
                </a:solidFill>
                <a:latin typeface="Cambria"/>
                <a:ea typeface="+mj-ea"/>
                <a:cs typeface="Cambria"/>
              </a:rPr>
              <a:t>higher variations correlated high higher grades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Cambria"/>
              <a:ea typeface="+mj-ea"/>
              <a:cs typeface="Cambr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3868" y="1225319"/>
            <a:ext cx="109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Post-Tone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8348" y="1269996"/>
            <a:ext cx="5917334" cy="541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888425" y="2461846"/>
            <a:ext cx="4255575" cy="2966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50486" y="5715961"/>
            <a:ext cx="111854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/>
              <a:t>P = 0.0396</a:t>
            </a:r>
            <a:endParaRPr lang="en-US" sz="17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30950" y="2461847"/>
            <a:ext cx="4757475" cy="29254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4685" y="5560584"/>
            <a:ext cx="31028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/>
              <a:t>Midterm Final Grade: P = 0.0249</a:t>
            </a:r>
          </a:p>
          <a:p>
            <a:r>
              <a:rPr lang="en-US" sz="1700" b="1" dirty="0" smtClean="0"/>
              <a:t>Final Quarter Grade: P = 0.0490</a:t>
            </a:r>
            <a:endParaRPr lang="en-US" sz="17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23432" y="2107904"/>
            <a:ext cx="24929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/>
              <a:t>Wake time SD vs. Grades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4779" y="2182151"/>
            <a:ext cx="23262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/>
              <a:t>Rise Time SD vs. Grades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" y="5134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dirty="0" smtClean="0">
                <a:solidFill>
                  <a:srgbClr val="800000"/>
                </a:solidFill>
                <a:latin typeface="Cambria"/>
                <a:ea typeface="+mj-ea"/>
                <a:cs typeface="Cambria"/>
              </a:rPr>
              <a:t>Collected </a:t>
            </a:r>
            <a:r>
              <a:rPr lang="en-US" sz="2500" b="1" dirty="0" err="1" smtClean="0">
                <a:solidFill>
                  <a:srgbClr val="800000"/>
                </a:solidFill>
                <a:latin typeface="Cambria"/>
                <a:ea typeface="+mj-ea"/>
                <a:cs typeface="Cambria"/>
              </a:rPr>
              <a:t>d</a:t>
            </a:r>
            <a:r>
              <a:rPr kumimoji="0" lang="en-US" sz="2500" b="1" i="0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ata</a:t>
            </a:r>
            <a:r>
              <a:rPr kumimoji="0" lang="en-US" sz="2500" b="1" i="0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 agrees</a:t>
            </a:r>
            <a:r>
              <a:rPr kumimoji="0" lang="en-US" sz="2500" b="1" i="0" strike="noStrike" kern="1200" cap="none" spc="0" normalizeH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 with results from literature: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noProof="0" dirty="0" smtClean="0">
                <a:solidFill>
                  <a:srgbClr val="800000"/>
                </a:solidFill>
                <a:latin typeface="Cambria"/>
                <a:ea typeface="+mj-ea"/>
                <a:cs typeface="Cambria"/>
              </a:rPr>
              <a:t>Late types tend to have bigger</a:t>
            </a:r>
            <a:r>
              <a:rPr lang="en-US" sz="2000" b="1" dirty="0" smtClean="0">
                <a:solidFill>
                  <a:srgbClr val="800000"/>
                </a:solidFill>
                <a:latin typeface="Cambria"/>
                <a:ea typeface="+mj-ea"/>
                <a:cs typeface="Cambria"/>
              </a:rPr>
              <a:t> social jetlags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Chronotype</a:t>
            </a:r>
            <a:r>
              <a:rPr kumimoji="0" lang="en-US" sz="2000" b="1" i="0" strike="noStrike" kern="1200" cap="none" spc="0" normalizeH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 </a:t>
            </a:r>
            <a:r>
              <a:rPr lang="en-US" sz="2000" b="1" dirty="0" smtClean="0">
                <a:solidFill>
                  <a:srgbClr val="800000"/>
                </a:solidFill>
                <a:latin typeface="Cambria"/>
                <a:ea typeface="+mj-ea"/>
                <a:cs typeface="Cambria"/>
              </a:rPr>
              <a:t>questionnaires scores correlate with each other</a:t>
            </a:r>
            <a:endParaRPr kumimoji="0" lang="en-US" sz="2000" b="1" i="0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Cambria"/>
              <a:ea typeface="+mj-ea"/>
              <a:cs typeface="Cambr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3868" y="1225319"/>
            <a:ext cx="109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Post-Tone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8348" y="1269996"/>
            <a:ext cx="5917334" cy="541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b="18694"/>
              <a:stretch>
                <a:fillRect/>
              </a:stretch>
            </p:blipFill>
          </mc:Choice>
          <mc:Fallback>
            <p:blipFill>
              <a:blip r:embed="rId4"/>
              <a:srcRect b="18694"/>
              <a:stretch>
                <a:fillRect/>
              </a:stretch>
            </p:blipFill>
          </mc:Fallback>
        </mc:AlternateContent>
        <p:spPr>
          <a:xfrm>
            <a:off x="4860435" y="2591777"/>
            <a:ext cx="3916973" cy="3124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20024" y="2237833"/>
            <a:ext cx="35573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/>
              <a:t>Chronotype</a:t>
            </a:r>
            <a:r>
              <a:rPr lang="en-US" sz="1700" b="1" dirty="0" smtClean="0"/>
              <a:t> vs. Horne-</a:t>
            </a:r>
            <a:r>
              <a:rPr lang="en-US" sz="1700" b="1" dirty="0" err="1" smtClean="0"/>
              <a:t>Ostberg</a:t>
            </a:r>
            <a:r>
              <a:rPr lang="en-US" sz="1700" b="1" dirty="0" smtClean="0"/>
              <a:t> scores</a:t>
            </a:r>
            <a:endParaRPr lang="en-US" sz="17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87135" y="5715961"/>
            <a:ext cx="111854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/>
              <a:t>P &lt; 0.0001</a:t>
            </a:r>
            <a:endParaRPr lang="en-US" sz="17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30273" y="5715961"/>
            <a:ext cx="11678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/>
              <a:t>P  = 0.0449</a:t>
            </a:r>
            <a:endParaRPr lang="en-US" sz="17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b="24174"/>
              <a:stretch>
                <a:fillRect/>
              </a:stretch>
            </p:blipFill>
          </mc:Choice>
          <mc:Fallback>
            <p:blipFill>
              <a:blip r:embed="rId6"/>
              <a:srcRect b="24174"/>
              <a:stretch>
                <a:fillRect/>
              </a:stretch>
            </p:blipFill>
          </mc:Fallback>
        </mc:AlternateContent>
        <p:spPr>
          <a:xfrm>
            <a:off x="422122" y="2463221"/>
            <a:ext cx="4130340" cy="32250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03051" y="2237833"/>
            <a:ext cx="322395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/>
              <a:t>Chronotype</a:t>
            </a:r>
            <a:r>
              <a:rPr lang="en-US" sz="1700" b="1" dirty="0" smtClean="0"/>
              <a:t> score vs. Social Jetlag </a:t>
            </a:r>
            <a:endParaRPr lang="en-US" sz="1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" y="5134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Summary</a:t>
            </a:r>
            <a:endParaRPr kumimoji="0" lang="en-US" sz="2500" b="1" i="0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Cambria"/>
              <a:ea typeface="+mj-ea"/>
              <a:cs typeface="Cambr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3868" y="1225319"/>
            <a:ext cx="109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Post-Tone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8348" y="1269996"/>
            <a:ext cx="5917334" cy="541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7803" y="965200"/>
            <a:ext cx="8876197" cy="5124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solidFill>
                  <a:srgbClr val="800000"/>
                </a:solidFill>
                <a:latin typeface="Arial"/>
                <a:cs typeface="Arial"/>
              </a:rPr>
              <a:t>Conclusions:</a:t>
            </a:r>
          </a:p>
          <a:p>
            <a:endParaRPr lang="en-US" sz="2200" b="1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buFont typeface="Arial"/>
              <a:buChar char="•"/>
              <a:defRPr/>
            </a:pPr>
            <a:r>
              <a:rPr lang="en-US" sz="2200" dirty="0" smtClean="0">
                <a:latin typeface="Arial"/>
                <a:cs typeface="Arial"/>
              </a:rPr>
              <a:t> Most sleep parameters did not correlated with performance. Bigger N needed for definite conclusions. </a:t>
            </a:r>
          </a:p>
          <a:p>
            <a:pPr lvl="0">
              <a:spcBef>
                <a:spcPct val="0"/>
              </a:spcBef>
              <a:buFont typeface="Arial"/>
              <a:buChar char="•"/>
              <a:defRPr/>
            </a:pPr>
            <a:endParaRPr lang="en-US" sz="2200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buFont typeface="Arial"/>
              <a:buChar char="•"/>
              <a:defRPr/>
            </a:pPr>
            <a:r>
              <a:rPr lang="en-US" sz="2200" dirty="0" smtClean="0">
                <a:latin typeface="Arial"/>
                <a:cs typeface="Arial"/>
              </a:rPr>
              <a:t> Some correlations agree with literature data: later </a:t>
            </a:r>
            <a:r>
              <a:rPr lang="en-US" sz="2200" dirty="0" err="1" smtClean="0">
                <a:latin typeface="Arial"/>
                <a:cs typeface="Arial"/>
              </a:rPr>
              <a:t>chronotypes</a:t>
            </a:r>
            <a:r>
              <a:rPr lang="en-US" sz="2200" dirty="0" smtClean="0">
                <a:latin typeface="Arial"/>
                <a:cs typeface="Arial"/>
              </a:rPr>
              <a:t> have bigger social jetlags and females tend to be earlier types. </a:t>
            </a:r>
          </a:p>
          <a:p>
            <a:pPr lvl="0">
              <a:spcBef>
                <a:spcPct val="0"/>
              </a:spcBef>
              <a:buFont typeface="Arial"/>
              <a:buChar char="•"/>
              <a:defRPr/>
            </a:pPr>
            <a:endParaRPr lang="en-US" sz="2200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buFont typeface="Arial"/>
              <a:buChar char="•"/>
              <a:defRPr/>
            </a:pPr>
            <a:r>
              <a:rPr lang="en-US" sz="2200" dirty="0" smtClean="0">
                <a:latin typeface="Arial"/>
                <a:cs typeface="Arial"/>
              </a:rPr>
              <a:t>Students go to bed later, wake-up later and sleep more on weekends. </a:t>
            </a:r>
          </a:p>
          <a:p>
            <a:pPr lvl="0">
              <a:spcBef>
                <a:spcPct val="0"/>
              </a:spcBef>
              <a:buFont typeface="Arial"/>
              <a:buChar char="•"/>
              <a:defRPr/>
            </a:pPr>
            <a:endParaRPr lang="en-US" sz="2200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buFont typeface="Arial"/>
              <a:buChar char="•"/>
              <a:defRPr/>
            </a:pPr>
            <a:r>
              <a:rPr lang="en-US" sz="2200" dirty="0" smtClean="0">
                <a:latin typeface="Arial"/>
                <a:cs typeface="Arial"/>
              </a:rPr>
              <a:t>On Weekend, student’s exposure to light is delayed in the morning. </a:t>
            </a:r>
          </a:p>
          <a:p>
            <a:pPr lvl="0">
              <a:spcBef>
                <a:spcPct val="0"/>
              </a:spcBef>
              <a:buFont typeface="Arial"/>
              <a:buChar char="•"/>
              <a:defRPr/>
            </a:pPr>
            <a:endParaRPr lang="en-US" sz="2400" dirty="0" smtClean="0">
              <a:latin typeface="Arial"/>
              <a:cs typeface="Arial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1200" b="1" dirty="0" smtClean="0">
              <a:solidFill>
                <a:srgbClr val="1F497D"/>
              </a:solidFill>
              <a:latin typeface="Cambria"/>
              <a:cs typeface="Cambria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1600" b="1" dirty="0" smtClean="0">
                <a:solidFill>
                  <a:srgbClr val="1F497D"/>
                </a:solidFill>
                <a:latin typeface="Cambria"/>
                <a:cs typeface="Cambria"/>
              </a:rPr>
              <a:t>  </a:t>
            </a:r>
          </a:p>
          <a:p>
            <a:pPr lvl="0" algn="ctr">
              <a:spcBef>
                <a:spcPct val="0"/>
              </a:spcBef>
              <a:defRPr/>
            </a:pPr>
            <a:endParaRPr lang="en-US" sz="1600" b="1" dirty="0" smtClean="0">
              <a:solidFill>
                <a:srgbClr val="1F497D"/>
              </a:solidFill>
              <a:latin typeface="Cambria"/>
              <a:cs typeface="Cambria"/>
            </a:endParaRPr>
          </a:p>
          <a:p>
            <a:r>
              <a:rPr lang="en-US" sz="1700" b="1" dirty="0" smtClean="0"/>
              <a:t> </a:t>
            </a:r>
            <a:endParaRPr lang="en-US" sz="17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7803" y="5320239"/>
            <a:ext cx="88761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800000"/>
                </a:solidFill>
              </a:rPr>
              <a:t>Future directions:</a:t>
            </a:r>
          </a:p>
          <a:p>
            <a:pPr>
              <a:buFontTx/>
              <a:buChar char="-"/>
            </a:pPr>
            <a:r>
              <a:rPr lang="en-US" sz="2000" dirty="0" smtClean="0"/>
              <a:t> Obtain bigger N.</a:t>
            </a:r>
          </a:p>
          <a:p>
            <a:pPr>
              <a:buFontTx/>
              <a:buChar char="-"/>
            </a:pPr>
            <a:r>
              <a:rPr lang="en-US" sz="2000" dirty="0" smtClean="0"/>
              <a:t>Add demographic data (ethnic, socio-cultural, living on/off campus data etc) to correlate with sleep patterns and performance.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1F497D"/>
                </a:solidFill>
                <a:latin typeface="Cambria"/>
                <a:ea typeface="MS PGothic" pitchFamily="34" charset="-128"/>
                <a:cs typeface="Cambria"/>
              </a:rPr>
              <a:t>Acknowledgements</a:t>
            </a:r>
            <a:endParaRPr lang="en-US" dirty="0">
              <a:solidFill>
                <a:srgbClr val="1F497D"/>
              </a:solidFill>
              <a:latin typeface="Cambria"/>
              <a:ea typeface="MS PGothic" pitchFamily="34" charset="-128"/>
              <a:cs typeface="Cambria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45162" cy="47640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500" dirty="0" err="1" smtClean="0">
                <a:ea typeface="MS PGothic" pitchFamily="34" charset="-128"/>
                <a:cs typeface="MS PGothic" pitchFamily="34" charset="-128"/>
              </a:rPr>
              <a:t>Horacio</a:t>
            </a:r>
            <a:r>
              <a:rPr lang="en-US" sz="2500" dirty="0" smtClean="0"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2500" dirty="0">
                <a:ea typeface="MS PGothic" pitchFamily="34" charset="-128"/>
                <a:cs typeface="MS PGothic" pitchFamily="34" charset="-128"/>
              </a:rPr>
              <a:t>de la </a:t>
            </a:r>
            <a:r>
              <a:rPr lang="en-US" sz="2500" dirty="0" err="1">
                <a:ea typeface="MS PGothic" pitchFamily="34" charset="-128"/>
                <a:cs typeface="MS PGothic" pitchFamily="34" charset="-128"/>
              </a:rPr>
              <a:t>Iglesia</a:t>
            </a:r>
            <a:r>
              <a:rPr lang="en-US" sz="2500" dirty="0">
                <a:ea typeface="MS PGothic" pitchFamily="34" charset="-128"/>
                <a:cs typeface="MS PGothic" pitchFamily="34" charset="-128"/>
              </a:rPr>
              <a:t> (PI</a:t>
            </a:r>
            <a:r>
              <a:rPr lang="en-US" sz="2500" dirty="0" smtClean="0">
                <a:ea typeface="MS PGothic" pitchFamily="34" charset="-128"/>
                <a:cs typeface="MS PGothic" pitchFamily="34" charset="-128"/>
              </a:rPr>
              <a:t>)</a:t>
            </a:r>
          </a:p>
          <a:p>
            <a:r>
              <a:rPr lang="en-US" sz="2500" dirty="0" smtClean="0">
                <a:ea typeface="MS PGothic" pitchFamily="34" charset="-128"/>
                <a:cs typeface="MS PGothic" pitchFamily="34" charset="-128"/>
              </a:rPr>
              <a:t>de la </a:t>
            </a:r>
            <a:r>
              <a:rPr lang="en-US" sz="2500" dirty="0" err="1" smtClean="0">
                <a:ea typeface="MS PGothic" pitchFamily="34" charset="-128"/>
                <a:cs typeface="MS PGothic" pitchFamily="34" charset="-128"/>
              </a:rPr>
              <a:t>Iglesia</a:t>
            </a:r>
            <a:r>
              <a:rPr lang="en-US" sz="2500" dirty="0" smtClean="0">
                <a:ea typeface="MS PGothic" pitchFamily="34" charset="-128"/>
                <a:cs typeface="MS PGothic" pitchFamily="34" charset="-128"/>
              </a:rPr>
              <a:t> lab </a:t>
            </a:r>
          </a:p>
          <a:p>
            <a:r>
              <a:rPr lang="en-US" sz="2500" dirty="0" smtClean="0">
                <a:ea typeface="MS PGothic" pitchFamily="34" charset="-128"/>
                <a:cs typeface="MS PGothic" pitchFamily="34" charset="-128"/>
              </a:rPr>
              <a:t>Gideon </a:t>
            </a:r>
            <a:r>
              <a:rPr lang="en-US" sz="2500" dirty="0" err="1" smtClean="0">
                <a:ea typeface="MS PGothic" pitchFamily="34" charset="-128"/>
                <a:cs typeface="MS PGothic" pitchFamily="34" charset="-128"/>
              </a:rPr>
              <a:t>Dunster</a:t>
            </a:r>
            <a:r>
              <a:rPr lang="en-US" sz="2500" dirty="0" smtClean="0"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2500" dirty="0" smtClean="0">
                <a:ea typeface="MS PGothic" pitchFamily="34" charset="-128"/>
                <a:cs typeface="MS PGothic" pitchFamily="34" charset="-128"/>
              </a:rPr>
              <a:t>(help with manual </a:t>
            </a:r>
            <a:r>
              <a:rPr lang="en-US" sz="2500" dirty="0" smtClean="0">
                <a:ea typeface="MS PGothic" pitchFamily="34" charset="-128"/>
                <a:cs typeface="MS PGothic" pitchFamily="34" charset="-128"/>
              </a:rPr>
              <a:t>analysis)</a:t>
            </a:r>
          </a:p>
          <a:p>
            <a:r>
              <a:rPr lang="en-US" sz="2500" dirty="0" smtClean="0"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2500" dirty="0" err="1" smtClean="0">
                <a:ea typeface="MS PGothic" pitchFamily="34" charset="-128"/>
                <a:cs typeface="MS PGothic" pitchFamily="34" charset="-128"/>
              </a:rPr>
              <a:t>eScience</a:t>
            </a:r>
            <a:r>
              <a:rPr lang="en-US" sz="2500" dirty="0" smtClean="0">
                <a:ea typeface="MS PGothic" pitchFamily="34" charset="-128"/>
                <a:cs typeface="MS PGothic" pitchFamily="34" charset="-128"/>
              </a:rPr>
              <a:t> team: </a:t>
            </a:r>
          </a:p>
          <a:p>
            <a:pPr>
              <a:buNone/>
            </a:pPr>
            <a:r>
              <a:rPr lang="en-US" sz="2500" dirty="0" smtClean="0">
                <a:ea typeface="MS PGothic" pitchFamily="34" charset="-128"/>
                <a:cs typeface="MS PGothic" pitchFamily="34" charset="-128"/>
              </a:rPr>
              <a:t> - specially Bill Howe and Dan </a:t>
            </a:r>
            <a:r>
              <a:rPr lang="en-US" sz="2500" dirty="0" err="1" smtClean="0">
                <a:ea typeface="MS PGothic" pitchFamily="34" charset="-128"/>
                <a:cs typeface="MS PGothic" pitchFamily="34" charset="-128"/>
              </a:rPr>
              <a:t>Halperin</a:t>
            </a:r>
            <a:endParaRPr lang="en-US" sz="2500" dirty="0" smtClean="0">
              <a:ea typeface="MS PGothic" pitchFamily="34" charset="-128"/>
              <a:cs typeface="MS PGothic" pitchFamily="34" charset="-128"/>
            </a:endParaRPr>
          </a:p>
          <a:p>
            <a:pPr eaLnBrk="1" hangingPunct="1"/>
            <a:endParaRPr lang="en-US" sz="2323" dirty="0" smtClean="0">
              <a:ea typeface="MS PGothic" pitchFamily="34" charset="-128"/>
              <a:cs typeface="MS PGothic" pitchFamily="34" charset="-128"/>
            </a:endParaRPr>
          </a:p>
          <a:p>
            <a:pPr eaLnBrk="1" hangingPunct="1">
              <a:buNone/>
            </a:pPr>
            <a:endParaRPr lang="en-US" sz="3000" dirty="0" smtClean="0">
              <a:ea typeface="MS PGothic" pitchFamily="34" charset="-128"/>
              <a:cs typeface="MS PGothic" pitchFamily="34" charset="-128"/>
            </a:endParaRPr>
          </a:p>
          <a:p>
            <a:pPr eaLnBrk="1" hangingPunct="1"/>
            <a:r>
              <a:rPr lang="en-US" sz="3000" dirty="0" smtClean="0">
                <a:ea typeface="MS PGothic" pitchFamily="34" charset="-128"/>
                <a:cs typeface="MS PGothic" pitchFamily="34" charset="-128"/>
              </a:rPr>
              <a:t>NSF for funding</a:t>
            </a:r>
            <a:endParaRPr lang="en-US" sz="3000" dirty="0">
              <a:ea typeface="MS PGothic" pitchFamily="34" charset="-128"/>
              <a:cs typeface="MS PGothic" pitchFamily="34" charset="-128"/>
            </a:endParaRPr>
          </a:p>
        </p:txBody>
      </p:sp>
      <p:pic>
        <p:nvPicPr>
          <p:cNvPr id="31747" name="Picture 1" descr="Screen Shot 2012-08-16 at 12.10.25 A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4268" y="3632200"/>
            <a:ext cx="1571782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00" y="1295400"/>
            <a:ext cx="381000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37400" y="1447800"/>
            <a:ext cx="381000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89800" y="1600200"/>
            <a:ext cx="381000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42200" y="1752600"/>
            <a:ext cx="381000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94600" y="1905000"/>
            <a:ext cx="381000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47000" y="2057400"/>
            <a:ext cx="381000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2362" y="4671218"/>
            <a:ext cx="1785937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6" name="Picture 12" descr="D:\Pics\Pics\Rat-Crab 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0125" y="0"/>
            <a:ext cx="1685925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escien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487" y="2307505"/>
            <a:ext cx="993879" cy="1011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" y="5134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sng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Hypothesis</a:t>
            </a:r>
            <a:r>
              <a:rPr lang="en-US" sz="2500" b="1" dirty="0" smtClean="0">
                <a:solidFill>
                  <a:srgbClr val="800000"/>
                </a:solidFill>
                <a:latin typeface="Cambria"/>
                <a:ea typeface="+mj-ea"/>
                <a:cs typeface="Cambria"/>
              </a:rPr>
              <a:t>: Poor academic performance in college students correlates with poor sleep behaviors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Cambria"/>
              <a:ea typeface="+mj-ea"/>
              <a:cs typeface="Cambr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3868" y="1225319"/>
            <a:ext cx="109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Post-Tone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8348" y="1269996"/>
            <a:ext cx="5917334" cy="541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2309" y="1269996"/>
            <a:ext cx="703337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Course: Biological Clocks and Rhythms, Spring 2014</a:t>
            </a:r>
          </a:p>
          <a:p>
            <a:r>
              <a:rPr lang="en-US" sz="2000" dirty="0" smtClean="0"/>
              <a:t>72 students, seniors</a:t>
            </a:r>
          </a:p>
          <a:p>
            <a:r>
              <a:rPr lang="en-US" sz="2000" dirty="0" smtClean="0"/>
              <a:t>Data recorded over: 6 days, including 1 weekend. </a:t>
            </a:r>
          </a:p>
          <a:p>
            <a:pPr>
              <a:buFontTx/>
              <a:buChar char="-"/>
            </a:pPr>
            <a:endParaRPr lang="en-US" sz="2000" b="1" dirty="0" smtClean="0"/>
          </a:p>
          <a:p>
            <a:pPr>
              <a:buFontTx/>
              <a:buChar char="-"/>
            </a:pPr>
            <a:endParaRPr lang="en-US" sz="2000" b="1" dirty="0" smtClean="0"/>
          </a:p>
          <a:p>
            <a:pPr>
              <a:buFontTx/>
              <a:buChar char="-"/>
            </a:pPr>
            <a:endParaRPr lang="en-US" sz="2000" b="1" dirty="0" smtClean="0"/>
          </a:p>
          <a:p>
            <a:pPr>
              <a:buFontTx/>
              <a:buChar char="-"/>
            </a:pPr>
            <a:endParaRPr lang="en-US" sz="2000" b="1" dirty="0" smtClean="0"/>
          </a:p>
          <a:p>
            <a:pPr>
              <a:buFontTx/>
              <a:buChar char="-"/>
            </a:pPr>
            <a:endParaRPr lang="en-US" sz="2000" b="1" dirty="0" smtClean="0"/>
          </a:p>
          <a:p>
            <a:pPr>
              <a:buFontTx/>
              <a:buChar char="-"/>
            </a:pPr>
            <a:endParaRPr lang="en-US" sz="2000" b="1" dirty="0" smtClean="0"/>
          </a:p>
          <a:p>
            <a:pPr>
              <a:buFontTx/>
              <a:buChar char="-"/>
            </a:pPr>
            <a:endParaRPr lang="en-US" sz="2000" b="1" dirty="0" smtClean="0"/>
          </a:p>
          <a:p>
            <a:pPr>
              <a:buFontTx/>
              <a:buChar char="-"/>
            </a:pPr>
            <a:endParaRPr lang="en-US" sz="2000" b="1" dirty="0" smtClean="0"/>
          </a:p>
          <a:p>
            <a:pPr>
              <a:buFontTx/>
              <a:buChar char="-"/>
            </a:pPr>
            <a:endParaRPr lang="en-US" sz="2000" b="1" dirty="0" smtClean="0"/>
          </a:p>
          <a:p>
            <a:pPr>
              <a:buFontTx/>
              <a:buChar char="-"/>
            </a:pPr>
            <a:endParaRPr lang="en-US" sz="2000" b="1" dirty="0" smtClean="0"/>
          </a:p>
          <a:p>
            <a:pPr>
              <a:buFontTx/>
              <a:buChar char="-"/>
            </a:pPr>
            <a:endParaRPr lang="en-US" sz="2000" b="1" dirty="0" smtClean="0"/>
          </a:p>
          <a:p>
            <a:pPr>
              <a:buFontTx/>
              <a:buChar char="-"/>
            </a:pPr>
            <a:endParaRPr lang="en-US" sz="2000" b="1" dirty="0" smtClean="0"/>
          </a:p>
          <a:p>
            <a:pPr>
              <a:buFontTx/>
              <a:buChar char="-"/>
            </a:pPr>
            <a:r>
              <a:rPr lang="en-US" sz="2000" b="1" u="sng" dirty="0" smtClean="0"/>
              <a:t>Purposes</a:t>
            </a:r>
            <a:r>
              <a:rPr lang="en-US" sz="2000" b="1" dirty="0" smtClean="0"/>
              <a:t>: </a:t>
            </a:r>
            <a:r>
              <a:rPr lang="en-US" sz="2000" dirty="0" smtClean="0"/>
              <a:t>Research, teaching and public health goals. </a:t>
            </a:r>
          </a:p>
          <a:p>
            <a:pPr>
              <a:buFontTx/>
              <a:buChar char="-"/>
            </a:pPr>
            <a:endParaRPr lang="en-US" sz="1700" b="1" dirty="0" smtClean="0"/>
          </a:p>
          <a:p>
            <a:pPr>
              <a:buFontTx/>
              <a:buChar char="-"/>
            </a:pPr>
            <a:endParaRPr lang="en-US" sz="1700" b="1" dirty="0" smtClean="0"/>
          </a:p>
          <a:p>
            <a:pPr>
              <a:buFontTx/>
              <a:buChar char="-"/>
            </a:pPr>
            <a:endParaRPr lang="en-US" sz="1700" b="1" dirty="0" smtClean="0"/>
          </a:p>
          <a:p>
            <a:endParaRPr lang="en-US" sz="17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61382" y="2919508"/>
            <a:ext cx="50449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b="1" dirty="0" smtClean="0"/>
              <a:t> </a:t>
            </a:r>
            <a:r>
              <a:rPr lang="en-US" sz="2000" b="1" u="sng" dirty="0" smtClean="0"/>
              <a:t>Sleep parameters: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 err="1" smtClean="0"/>
              <a:t>chronotype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 social jetlag</a:t>
            </a:r>
          </a:p>
          <a:p>
            <a:pPr>
              <a:buFontTx/>
              <a:buChar char="-"/>
            </a:pPr>
            <a:r>
              <a:rPr lang="en-US" sz="2000" dirty="0" smtClean="0"/>
              <a:t> variability of sleep onset, duration, offset etc</a:t>
            </a:r>
          </a:p>
          <a:p>
            <a:pPr>
              <a:buFontTx/>
              <a:buChar char="-"/>
            </a:pPr>
            <a:endParaRPr lang="en-US" sz="2000" b="1" dirty="0" smtClean="0"/>
          </a:p>
          <a:p>
            <a:pPr>
              <a:buFont typeface="Arial"/>
              <a:buChar char="•"/>
            </a:pPr>
            <a:r>
              <a:rPr lang="en-US" sz="2000" b="1" dirty="0" smtClean="0"/>
              <a:t> </a:t>
            </a:r>
            <a:r>
              <a:rPr lang="en-US" sz="2000" b="1" u="sng" dirty="0" smtClean="0"/>
              <a:t>Performance:</a:t>
            </a:r>
            <a:r>
              <a:rPr lang="en-US" sz="2000" dirty="0" smtClean="0"/>
              <a:t> grades (midterms, quizzes etc)</a:t>
            </a:r>
            <a:endParaRPr lang="en-US" sz="2000" dirty="0"/>
          </a:p>
        </p:txBody>
      </p:sp>
      <p:pic>
        <p:nvPicPr>
          <p:cNvPr id="8" name="Picture 7" descr="escien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12" y="1225319"/>
            <a:ext cx="993879" cy="1011089"/>
          </a:xfrm>
          <a:prstGeom prst="rect">
            <a:avLst/>
          </a:prstGeom>
        </p:spPr>
      </p:pic>
      <p:pic>
        <p:nvPicPr>
          <p:cNvPr id="9" name="Picture 8" descr="sleep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371" y="3764004"/>
            <a:ext cx="1650163" cy="1094496"/>
          </a:xfrm>
          <a:prstGeom prst="rect">
            <a:avLst/>
          </a:prstGeom>
        </p:spPr>
      </p:pic>
      <p:pic>
        <p:nvPicPr>
          <p:cNvPr id="10" name="Picture 9" descr="sleep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184" y="2589438"/>
            <a:ext cx="1567350" cy="966665"/>
          </a:xfrm>
          <a:prstGeom prst="rect">
            <a:avLst/>
          </a:prstGeom>
        </p:spPr>
      </p:pic>
      <p:pic>
        <p:nvPicPr>
          <p:cNvPr id="12" name="Picture 11" descr="UW 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333" y="1225319"/>
            <a:ext cx="955779" cy="955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1612" y="159588"/>
            <a:ext cx="50462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800000"/>
                </a:solidFill>
                <a:latin typeface="Cambria"/>
                <a:cs typeface="Cambria"/>
              </a:rPr>
              <a:t>Datasets and Scientific Questions</a:t>
            </a:r>
            <a:endParaRPr lang="en-US" sz="2500" b="1" dirty="0">
              <a:solidFill>
                <a:srgbClr val="800000"/>
              </a:solidFill>
              <a:latin typeface="Cambria"/>
              <a:cs typeface="Cambria"/>
            </a:endParaRPr>
          </a:p>
        </p:txBody>
      </p:sp>
      <p:pic>
        <p:nvPicPr>
          <p:cNvPr id="6" name="Picture 5" descr="actiwat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2" y="1091943"/>
            <a:ext cx="1323230" cy="1323230"/>
          </a:xfrm>
          <a:prstGeom prst="rect">
            <a:avLst/>
          </a:prstGeom>
        </p:spPr>
      </p:pic>
      <p:pic>
        <p:nvPicPr>
          <p:cNvPr id="7" name="Picture 6" descr="sleep diar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50" y="2674788"/>
            <a:ext cx="1474146" cy="1106710"/>
          </a:xfrm>
          <a:prstGeom prst="rect">
            <a:avLst/>
          </a:prstGeom>
        </p:spPr>
      </p:pic>
      <p:pic>
        <p:nvPicPr>
          <p:cNvPr id="8" name="Picture 7" descr="chronotyp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56" y="4032823"/>
            <a:ext cx="2368702" cy="1018542"/>
          </a:xfrm>
          <a:prstGeom prst="rect">
            <a:avLst/>
          </a:prstGeom>
        </p:spPr>
      </p:pic>
      <p:pic>
        <p:nvPicPr>
          <p:cNvPr id="9" name="Picture 8" descr="grade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9454" y="5661377"/>
            <a:ext cx="1183429" cy="9713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6102" y="655600"/>
            <a:ext cx="1381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 smtClean="0">
                <a:solidFill>
                  <a:srgbClr val="3366FF"/>
                </a:solidFill>
              </a:rPr>
              <a:t>Data from</a:t>
            </a:r>
            <a:r>
              <a:rPr lang="en-US" sz="2000" b="1" dirty="0" smtClean="0">
                <a:solidFill>
                  <a:srgbClr val="3366FF"/>
                </a:solidFill>
              </a:rPr>
              <a:t>:</a:t>
            </a: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4329" y="322814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Sleep Diary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2221" y="1555373"/>
            <a:ext cx="113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Actiwatch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27558" y="4390885"/>
            <a:ext cx="160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Chronotype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questionnaires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0666" y="1370707"/>
            <a:ext cx="37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93" y="3043477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871" y="4046577"/>
            <a:ext cx="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3)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46651" y="1741627"/>
            <a:ext cx="62046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7575" y="1370707"/>
            <a:ext cx="9156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Example:</a:t>
            </a:r>
            <a:endParaRPr lang="en-US" sz="1500" b="1" dirty="0"/>
          </a:p>
        </p:txBody>
      </p:sp>
      <p:pic>
        <p:nvPicPr>
          <p:cNvPr id="23" name="Picture 22" descr="gende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801" y="5585177"/>
            <a:ext cx="849974" cy="97139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057159" y="5292045"/>
            <a:ext cx="17334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 smtClean="0">
                <a:solidFill>
                  <a:srgbClr val="3366FF"/>
                </a:solidFill>
              </a:rPr>
              <a:t>Correlated to: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16837" y="6174726"/>
            <a:ext cx="96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Grades?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74337" y="6187426"/>
            <a:ext cx="100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Gender?</a:t>
            </a:r>
          </a:p>
        </p:txBody>
      </p:sp>
      <p:pic>
        <p:nvPicPr>
          <p:cNvPr id="26" name="Picture 25" descr="actogram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284783" y="655600"/>
            <a:ext cx="3323683" cy="34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1182" y="5367337"/>
            <a:ext cx="242454" cy="2424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ctogram 1021 cle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62698"/>
            <a:ext cx="4348672" cy="337529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" y="-28080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Example of</a:t>
            </a:r>
            <a:r>
              <a:rPr kumimoji="0" lang="en-US" sz="2500" b="1" i="0" u="none" strike="noStrike" kern="1200" cap="none" spc="0" normalizeH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 individual student’s </a:t>
            </a:r>
            <a:r>
              <a:rPr kumimoji="0" lang="en-US" sz="2500" b="1" i="0" u="none" strike="noStrike" kern="1200" cap="none" spc="0" normalizeH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actograms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Cambria"/>
              <a:ea typeface="+mj-ea"/>
              <a:cs typeface="Cambri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rcRect t="988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rcRect t="9883"/>
              <a:stretch>
                <a:fillRect/>
              </a:stretch>
            </p:blipFill>
          </mc:Fallback>
        </mc:AlternateContent>
        <p:spPr>
          <a:xfrm>
            <a:off x="597249" y="4474120"/>
            <a:ext cx="3590637" cy="227134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42999" y="4099874"/>
            <a:ext cx="65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Weekend							Weekday 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rcRect t="1113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7"/>
              <a:srcRect t="11133"/>
              <a:stretch>
                <a:fillRect/>
              </a:stretch>
            </p:blipFill>
          </mc:Fallback>
        </mc:AlternateContent>
        <p:spPr>
          <a:xfrm>
            <a:off x="4733636" y="4512036"/>
            <a:ext cx="3536363" cy="217834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506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08" y="1660820"/>
            <a:ext cx="7741512" cy="1734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02876" y="2413584"/>
            <a:ext cx="242454" cy="2424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388974" y="2228918"/>
            <a:ext cx="92853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Activity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6874" y="3348769"/>
            <a:ext cx="820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16        20        00         4         8        12     16           </a:t>
            </a:r>
            <a:r>
              <a:rPr lang="en-US" sz="1400" dirty="0">
                <a:latin typeface="Arial"/>
                <a:cs typeface="Arial"/>
              </a:rPr>
              <a:t>16        20        00         4         8        12     16</a:t>
            </a:r>
            <a:r>
              <a:rPr lang="en-US" sz="1400" dirty="0" smtClean="0">
                <a:latin typeface="Arial"/>
                <a:cs typeface="Arial"/>
              </a:rPr>
              <a:t>                                </a:t>
            </a:r>
          </a:p>
          <a:p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                       Clock time                                                                      Clock time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dirty="0" smtClean="0">
                <a:solidFill>
                  <a:srgbClr val="800000"/>
                </a:solidFill>
                <a:latin typeface="Cambria"/>
                <a:ea typeface="+mj-ea"/>
                <a:cs typeface="Cambria"/>
              </a:rPr>
              <a:t>I</a:t>
            </a:r>
            <a:r>
              <a:rPr kumimoji="0" lang="en-US" sz="2500" b="1" i="0" u="none" strike="noStrike" kern="1200" cap="none" spc="0" normalizeH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ndividual</a:t>
            </a:r>
            <a:r>
              <a:rPr kumimoji="0" lang="en-US" sz="2500" b="1" i="0" u="none" strike="noStrike" kern="1200" cap="none" spc="0" normalizeH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 student’s </a:t>
            </a:r>
            <a:r>
              <a:rPr kumimoji="0" lang="en-US" sz="2500" b="1" i="0" u="none" strike="noStrike" kern="1200" cap="none" spc="0" normalizeH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actograms</a:t>
            </a:r>
            <a:r>
              <a:rPr kumimoji="0" lang="en-US" sz="2500" b="1" i="0" u="none" strike="noStrike" kern="1200" cap="none" spc="0" normalizeH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: Incubator results match with manually-processed data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Cambria"/>
              <a:ea typeface="+mj-ea"/>
              <a:cs typeface="Cambr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2087" y="5139452"/>
            <a:ext cx="242454" cy="2424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rcRect t="988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rcRect t="9883"/>
              <a:stretch>
                <a:fillRect/>
              </a:stretch>
            </p:blipFill>
          </mc:Fallback>
        </mc:AlternateContent>
        <p:spPr>
          <a:xfrm>
            <a:off x="898154" y="4246235"/>
            <a:ext cx="3590637" cy="22713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-2550009" y="2964028"/>
            <a:ext cx="57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  <a:latin typeface="Arial"/>
                <a:cs typeface="Arial"/>
              </a:rPr>
              <a:t>Incubator				Manual</a:t>
            </a:r>
            <a:endParaRPr lang="en-US" b="1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rcRect t="1113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7"/>
              <a:srcRect t="11133"/>
              <a:stretch>
                <a:fillRect/>
              </a:stretch>
            </p:blipFill>
          </mc:Fallback>
        </mc:AlternateContent>
        <p:spPr>
          <a:xfrm>
            <a:off x="5034541" y="4284151"/>
            <a:ext cx="3536363" cy="21783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45222" y="1291488"/>
            <a:ext cx="65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Weekend							Weekday 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506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" y="5134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During weekend, students</a:t>
            </a:r>
            <a:r>
              <a:rPr kumimoji="0" lang="en-US" sz="2500" b="1" i="0" u="none" strike="noStrike" kern="1200" cap="none" spc="0" normalizeH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 </a:t>
            </a:r>
            <a:r>
              <a:rPr lang="en-US" sz="2500" b="1" dirty="0" smtClean="0">
                <a:solidFill>
                  <a:srgbClr val="800000"/>
                </a:solidFill>
                <a:latin typeface="Cambria"/>
                <a:ea typeface="+mj-ea"/>
                <a:cs typeface="Cambria"/>
              </a:rPr>
              <a:t>go to bed later,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dirty="0" smtClean="0">
                <a:solidFill>
                  <a:srgbClr val="800000"/>
                </a:solidFill>
                <a:latin typeface="Cambria"/>
                <a:ea typeface="+mj-ea"/>
                <a:cs typeface="Cambria"/>
              </a:rPr>
              <a:t>wake up later and sleep more than during weekdays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Cambria"/>
              <a:ea typeface="+mj-ea"/>
              <a:cs typeface="Cambr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3868" y="1225319"/>
            <a:ext cx="109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Post-Tone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8348" y="1269996"/>
            <a:ext cx="5917334" cy="541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12801" y="2235925"/>
            <a:ext cx="7505682" cy="3656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" y="5134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500" b="1" dirty="0" smtClean="0">
                <a:solidFill>
                  <a:srgbClr val="800000"/>
                </a:solidFill>
                <a:latin typeface="Cambria"/>
                <a:cs typeface="Cambria"/>
              </a:rPr>
              <a:t>Entire class average waveforms: Incubator results match with manually-processed data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Cambria"/>
              <a:ea typeface="+mj-ea"/>
              <a:cs typeface="Cambr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3868" y="1225319"/>
            <a:ext cx="109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Post-Tone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8348" y="1269996"/>
            <a:ext cx="5917334" cy="541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rcRect b="1045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rcRect b="10453"/>
              <a:stretch>
                <a:fillRect/>
              </a:stretch>
            </p:blipFill>
          </mc:Fallback>
        </mc:AlternateContent>
        <p:spPr>
          <a:xfrm>
            <a:off x="2300361" y="1269997"/>
            <a:ext cx="5282293" cy="23509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-1468430" y="2964028"/>
            <a:ext cx="57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  <a:latin typeface="Arial"/>
                <a:cs typeface="Arial"/>
              </a:rPr>
              <a:t>Incubator				Manual</a:t>
            </a:r>
            <a:endParaRPr lang="en-US" b="1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300361" y="4027919"/>
            <a:ext cx="5182937" cy="2525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" y="5134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On weekend, students</a:t>
            </a:r>
            <a:r>
              <a:rPr lang="en-US" sz="2500" b="1" dirty="0" smtClean="0">
                <a:solidFill>
                  <a:srgbClr val="800000"/>
                </a:solidFill>
                <a:latin typeface="Cambria"/>
                <a:ea typeface="+mj-ea"/>
                <a:cs typeface="Cambria"/>
              </a:rPr>
              <a:t>’ exposure to light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dirty="0" smtClean="0">
                <a:solidFill>
                  <a:srgbClr val="800000"/>
                </a:solidFill>
                <a:latin typeface="Cambria"/>
                <a:ea typeface="+mj-ea"/>
                <a:cs typeface="Cambria"/>
              </a:rPr>
              <a:t> in the morning is delayed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Cambria"/>
              <a:ea typeface="+mj-ea"/>
              <a:cs typeface="Cambr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3868" y="1225319"/>
            <a:ext cx="109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Post-Tone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8348" y="1269996"/>
            <a:ext cx="5917334" cy="541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rcRect b="9428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rcRect b="9428"/>
              <a:stretch>
                <a:fillRect/>
              </a:stretch>
            </p:blipFill>
          </mc:Fallback>
        </mc:AlternateContent>
        <p:spPr>
          <a:xfrm>
            <a:off x="878242" y="1194344"/>
            <a:ext cx="3479800" cy="25765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5"/>
              <a:srcRect b="865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6"/>
              <a:srcRect b="8654"/>
              <a:stretch>
                <a:fillRect/>
              </a:stretch>
            </p:blipFill>
          </mc:Fallback>
        </mc:AlternateContent>
        <p:spPr>
          <a:xfrm>
            <a:off x="4798167" y="1172306"/>
            <a:ext cx="3416300" cy="25986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7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941742" y="3770923"/>
            <a:ext cx="3416300" cy="284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9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4798167" y="3770923"/>
            <a:ext cx="3416300" cy="284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8685" y="597876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P &lt; 0.0001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Although self-reported, diary information correlates</a:t>
            </a:r>
            <a:r>
              <a:rPr kumimoji="0" lang="en-US" sz="2500" b="1" i="0" u="none" strike="noStrike" kern="1200" cap="none" spc="0" normalizeH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 </a:t>
            </a:r>
            <a:r>
              <a:rPr lang="en-US" sz="2500" b="1" dirty="0" smtClean="0">
                <a:solidFill>
                  <a:srgbClr val="800000"/>
                </a:solidFill>
                <a:latin typeface="Cambria"/>
                <a:ea typeface="+mj-ea"/>
                <a:cs typeface="Cambria"/>
              </a:rPr>
              <a:t>for the most part with </a:t>
            </a:r>
            <a:r>
              <a:rPr lang="en-US" sz="2500" b="1" dirty="0" err="1" smtClean="0">
                <a:solidFill>
                  <a:srgbClr val="800000"/>
                </a:solidFill>
                <a:latin typeface="Cambria"/>
                <a:ea typeface="+mj-ea"/>
                <a:cs typeface="Cambria"/>
              </a:rPr>
              <a:t>actiwatch</a:t>
            </a:r>
            <a:r>
              <a:rPr lang="en-US" sz="2500" b="1" dirty="0" smtClean="0">
                <a:solidFill>
                  <a:srgbClr val="800000"/>
                </a:solidFill>
                <a:latin typeface="Cambria"/>
                <a:ea typeface="+mj-ea"/>
                <a:cs typeface="Cambria"/>
              </a:rPr>
              <a:t> data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Cambria"/>
              <a:ea typeface="+mj-ea"/>
              <a:cs typeface="Cambri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1650" y="1755744"/>
            <a:ext cx="4170365" cy="3297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549490" y="1771736"/>
            <a:ext cx="4132030" cy="32817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4500" y="4950023"/>
            <a:ext cx="170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(Min after midnight)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4962723"/>
            <a:ext cx="170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(Min after midnight)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535</Words>
  <Application>Microsoft Macintosh PowerPoint</Application>
  <PresentationFormat>On-screen Show (4:3)</PresentationFormat>
  <Paragraphs>118</Paragraphs>
  <Slides>13</Slides>
  <Notes>11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Students’ sleep and academic performance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Acknowledgements</vt:lpstr>
    </vt:vector>
  </TitlesOfParts>
  <Company>|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Students’ sleep and academic performance</dc:title>
  <dc:creator>||</dc:creator>
  <cp:lastModifiedBy>||</cp:lastModifiedBy>
  <cp:revision>13</cp:revision>
  <dcterms:created xsi:type="dcterms:W3CDTF">2014-12-17T23:25:58Z</dcterms:created>
  <dcterms:modified xsi:type="dcterms:W3CDTF">2014-12-18T01:41:18Z</dcterms:modified>
</cp:coreProperties>
</file>