
<file path=[Content_Types].xml><?xml version="1.0" encoding="utf-8"?>
<Types xmlns="http://schemas.openxmlformats.org/package/2006/content-types">
  <Override PartName="/ppt/notesSlides/notesSlide5.xml" ContentType="application/vnd.openxmlformats-officedocument.presentationml.notesSlide+xml"/>
  <Override PartName="/ppt/slideLayouts/slideLayout1.xml" ContentType="application/vnd.openxmlformats-officedocument.presentationml.slideLayout+xml"/>
  <Default Extension="png" ContentType="image/png"/>
  <Default Extension="rels" ContentType="application/vnd.openxmlformats-package.relationships+xml"/>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notesSlides/notesSlide3.xml" ContentType="application/vnd.openxmlformats-officedocument.presentationml.notesSlide+xml"/>
  <Override PartName="/ppt/notesSlides/notesSlide10.xml" ContentType="application/vnd.openxmlformats-officedocument.presentationml.notes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notesSlides/notesSlide8.xml" ContentType="application/vnd.openxmlformats-officedocument.presentationml.notes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notesSlides/notesSlide6.xml" ContentType="application/vnd.openxmlformats-officedocument.presentationml.notesSlide+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notesSlides/notesSlide4.xml" ContentType="application/vnd.openxmlformats-officedocument.presentationml.notesSlide+xml"/>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notesSlides/notesSlide2.xml" ContentType="application/vnd.openxmlformats-officedocument.presentationml.notesSlide+xml"/>
  <Override PartName="/ppt/notesSlides/notesSlide9.xml" ContentType="application/vnd.openxmlformats-officedocument.presentationml.notesSlide+xml"/>
  <Override PartName="/ppt/slideLayouts/slideLayout7.xml" ContentType="application/vnd.openxmlformats-officedocument.presentationml.slideLayout+xml"/>
  <Override PartName="/ppt/slides/slide6.xml" ContentType="application/vnd.openxmlformats-officedocument.presentationml.slide+xml"/>
  <Default Extension="pdf" ContentType="application/pdf"/>
  <Override PartName="/ppt/notesMasters/notesMaster1.xml" ContentType="application/vnd.openxmlformats-officedocument.presentationml.notesMaster+xml"/>
  <Default Extension="gif" ContentType="image/gif"/>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notesSlides/notesSlide7.xml" ContentType="application/vnd.openxmlformats-officedocument.presentationml.notesSlide+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5"/>
  </p:notesMasterIdLst>
  <p:sldIdLst>
    <p:sldId id="267" r:id="rId2"/>
    <p:sldId id="270" r:id="rId3"/>
    <p:sldId id="258" r:id="rId4"/>
    <p:sldId id="271" r:id="rId5"/>
    <p:sldId id="272" r:id="rId6"/>
    <p:sldId id="273" r:id="rId7"/>
    <p:sldId id="260" r:id="rId8"/>
    <p:sldId id="261" r:id="rId9"/>
    <p:sldId id="262" r:id="rId10"/>
    <p:sldId id="263" r:id="rId11"/>
    <p:sldId id="264" r:id="rId12"/>
    <p:sldId id="265" r:id="rId13"/>
    <p:sldId id="266"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78959" autoAdjust="0"/>
  </p:normalViewPr>
  <p:slideViewPr>
    <p:cSldViewPr snapToGrid="0" snapToObjects="1">
      <p:cViewPr>
        <p:scale>
          <a:sx n="100" d="100"/>
          <a:sy n="100" d="100"/>
        </p:scale>
        <p:origin x="-440" y="10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D35776-1B37-2E4E-9E8E-8486B3F9C960}" type="datetimeFigureOut">
              <a:rPr lang="en-US" smtClean="0"/>
              <a:pPr/>
              <a:t>12/4/14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F9D6EA-BF02-914C-82E4-D3150CB95F7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This is also a project investigating how sleep plays are role in learning. </a:t>
            </a:r>
          </a:p>
          <a:p>
            <a:r>
              <a:rPr lang="en-US" b="1" dirty="0" smtClean="0"/>
              <a:t>The advantage</a:t>
            </a:r>
            <a:r>
              <a:rPr lang="en-US" b="1" baseline="0" dirty="0" smtClean="0"/>
              <a:t> of this project, even though being a field study (and therefore not susceptible to intervention), is the N (Biology has 1500 students per year), the fact that we can actually record data without interference (no need to add extra performance tests) and also the uniformity (all the students are taking the same class and same exams). </a:t>
            </a:r>
            <a:endParaRPr lang="en-US" b="1" dirty="0" smtClean="0"/>
          </a:p>
          <a:p>
            <a:r>
              <a:rPr lang="en-US" b="1" dirty="0" smtClean="0"/>
              <a:t>The</a:t>
            </a:r>
            <a:r>
              <a:rPr lang="en-US" b="1" baseline="0" dirty="0" smtClean="0"/>
              <a:t> demographics of our students, diversity etc already introduces population variability to the analysis. This can be added as information later. </a:t>
            </a:r>
          </a:p>
          <a:p>
            <a:r>
              <a:rPr lang="en-US" b="1" baseline="0" dirty="0" err="1" smtClean="0"/>
              <a:t>Chronotype</a:t>
            </a:r>
            <a:r>
              <a:rPr lang="en-US" b="1" baseline="0" dirty="0" smtClean="0"/>
              <a:t>: important to say that not just the </a:t>
            </a:r>
            <a:r>
              <a:rPr lang="en-US" b="1" baseline="0" dirty="0" err="1" smtClean="0"/>
              <a:t>chronotype</a:t>
            </a:r>
            <a:r>
              <a:rPr lang="en-US" b="1" baseline="0" dirty="0" smtClean="0"/>
              <a:t> (late/early) is important, but the mismatch between the </a:t>
            </a:r>
            <a:r>
              <a:rPr lang="en-US" b="1" baseline="0" dirty="0" err="1" smtClean="0"/>
              <a:t>chronotype</a:t>
            </a:r>
            <a:r>
              <a:rPr lang="en-US" b="1" baseline="0" dirty="0" smtClean="0"/>
              <a:t> with the work schedules. The same for the social jetlag. Explain how </a:t>
            </a:r>
            <a:r>
              <a:rPr lang="en-US" b="1" baseline="0" dirty="0" err="1" smtClean="0"/>
              <a:t>chronotype</a:t>
            </a:r>
            <a:r>
              <a:rPr lang="en-US" b="1" baseline="0" dirty="0" smtClean="0"/>
              <a:t> is related to social jetlag. </a:t>
            </a:r>
          </a:p>
          <a:p>
            <a:r>
              <a:rPr lang="en-US" b="1" baseline="0" dirty="0" smtClean="0"/>
              <a:t>Gender: prediction is that sleep disturbances in women lead to worse performance (already published in the literature). </a:t>
            </a:r>
            <a:endParaRPr lang="en-US" b="1" dirty="0"/>
          </a:p>
        </p:txBody>
      </p:sp>
      <p:sp>
        <p:nvSpPr>
          <p:cNvPr id="4" name="Slide Number Placeholder 3"/>
          <p:cNvSpPr>
            <a:spLocks noGrp="1"/>
          </p:cNvSpPr>
          <p:nvPr>
            <p:ph type="sldNum" sz="quarter" idx="10"/>
          </p:nvPr>
        </p:nvSpPr>
        <p:spPr/>
        <p:txBody>
          <a:bodyPr/>
          <a:lstStyle/>
          <a:p>
            <a:fld id="{982EB841-C064-B348-9E6C-71F0D99D9161}"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These</a:t>
            </a:r>
            <a:r>
              <a:rPr lang="en-US" b="1" baseline="0" dirty="0" smtClean="0"/>
              <a:t> results are expected:</a:t>
            </a:r>
          </a:p>
          <a:p>
            <a:pPr>
              <a:buFontTx/>
              <a:buChar char="-"/>
            </a:pPr>
            <a:r>
              <a:rPr lang="en-US" b="1" baseline="0" dirty="0" smtClean="0"/>
              <a:t>Higher social jetlag (more difference between timing on weekdays vs. weekends), correlates with higher </a:t>
            </a:r>
            <a:r>
              <a:rPr lang="en-US" b="1" baseline="0" dirty="0" err="1" smtClean="0"/>
              <a:t>chronotype</a:t>
            </a:r>
            <a:r>
              <a:rPr lang="en-US" b="1" baseline="0" dirty="0" smtClean="0"/>
              <a:t> score (meaning, later types). </a:t>
            </a:r>
          </a:p>
          <a:p>
            <a:pPr>
              <a:buFontTx/>
              <a:buChar char="-"/>
            </a:pPr>
            <a:r>
              <a:rPr lang="en-US" b="1" baseline="0" dirty="0" smtClean="0"/>
              <a:t> Horne-</a:t>
            </a:r>
            <a:r>
              <a:rPr lang="en-US" b="1" baseline="0" dirty="0" err="1" smtClean="0"/>
              <a:t>Osterg</a:t>
            </a:r>
            <a:r>
              <a:rPr lang="en-US" b="1" baseline="0" dirty="0" smtClean="0"/>
              <a:t> scores and </a:t>
            </a:r>
            <a:r>
              <a:rPr lang="en-US" b="1" baseline="0" dirty="0" err="1" smtClean="0"/>
              <a:t>chronotype</a:t>
            </a:r>
            <a:r>
              <a:rPr lang="en-US" b="1" baseline="0" dirty="0" smtClean="0"/>
              <a:t> scores highly correlated, since they are established as effective types of </a:t>
            </a:r>
            <a:r>
              <a:rPr lang="en-US" b="1" baseline="0" dirty="0" err="1" smtClean="0"/>
              <a:t>chronotype</a:t>
            </a:r>
            <a:r>
              <a:rPr lang="en-US" b="1" baseline="0" dirty="0" smtClean="0"/>
              <a:t> questionnaires and both have been validated by published data in the literature.  Also, I do not show here, but gender was correlated to </a:t>
            </a:r>
            <a:r>
              <a:rPr lang="en-US" b="1" baseline="0" dirty="0" err="1" smtClean="0"/>
              <a:t>chronotype</a:t>
            </a:r>
            <a:r>
              <a:rPr lang="en-US" b="1" baseline="0" dirty="0" smtClean="0"/>
              <a:t>. Females had earlier </a:t>
            </a:r>
            <a:r>
              <a:rPr lang="en-US" b="1" baseline="0" dirty="0" err="1" smtClean="0"/>
              <a:t>chronotypes</a:t>
            </a:r>
            <a:r>
              <a:rPr lang="en-US" b="1" baseline="0" dirty="0" smtClean="0"/>
              <a:t> than males, which also agrees </a:t>
            </a:r>
            <a:endParaRPr lang="en-US" b="1" dirty="0"/>
          </a:p>
        </p:txBody>
      </p:sp>
      <p:sp>
        <p:nvSpPr>
          <p:cNvPr id="4" name="Slide Number Placeholder 3"/>
          <p:cNvSpPr>
            <a:spLocks noGrp="1"/>
          </p:cNvSpPr>
          <p:nvPr>
            <p:ph type="sldNum" sz="quarter" idx="10"/>
          </p:nvPr>
        </p:nvSpPr>
        <p:spPr/>
        <p:txBody>
          <a:bodyPr/>
          <a:lstStyle/>
          <a:p>
            <a:fld id="{982EB841-C064-B348-9E6C-71F0D99D9161}"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Slide Number Placeholder 3"/>
          <p:cNvSpPr>
            <a:spLocks noGrp="1"/>
          </p:cNvSpPr>
          <p:nvPr>
            <p:ph type="sldNum" sz="quarter" idx="10"/>
          </p:nvPr>
        </p:nvSpPr>
        <p:spPr/>
        <p:txBody>
          <a:bodyPr/>
          <a:lstStyle/>
          <a:p>
            <a:fld id="{982EB841-C064-B348-9E6C-71F0D99D9161}" type="slidenum">
              <a:rPr lang="en-US" smtClean="0"/>
              <a:pPr/>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u="sng" kern="1200" baseline="0" dirty="0" smtClean="0">
                <a:solidFill>
                  <a:schemeClr val="tx1"/>
                </a:solidFill>
                <a:latin typeface="+mn-lt"/>
                <a:ea typeface="+mn-ea"/>
                <a:cs typeface="+mn-cs"/>
              </a:rPr>
              <a:t> Datasets:</a:t>
            </a:r>
          </a:p>
          <a:p>
            <a:r>
              <a:rPr lang="en-US" sz="1200" kern="1200" baseline="0" dirty="0" smtClean="0">
                <a:solidFill>
                  <a:schemeClr val="tx1"/>
                </a:solidFill>
                <a:latin typeface="+mn-lt"/>
                <a:ea typeface="+mn-ea"/>
                <a:cs typeface="+mn-cs"/>
              </a:rPr>
              <a:t>Sleep recordings were generated from </a:t>
            </a:r>
            <a:r>
              <a:rPr lang="en-US" sz="1200" kern="1200" baseline="0" dirty="0" err="1" smtClean="0">
                <a:solidFill>
                  <a:schemeClr val="tx1"/>
                </a:solidFill>
                <a:latin typeface="+mn-lt"/>
                <a:ea typeface="+mn-ea"/>
                <a:cs typeface="+mn-cs"/>
              </a:rPr>
              <a:t>actiwatches</a:t>
            </a:r>
            <a:r>
              <a:rPr lang="en-US" sz="1200" kern="1200" baseline="0" dirty="0" smtClean="0">
                <a:solidFill>
                  <a:schemeClr val="tx1"/>
                </a:solidFill>
                <a:latin typeface="+mn-lt"/>
                <a:ea typeface="+mn-ea"/>
                <a:cs typeface="+mn-cs"/>
              </a:rPr>
              <a:t> worn by 68 students enrolled in BIO418 course, during the Spring</a:t>
            </a:r>
          </a:p>
          <a:p>
            <a:r>
              <a:rPr lang="en-US" sz="1200" kern="1200" baseline="0" dirty="0" smtClean="0">
                <a:solidFill>
                  <a:schemeClr val="tx1"/>
                </a:solidFill>
                <a:latin typeface="+mn-lt"/>
                <a:ea typeface="+mn-ea"/>
                <a:cs typeface="+mn-cs"/>
              </a:rPr>
              <a:t>2014. Other sources of data collection were: sleep diaries (filled out in online forms, self-reported), </a:t>
            </a:r>
            <a:r>
              <a:rPr lang="en-US" sz="1200" kern="1200" baseline="0" dirty="0" err="1" smtClean="0">
                <a:solidFill>
                  <a:schemeClr val="tx1"/>
                </a:solidFill>
                <a:latin typeface="+mn-lt"/>
                <a:ea typeface="+mn-ea"/>
                <a:cs typeface="+mn-cs"/>
              </a:rPr>
              <a:t>chronotype</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questionnaires to assess whether the student is a ‘late’ or ‘early’ type when it comes to sleep habits, grades (generated</a:t>
            </a:r>
          </a:p>
          <a:p>
            <a:r>
              <a:rPr lang="en-US" sz="1200" kern="1200" baseline="0" dirty="0" smtClean="0">
                <a:solidFill>
                  <a:schemeClr val="tx1"/>
                </a:solidFill>
                <a:latin typeface="+mn-lt"/>
                <a:ea typeface="+mn-ea"/>
                <a:cs typeface="+mn-cs"/>
              </a:rPr>
              <a:t>from Canvas after input of exams and quizzes scores).</a:t>
            </a:r>
          </a:p>
          <a:p>
            <a:endParaRPr lang="en-US" sz="1200" kern="1200" baseline="0" dirty="0" smtClean="0">
              <a:solidFill>
                <a:schemeClr val="tx1"/>
              </a:solidFill>
              <a:latin typeface="+mn-lt"/>
              <a:ea typeface="+mn-ea"/>
              <a:cs typeface="+mn-cs"/>
            </a:endParaRPr>
          </a:p>
          <a:p>
            <a:r>
              <a:rPr lang="en-US" sz="1200" b="1" u="sng" kern="1200" baseline="0" dirty="0" smtClean="0">
                <a:solidFill>
                  <a:schemeClr val="tx1"/>
                </a:solidFill>
                <a:latin typeface="+mn-lt"/>
                <a:ea typeface="+mn-ea"/>
                <a:cs typeface="+mn-cs"/>
              </a:rPr>
              <a:t> Scientific questions:</a:t>
            </a:r>
          </a:p>
          <a:p>
            <a:r>
              <a:rPr lang="en-US"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Are there gender differences for any of the sleep patterns and parameters analyzed?</a:t>
            </a:r>
          </a:p>
          <a:p>
            <a:r>
              <a:rPr lang="en-US"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Are specific sleep patterns predictive of high or low academic performance?</a:t>
            </a:r>
          </a:p>
          <a:p>
            <a:r>
              <a:rPr lang="en-US"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How does </a:t>
            </a:r>
            <a:r>
              <a:rPr lang="en-US" sz="1200" u="sng" kern="1200" baseline="0" dirty="0" smtClean="0">
                <a:solidFill>
                  <a:schemeClr val="tx1"/>
                </a:solidFill>
                <a:latin typeface="+mn-lt"/>
                <a:ea typeface="+mn-ea"/>
                <a:cs typeface="+mn-cs"/>
              </a:rPr>
              <a:t>light exposure </a:t>
            </a:r>
            <a:r>
              <a:rPr lang="en-US" sz="1200" kern="1200" baseline="0" dirty="0" smtClean="0">
                <a:solidFill>
                  <a:schemeClr val="tx1"/>
                </a:solidFill>
                <a:latin typeface="+mn-lt"/>
                <a:ea typeface="+mn-ea"/>
                <a:cs typeface="+mn-cs"/>
              </a:rPr>
              <a:t>interfere with sleep patterns and, therefore, performance?</a:t>
            </a:r>
          </a:p>
          <a:p>
            <a:r>
              <a:rPr lang="en-US"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Does </a:t>
            </a:r>
            <a:r>
              <a:rPr lang="en-US" sz="1200" u="sng" kern="1200" baseline="0" dirty="0" smtClean="0">
                <a:solidFill>
                  <a:schemeClr val="tx1"/>
                </a:solidFill>
                <a:latin typeface="+mn-lt"/>
                <a:ea typeface="+mn-ea"/>
                <a:cs typeface="+mn-cs"/>
              </a:rPr>
              <a:t>day-to-day </a:t>
            </a:r>
            <a:r>
              <a:rPr lang="en-US" sz="1200" kern="1200" baseline="0" dirty="0" smtClean="0">
                <a:solidFill>
                  <a:schemeClr val="tx1"/>
                </a:solidFill>
                <a:latin typeface="+mn-lt"/>
                <a:ea typeface="+mn-ea"/>
                <a:cs typeface="+mn-cs"/>
              </a:rPr>
              <a:t>variability predict performance?</a:t>
            </a:r>
          </a:p>
          <a:p>
            <a:r>
              <a:rPr lang="en-US"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Does </a:t>
            </a:r>
            <a:r>
              <a:rPr lang="en-US" sz="1200" u="sng" kern="1200" baseline="0" dirty="0" smtClean="0">
                <a:solidFill>
                  <a:schemeClr val="tx1"/>
                </a:solidFill>
                <a:latin typeface="+mn-lt"/>
                <a:ea typeface="+mn-ea"/>
                <a:cs typeface="+mn-cs"/>
              </a:rPr>
              <a:t>workday-to-weekend </a:t>
            </a:r>
            <a:r>
              <a:rPr lang="en-US" sz="1200" kern="1200" baseline="0" dirty="0" smtClean="0">
                <a:solidFill>
                  <a:schemeClr val="tx1"/>
                </a:solidFill>
                <a:latin typeface="+mn-lt"/>
                <a:ea typeface="+mn-ea"/>
                <a:cs typeface="+mn-cs"/>
              </a:rPr>
              <a:t>day variability predict performance?</a:t>
            </a:r>
          </a:p>
          <a:p>
            <a:r>
              <a:rPr lang="en-US" sz="120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The sleep parameters to be analyzed include but are not limited to: sleep duration, sleep onset, sleep variability</a:t>
            </a:r>
          </a:p>
          <a:p>
            <a:r>
              <a:rPr lang="en-US" sz="1200" kern="1200" baseline="0" dirty="0" smtClean="0">
                <a:solidFill>
                  <a:schemeClr val="tx1"/>
                </a:solidFill>
                <a:latin typeface="+mn-lt"/>
                <a:ea typeface="+mn-ea"/>
                <a:cs typeface="+mn-cs"/>
              </a:rPr>
              <a:t>throughout week</a:t>
            </a:r>
            <a:r>
              <a:rPr lang="en-US" sz="1200" u="sng" kern="1200" baseline="0" dirty="0" smtClean="0">
                <a:solidFill>
                  <a:schemeClr val="tx1"/>
                </a:solidFill>
                <a:latin typeface="+mn-lt"/>
                <a:ea typeface="+mn-ea"/>
                <a:cs typeface="+mn-cs"/>
              </a:rPr>
              <a:t>, sleep latency</a:t>
            </a:r>
            <a:r>
              <a:rPr lang="en-US" sz="1200" kern="1200" baseline="0" dirty="0" smtClean="0">
                <a:solidFill>
                  <a:schemeClr val="tx1"/>
                </a:solidFill>
                <a:latin typeface="+mn-lt"/>
                <a:ea typeface="+mn-ea"/>
                <a:cs typeface="+mn-cs"/>
              </a:rPr>
              <a:t>, social jetlag (difference between workday and weekend sleep timing), </a:t>
            </a:r>
            <a:r>
              <a:rPr lang="en-US" sz="1200" kern="1200" baseline="0" dirty="0" err="1" smtClean="0">
                <a:solidFill>
                  <a:schemeClr val="tx1"/>
                </a:solidFill>
                <a:latin typeface="+mn-lt"/>
                <a:ea typeface="+mn-ea"/>
                <a:cs typeface="+mn-cs"/>
              </a:rPr>
              <a:t>chronotype</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(morning vs. evening activity preference)</a:t>
            </a:r>
            <a:r>
              <a:rPr lang="en-US" sz="1200" u="sng" kern="1200" baseline="0" dirty="0" smtClean="0">
                <a:solidFill>
                  <a:schemeClr val="tx1"/>
                </a:solidFill>
                <a:latin typeface="+mn-lt"/>
                <a:ea typeface="+mn-ea"/>
                <a:cs typeface="+mn-cs"/>
              </a:rPr>
              <a:t>, sleep efficiency, number of disturbances</a:t>
            </a:r>
            <a:r>
              <a:rPr lang="en-US" sz="1200" kern="1200" baseline="0" dirty="0" smtClean="0">
                <a:solidFill>
                  <a:schemeClr val="tx1"/>
                </a:solidFill>
                <a:latin typeface="+mn-lt"/>
                <a:ea typeface="+mn-ea"/>
                <a:cs typeface="+mn-cs"/>
              </a:rPr>
              <a:t>. These and other sleep</a:t>
            </a:r>
          </a:p>
          <a:p>
            <a:r>
              <a:rPr lang="en-US" sz="1200" kern="1200" baseline="0" dirty="0" smtClean="0">
                <a:solidFill>
                  <a:schemeClr val="tx1"/>
                </a:solidFill>
                <a:latin typeface="+mn-lt"/>
                <a:ea typeface="+mn-ea"/>
                <a:cs typeface="+mn-cs"/>
              </a:rPr>
              <a:t>parameters can be calculated from either the wrist </a:t>
            </a:r>
            <a:r>
              <a:rPr lang="en-US" sz="1200" kern="1200" baseline="0" dirty="0" err="1" smtClean="0">
                <a:solidFill>
                  <a:schemeClr val="tx1"/>
                </a:solidFill>
                <a:latin typeface="+mn-lt"/>
                <a:ea typeface="+mn-ea"/>
                <a:cs typeface="+mn-cs"/>
              </a:rPr>
              <a:t>actimeter</a:t>
            </a:r>
            <a:r>
              <a:rPr lang="en-US" sz="1200" kern="1200" baseline="0" dirty="0" smtClean="0">
                <a:solidFill>
                  <a:schemeClr val="tx1"/>
                </a:solidFill>
                <a:latin typeface="+mn-lt"/>
                <a:ea typeface="+mn-ea"/>
                <a:cs typeface="+mn-cs"/>
              </a:rPr>
              <a:t> or diary data, to assess their predictive value in terms of</a:t>
            </a:r>
          </a:p>
          <a:p>
            <a:r>
              <a:rPr lang="en-US" sz="1200" kern="1200" baseline="0" dirty="0" smtClean="0">
                <a:solidFill>
                  <a:schemeClr val="tx1"/>
                </a:solidFill>
                <a:latin typeface="+mn-lt"/>
                <a:ea typeface="+mn-ea"/>
                <a:cs typeface="+mn-cs"/>
              </a:rPr>
              <a:t>academic performance.</a:t>
            </a:r>
          </a:p>
          <a:p>
            <a:r>
              <a:rPr lang="en-US" sz="1200" b="1" u="sng" kern="1200" baseline="0" dirty="0" smtClean="0">
                <a:solidFill>
                  <a:schemeClr val="tx1"/>
                </a:solidFill>
                <a:latin typeface="+mn-lt"/>
                <a:ea typeface="+mn-ea"/>
                <a:cs typeface="+mn-cs"/>
              </a:rPr>
              <a:t>Potential future questions:</a:t>
            </a:r>
          </a:p>
          <a:p>
            <a:r>
              <a:rPr lang="en-US" sz="1200" kern="1200" baseline="0" dirty="0" smtClean="0">
                <a:solidFill>
                  <a:schemeClr val="tx1"/>
                </a:solidFill>
                <a:latin typeface="+mn-lt"/>
                <a:ea typeface="+mn-ea"/>
                <a:cs typeface="+mn-cs"/>
              </a:rPr>
              <a:t>Does time of lab class influence performance? How does </a:t>
            </a:r>
            <a:r>
              <a:rPr lang="en-US" sz="1200" kern="1200" baseline="0" dirty="0" err="1" smtClean="0">
                <a:solidFill>
                  <a:schemeClr val="tx1"/>
                </a:solidFill>
                <a:latin typeface="+mn-lt"/>
                <a:ea typeface="+mn-ea"/>
                <a:cs typeface="+mn-cs"/>
              </a:rPr>
              <a:t>chronotype</a:t>
            </a:r>
            <a:r>
              <a:rPr lang="en-US" sz="1200" kern="1200" baseline="0" dirty="0" smtClean="0">
                <a:solidFill>
                  <a:schemeClr val="tx1"/>
                </a:solidFill>
                <a:latin typeface="+mn-lt"/>
                <a:ea typeface="+mn-ea"/>
                <a:cs typeface="+mn-cs"/>
              </a:rPr>
              <a:t> correlate with class time and performance? Are</a:t>
            </a:r>
          </a:p>
          <a:p>
            <a:r>
              <a:rPr lang="en-US" sz="1200" kern="1200" baseline="0" dirty="0" smtClean="0">
                <a:solidFill>
                  <a:schemeClr val="tx1"/>
                </a:solidFill>
                <a:latin typeface="+mn-lt"/>
                <a:ea typeface="+mn-ea"/>
                <a:cs typeface="+mn-cs"/>
              </a:rPr>
              <a:t>there ethnic/</a:t>
            </a:r>
            <a:r>
              <a:rPr lang="en-US" sz="1200" kern="1200" baseline="0" dirty="0" err="1" smtClean="0">
                <a:solidFill>
                  <a:schemeClr val="tx1"/>
                </a:solidFill>
                <a:latin typeface="+mn-lt"/>
                <a:ea typeface="+mn-ea"/>
                <a:cs typeface="+mn-cs"/>
              </a:rPr>
              <a:t>sociocultural</a:t>
            </a:r>
            <a:r>
              <a:rPr lang="en-US" sz="1200" kern="1200" baseline="0" dirty="0" smtClean="0">
                <a:solidFill>
                  <a:schemeClr val="tx1"/>
                </a:solidFill>
                <a:latin typeface="+mn-lt"/>
                <a:ea typeface="+mn-ea"/>
                <a:cs typeface="+mn-cs"/>
              </a:rPr>
              <a:t> differences in sleep patterns and how do they correlate with performance? Does living on or off</a:t>
            </a:r>
          </a:p>
          <a:p>
            <a:r>
              <a:rPr lang="en-US" sz="1200" kern="1200" baseline="0" dirty="0" smtClean="0">
                <a:solidFill>
                  <a:schemeClr val="tx1"/>
                </a:solidFill>
                <a:latin typeface="+mn-lt"/>
                <a:ea typeface="+mn-ea"/>
                <a:cs typeface="+mn-cs"/>
              </a:rPr>
              <a:t>campus influence sleep patterns and performance?</a:t>
            </a:r>
            <a:endParaRPr lang="en-US" dirty="0" smtClean="0"/>
          </a:p>
          <a:p>
            <a:endParaRPr lang="en-US" dirty="0" smtClean="0"/>
          </a:p>
          <a:p>
            <a:endParaRPr lang="en-US" dirty="0" smtClean="0"/>
          </a:p>
          <a:p>
            <a:r>
              <a:rPr lang="en-US" sz="1200" b="1" u="sng" kern="1200" baseline="0" dirty="0" smtClean="0">
                <a:solidFill>
                  <a:schemeClr val="tx1"/>
                </a:solidFill>
                <a:latin typeface="+mn-lt"/>
                <a:ea typeface="+mn-ea"/>
                <a:cs typeface="+mn-cs"/>
              </a:rPr>
              <a:t> Technical challenges faced:</a:t>
            </a:r>
          </a:p>
          <a:p>
            <a:r>
              <a:rPr lang="en-US" sz="1200" kern="1200" baseline="0" dirty="0" smtClean="0">
                <a:solidFill>
                  <a:schemeClr val="tx1"/>
                </a:solidFill>
                <a:latin typeface="+mn-lt"/>
                <a:ea typeface="+mn-ea"/>
                <a:cs typeface="+mn-cs"/>
              </a:rPr>
              <a:t>1) Our project falls within ‘Data management and automation’ category. SQL would aid our analysis capabilities for</a:t>
            </a:r>
          </a:p>
          <a:p>
            <a:r>
              <a:rPr lang="en-US" sz="1200" kern="1200" baseline="0" dirty="0" smtClean="0">
                <a:solidFill>
                  <a:schemeClr val="tx1"/>
                </a:solidFill>
                <a:latin typeface="+mn-lt"/>
                <a:ea typeface="+mn-ea"/>
                <a:cs typeface="+mn-cs"/>
              </a:rPr>
              <a:t>processing large amounts of data. Currently, it takes too much time and effort just to organize data manually. We need to</a:t>
            </a:r>
          </a:p>
          <a:p>
            <a:r>
              <a:rPr lang="en-US" sz="1200" kern="1200" baseline="0" dirty="0" smtClean="0">
                <a:solidFill>
                  <a:schemeClr val="tx1"/>
                </a:solidFill>
                <a:latin typeface="+mn-lt"/>
                <a:ea typeface="+mn-ea"/>
                <a:cs typeface="+mn-cs"/>
              </a:rPr>
              <a:t>integrate data coming from multiple files so it can be analyzed in a fast, simple and reliable way. Some utility tools we</a:t>
            </a:r>
          </a:p>
          <a:p>
            <a:r>
              <a:rPr lang="en-US" sz="1200" kern="1200" baseline="0" dirty="0" smtClean="0">
                <a:solidFill>
                  <a:schemeClr val="tx1"/>
                </a:solidFill>
                <a:latin typeface="+mn-lt"/>
                <a:ea typeface="+mn-ea"/>
                <a:cs typeface="+mn-cs"/>
              </a:rPr>
              <a:t>envision are: Be able to get a discrete temporal window from the raw data. Compile data from wrist </a:t>
            </a:r>
            <a:r>
              <a:rPr lang="en-US" sz="1200" kern="1200" baseline="0" dirty="0" err="1" smtClean="0">
                <a:solidFill>
                  <a:schemeClr val="tx1"/>
                </a:solidFill>
                <a:latin typeface="+mn-lt"/>
                <a:ea typeface="+mn-ea"/>
                <a:cs typeface="+mn-cs"/>
              </a:rPr>
              <a:t>actimeters</a:t>
            </a:r>
            <a:r>
              <a:rPr lang="en-US" sz="1200" kern="1200" baseline="0" dirty="0" smtClean="0">
                <a:solidFill>
                  <a:schemeClr val="tx1"/>
                </a:solidFill>
                <a:latin typeface="+mn-lt"/>
                <a:ea typeface="+mn-ea"/>
                <a:cs typeface="+mn-cs"/>
              </a:rPr>
              <a:t> and diaries</a:t>
            </a:r>
          </a:p>
          <a:p>
            <a:r>
              <a:rPr lang="en-US" sz="1200" kern="1200" baseline="0" dirty="0" smtClean="0">
                <a:solidFill>
                  <a:schemeClr val="tx1"/>
                </a:solidFill>
                <a:latin typeface="+mn-lt"/>
                <a:ea typeface="+mn-ea"/>
                <a:cs typeface="+mn-cs"/>
              </a:rPr>
              <a:t>automatically and use this to calculate sleep latency. Be able to identify possible outliers by applying filters to the data</a:t>
            </a:r>
          </a:p>
          <a:p>
            <a:r>
              <a:rPr lang="en-US" sz="1200" kern="1200" baseline="0" dirty="0" smtClean="0">
                <a:solidFill>
                  <a:schemeClr val="tx1"/>
                </a:solidFill>
                <a:latin typeface="+mn-lt"/>
                <a:ea typeface="+mn-ea"/>
                <a:cs typeface="+mn-cs"/>
              </a:rPr>
              <a:t>(example: if it diary bedtime is later than </a:t>
            </a:r>
            <a:r>
              <a:rPr lang="en-US" sz="1200" kern="1200" baseline="0" dirty="0" err="1" smtClean="0">
                <a:solidFill>
                  <a:schemeClr val="tx1"/>
                </a:solidFill>
                <a:latin typeface="+mn-lt"/>
                <a:ea typeface="+mn-ea"/>
                <a:cs typeface="+mn-cs"/>
              </a:rPr>
              <a:t>actimeter</a:t>
            </a:r>
            <a:r>
              <a:rPr lang="en-US" sz="1200" kern="1200" baseline="0" dirty="0" smtClean="0">
                <a:solidFill>
                  <a:schemeClr val="tx1"/>
                </a:solidFill>
                <a:latin typeface="+mn-lt"/>
                <a:ea typeface="+mn-ea"/>
                <a:cs typeface="+mn-cs"/>
              </a:rPr>
              <a:t> sleep onset, discard this data point).</a:t>
            </a:r>
          </a:p>
          <a:p>
            <a:r>
              <a:rPr lang="en-US" sz="1200" kern="1200" baseline="0" dirty="0" smtClean="0">
                <a:solidFill>
                  <a:schemeClr val="tx1"/>
                </a:solidFill>
                <a:latin typeface="+mn-lt"/>
                <a:ea typeface="+mn-ea"/>
                <a:cs typeface="+mn-cs"/>
              </a:rPr>
              <a:t>2) As secondary goal, in the future, we also would be interested in developing simple algorithms that students can use to</a:t>
            </a:r>
          </a:p>
          <a:p>
            <a:r>
              <a:rPr lang="en-US" sz="1200" kern="1200" baseline="0" dirty="0" smtClean="0">
                <a:solidFill>
                  <a:schemeClr val="tx1"/>
                </a:solidFill>
                <a:latin typeface="+mn-lt"/>
                <a:ea typeface="+mn-ea"/>
                <a:cs typeface="+mn-cs"/>
              </a:rPr>
              <a:t>plot and visualize their own individual data. As opposed to the integration of large datasets, here we would be looking for</a:t>
            </a:r>
          </a:p>
          <a:p>
            <a:r>
              <a:rPr lang="en-US" sz="1200" kern="1200" baseline="0" dirty="0" smtClean="0">
                <a:solidFill>
                  <a:schemeClr val="tx1"/>
                </a:solidFill>
                <a:latin typeface="+mn-lt"/>
                <a:ea typeface="+mn-ea"/>
                <a:cs typeface="+mn-cs"/>
              </a:rPr>
              <a:t>an intuitive and easy educational tool to be used in the classroom and integrated as part of the coursework</a:t>
            </a:r>
            <a:endParaRPr lang="en-US" dirty="0" smtClean="0"/>
          </a:p>
          <a:p>
            <a:endParaRPr lang="en-US" dirty="0"/>
          </a:p>
        </p:txBody>
      </p:sp>
      <p:sp>
        <p:nvSpPr>
          <p:cNvPr id="4" name="Slide Number Placeholder 3"/>
          <p:cNvSpPr>
            <a:spLocks noGrp="1"/>
          </p:cNvSpPr>
          <p:nvPr>
            <p:ph type="sldNum" sz="quarter" idx="10"/>
          </p:nvPr>
        </p:nvSpPr>
        <p:spPr/>
        <p:txBody>
          <a:bodyPr/>
          <a:lstStyle/>
          <a:p>
            <a:fld id="{5FF9D6EA-BF02-914C-82E4-D3150CB95F79}"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CFCD58-3C0A-BC4A-90CE-65BAF06DBCE7}" type="slidenum">
              <a:rPr lang="en-US" smtClean="0"/>
              <a:pPr/>
              <a:t>4</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757342367"/>
      </p:ext>
    </p:extLst>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CFCD58-3C0A-BC4A-90CE-65BAF06DBCE7}" type="slidenum">
              <a:rPr lang="en-US" smtClean="0"/>
              <a:pPr/>
              <a:t>5</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757342367"/>
      </p:ext>
    </p:extLst>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These activity waveforms</a:t>
            </a:r>
            <a:r>
              <a:rPr lang="en-US" b="1" baseline="0" dirty="0" smtClean="0"/>
              <a:t> represent the average of the entire class (68 students). Some were excluded because did not wear the watch properly (off-wrist for most of the time), or when the watch broke.  </a:t>
            </a:r>
          </a:p>
          <a:p>
            <a:r>
              <a:rPr lang="en-US" b="1" dirty="0" smtClean="0"/>
              <a:t>Students</a:t>
            </a:r>
            <a:r>
              <a:rPr lang="en-US" b="1" baseline="0" dirty="0" smtClean="0"/>
              <a:t> are definitely sleeping differently between weekday and weekend. </a:t>
            </a:r>
            <a:endParaRPr lang="en-US" b="1" dirty="0" smtClean="0"/>
          </a:p>
          <a:p>
            <a:endParaRPr lang="en-US" b="1" dirty="0"/>
          </a:p>
        </p:txBody>
      </p:sp>
      <p:sp>
        <p:nvSpPr>
          <p:cNvPr id="4" name="Slide Number Placeholder 3"/>
          <p:cNvSpPr>
            <a:spLocks noGrp="1"/>
          </p:cNvSpPr>
          <p:nvPr>
            <p:ph type="sldNum" sz="quarter" idx="10"/>
          </p:nvPr>
        </p:nvSpPr>
        <p:spPr/>
        <p:txBody>
          <a:bodyPr/>
          <a:lstStyle/>
          <a:p>
            <a:fld id="{982EB841-C064-B348-9E6C-71F0D99D9161}"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Slide Number Placeholder 3"/>
          <p:cNvSpPr>
            <a:spLocks noGrp="1"/>
          </p:cNvSpPr>
          <p:nvPr>
            <p:ph type="sldNum" sz="quarter" idx="10"/>
          </p:nvPr>
        </p:nvSpPr>
        <p:spPr/>
        <p:txBody>
          <a:bodyPr/>
          <a:lstStyle/>
          <a:p>
            <a:fld id="{982EB841-C064-B348-9E6C-71F0D99D9161}"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When looking at 3 recorded</a:t>
            </a:r>
            <a:r>
              <a:rPr lang="en-US" b="1" baseline="0" dirty="0" smtClean="0"/>
              <a:t> wavelengths of light, as well as white light, student’s have different exposure when it comes to weekend. </a:t>
            </a:r>
          </a:p>
          <a:p>
            <a:r>
              <a:rPr lang="en-US" b="1" baseline="0" dirty="0" smtClean="0"/>
              <a:t>It is surprising to me, but the onset night does not change exposure (perhaps it is the same, meaning that they go inside and have less exposure to natural light, regardless whether it is weekday or weekend).  Notice that, as for activity, the onset is more gradual than the offset (probably due to individual variations). Therefore, this could explain why we do not see much difference in the onset of lights (less sensitive to capture those differences than the activity?)</a:t>
            </a:r>
          </a:p>
          <a:p>
            <a:r>
              <a:rPr lang="en-US" b="1" dirty="0" smtClean="0"/>
              <a:t>What</a:t>
            </a:r>
            <a:r>
              <a:rPr lang="en-US" b="1" baseline="0" dirty="0" smtClean="0"/>
              <a:t> about gender? There was significant association of gender to </a:t>
            </a:r>
            <a:r>
              <a:rPr lang="en-US" b="1" baseline="0" dirty="0" err="1" smtClean="0"/>
              <a:t>chronotype</a:t>
            </a:r>
            <a:r>
              <a:rPr lang="en-US" b="1" baseline="0" dirty="0" smtClean="0"/>
              <a:t> (female tend to be earlier type than males, as predicted from the literature). However, there was not a correlation between gender and the grades (therefore, no correlation between </a:t>
            </a:r>
            <a:r>
              <a:rPr lang="en-US" b="1" baseline="0" dirty="0" err="1" smtClean="0"/>
              <a:t>chronotype</a:t>
            </a:r>
            <a:r>
              <a:rPr lang="en-US" b="1" baseline="0" dirty="0" smtClean="0"/>
              <a:t> and grades). </a:t>
            </a:r>
            <a:endParaRPr lang="en-US" b="1" dirty="0" smtClean="0"/>
          </a:p>
          <a:p>
            <a:endParaRPr lang="en-US" b="1" dirty="0" smtClean="0"/>
          </a:p>
        </p:txBody>
      </p:sp>
      <p:sp>
        <p:nvSpPr>
          <p:cNvPr id="4" name="Slide Number Placeholder 3"/>
          <p:cNvSpPr>
            <a:spLocks noGrp="1"/>
          </p:cNvSpPr>
          <p:nvPr>
            <p:ph type="sldNum" sz="quarter" idx="10"/>
          </p:nvPr>
        </p:nvSpPr>
        <p:spPr/>
        <p:txBody>
          <a:bodyPr/>
          <a:lstStyle/>
          <a:p>
            <a:fld id="{982EB841-C064-B348-9E6C-71F0D99D9161}"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some outliers:</a:t>
            </a:r>
            <a:r>
              <a:rPr lang="en-US" baseline="0" dirty="0" smtClean="0"/>
              <a:t> errors </a:t>
            </a:r>
            <a:r>
              <a:rPr lang="en-US" baseline="0" smtClean="0"/>
              <a:t>in self </a:t>
            </a:r>
            <a:r>
              <a:rPr lang="en-US" baseline="0" dirty="0" smtClean="0"/>
              <a:t>reporting or others. But for the most part, it correlates. </a:t>
            </a:r>
          </a:p>
          <a:p>
            <a:endParaRPr lang="en-US" dirty="0"/>
          </a:p>
        </p:txBody>
      </p:sp>
      <p:sp>
        <p:nvSpPr>
          <p:cNvPr id="4" name="Slide Number Placeholder 3"/>
          <p:cNvSpPr>
            <a:spLocks noGrp="1"/>
          </p:cNvSpPr>
          <p:nvPr>
            <p:ph type="sldNum" sz="quarter" idx="10"/>
          </p:nvPr>
        </p:nvSpPr>
        <p:spPr/>
        <p:txBody>
          <a:bodyPr/>
          <a:lstStyle/>
          <a:p>
            <a:fld id="{C6CFCD58-3C0A-BC4A-90CE-65BAF06DBCE7}" type="slidenum">
              <a:rPr lang="en-US" smtClean="0"/>
              <a:pPr/>
              <a:t>9</a:t>
            </a:fld>
            <a:endParaRPr lang="en-US"/>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332021337"/>
      </p:ext>
    </p:extLst>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These results, even though seem counter</a:t>
            </a:r>
            <a:r>
              <a:rPr lang="en-US" b="1" baseline="0" dirty="0" smtClean="0"/>
              <a:t> intuitive, demonstrates the power of this study. Once we have bigger N, we hope to have a better idea of what is happening. </a:t>
            </a:r>
          </a:p>
          <a:p>
            <a:r>
              <a:rPr lang="en-US" b="1" baseline="0" dirty="0" smtClean="0"/>
              <a:t>Grades: Final midterm grade, Final quiz grade, Final weekly quiz grade, Final quarter grade, GPA. </a:t>
            </a:r>
            <a:endParaRPr lang="en-US" b="1" dirty="0" smtClean="0"/>
          </a:p>
          <a:p>
            <a:r>
              <a:rPr lang="en-US" b="1" baseline="0" dirty="0" smtClean="0"/>
              <a:t>Surprisingly, I did not find a correlation between sleep onset mean or SD with grades. The only significant results were when sleep offset SD were compared with grades (and only certain types of grades), and when rise time SD (variation of the time when the students really got out of bed, not the wake up time) were compared with the Midterm Final grade.  Notice this is the data from the Diary. However, notice that higher grades were correlated with higher standard deviations, which does not make sense. Some of these results do not agree with the manually processed data, which had lower stringency. </a:t>
            </a:r>
            <a:r>
              <a:rPr lang="en-US" b="0" u="sng" baseline="0" dirty="0" smtClean="0"/>
              <a:t>Manual data analysis</a:t>
            </a:r>
            <a:r>
              <a:rPr lang="en-US" b="1" baseline="0" dirty="0" smtClean="0"/>
              <a:t>: positive correlation for diary onset SD, diary offset mean, diary duration with grades (the only one that makes sense is longer duration correlating with higher grades. The other ones are weird). </a:t>
            </a:r>
          </a:p>
          <a:p>
            <a:r>
              <a:rPr lang="en-US" b="1" baseline="0" dirty="0" smtClean="0"/>
              <a:t>At the end, what we really need is more N (which we expect to get in intro bio courses or in subsequent </a:t>
            </a:r>
            <a:r>
              <a:rPr lang="en-US" b="1" baseline="0" dirty="0" err="1" smtClean="0"/>
              <a:t>chronobiology</a:t>
            </a:r>
            <a:r>
              <a:rPr lang="en-US" b="1" baseline="0" dirty="0" smtClean="0"/>
              <a:t> classes taught over the years). </a:t>
            </a:r>
          </a:p>
          <a:p>
            <a:endParaRPr lang="en-US" b="1" dirty="0"/>
          </a:p>
        </p:txBody>
      </p:sp>
      <p:sp>
        <p:nvSpPr>
          <p:cNvPr id="4" name="Slide Number Placeholder 3"/>
          <p:cNvSpPr>
            <a:spLocks noGrp="1"/>
          </p:cNvSpPr>
          <p:nvPr>
            <p:ph type="sldNum" sz="quarter" idx="10"/>
          </p:nvPr>
        </p:nvSpPr>
        <p:spPr/>
        <p:txBody>
          <a:bodyPr/>
          <a:lstStyle/>
          <a:p>
            <a:fld id="{982EB841-C064-B348-9E6C-71F0D99D9161}"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05EB5B-4B23-CA48-99CE-6B20645F9F5D}" type="datetimeFigureOut">
              <a:rPr lang="en-US" smtClean="0"/>
              <a:pPr/>
              <a:t>12/4/14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247FDF-8879-794E-A940-4AD02ED6C2C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05EB5B-4B23-CA48-99CE-6B20645F9F5D}" type="datetimeFigureOut">
              <a:rPr lang="en-US" smtClean="0"/>
              <a:pPr/>
              <a:t>12/4/14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247FDF-8879-794E-A940-4AD02ED6C2C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05EB5B-4B23-CA48-99CE-6B20645F9F5D}" type="datetimeFigureOut">
              <a:rPr lang="en-US" smtClean="0"/>
              <a:pPr/>
              <a:t>12/4/14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247FDF-8879-794E-A940-4AD02ED6C2C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05EB5B-4B23-CA48-99CE-6B20645F9F5D}" type="datetimeFigureOut">
              <a:rPr lang="en-US" smtClean="0"/>
              <a:pPr/>
              <a:t>12/4/14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247FDF-8879-794E-A940-4AD02ED6C2C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05EB5B-4B23-CA48-99CE-6B20645F9F5D}" type="datetimeFigureOut">
              <a:rPr lang="en-US" smtClean="0"/>
              <a:pPr/>
              <a:t>12/4/14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247FDF-8879-794E-A940-4AD02ED6C2C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05EB5B-4B23-CA48-99CE-6B20645F9F5D}" type="datetimeFigureOut">
              <a:rPr lang="en-US" smtClean="0"/>
              <a:pPr/>
              <a:t>12/4/14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247FDF-8879-794E-A940-4AD02ED6C2C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05EB5B-4B23-CA48-99CE-6B20645F9F5D}" type="datetimeFigureOut">
              <a:rPr lang="en-US" smtClean="0"/>
              <a:pPr/>
              <a:t>12/4/14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247FDF-8879-794E-A940-4AD02ED6C2C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05EB5B-4B23-CA48-99CE-6B20645F9F5D}" type="datetimeFigureOut">
              <a:rPr lang="en-US" smtClean="0"/>
              <a:pPr/>
              <a:t>12/4/14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247FDF-8879-794E-A940-4AD02ED6C2C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5EB5B-4B23-CA48-99CE-6B20645F9F5D}" type="datetimeFigureOut">
              <a:rPr lang="en-US" smtClean="0"/>
              <a:pPr/>
              <a:t>12/4/14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247FDF-8879-794E-A940-4AD02ED6C2C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05EB5B-4B23-CA48-99CE-6B20645F9F5D}" type="datetimeFigureOut">
              <a:rPr lang="en-US" smtClean="0"/>
              <a:pPr/>
              <a:t>12/4/14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247FDF-8879-794E-A940-4AD02ED6C2C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05EB5B-4B23-CA48-99CE-6B20645F9F5D}" type="datetimeFigureOut">
              <a:rPr lang="en-US" smtClean="0"/>
              <a:pPr/>
              <a:t>12/4/14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247FDF-8879-794E-A940-4AD02ED6C2C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5EB5B-4B23-CA48-99CE-6B20645F9F5D}" type="datetimeFigureOut">
              <a:rPr lang="en-US" smtClean="0"/>
              <a:pPr/>
              <a:t>12/4/14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247FDF-8879-794E-A940-4AD02ED6C2C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df"/><Relationship Id="rId4" Type="http://schemas.openxmlformats.org/officeDocument/2006/relationships/image" Target="../media/image35.png"/><Relationship Id="rId5" Type="http://schemas.openxmlformats.org/officeDocument/2006/relationships/image" Target="../media/image36.pdf"/><Relationship Id="rId6" Type="http://schemas.openxmlformats.org/officeDocument/2006/relationships/image" Target="../media/image37.png"/><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38.pdf"/><Relationship Id="rId4" Type="http://schemas.openxmlformats.org/officeDocument/2006/relationships/image" Target="../media/image39.png"/><Relationship Id="rId5" Type="http://schemas.openxmlformats.org/officeDocument/2006/relationships/image" Target="../media/image40.pdf"/><Relationship Id="rId6" Type="http://schemas.openxmlformats.org/officeDocument/2006/relationships/image" Target="../media/image41.png"/><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43.jpeg"/><Relationship Id="rId4" Type="http://schemas.openxmlformats.org/officeDocument/2006/relationships/image" Target="../media/image44.jpeg"/><Relationship Id="rId5"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gif"/><Relationship Id="rId6"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image" Target="../media/image7.jpeg"/><Relationship Id="rId6" Type="http://schemas.openxmlformats.org/officeDocument/2006/relationships/image" Target="../media/image8.jpeg"/><Relationship Id="rId7" Type="http://schemas.openxmlformats.org/officeDocument/2006/relationships/image" Target="../media/image9.png"/><Relationship Id="rId8" Type="http://schemas.openxmlformats.org/officeDocument/2006/relationships/image" Target="../media/image10.pdf"/><Relationship Id="rId9"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df"/><Relationship Id="rId5" Type="http://schemas.openxmlformats.org/officeDocument/2006/relationships/image" Target="../media/image14.png"/><Relationship Id="rId6" Type="http://schemas.openxmlformats.org/officeDocument/2006/relationships/image" Target="../media/image15.pdf"/><Relationship Id="rId7"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3.pdf"/><Relationship Id="rId5" Type="http://schemas.openxmlformats.org/officeDocument/2006/relationships/image" Target="../media/image14.png"/><Relationship Id="rId6" Type="http://schemas.openxmlformats.org/officeDocument/2006/relationships/image" Target="../media/image15.pdf"/><Relationship Id="rId7"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18.pdf"/><Relationship Id="rId4" Type="http://schemas.openxmlformats.org/officeDocument/2006/relationships/image" Target="../media/image19.png"/><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20.pdf"/><Relationship Id="rId4" Type="http://schemas.openxmlformats.org/officeDocument/2006/relationships/image" Target="../media/image21.png"/><Relationship Id="rId5" Type="http://schemas.openxmlformats.org/officeDocument/2006/relationships/image" Target="../media/image18.pdf"/><Relationship Id="rId6" Type="http://schemas.openxmlformats.org/officeDocument/2006/relationships/image" Target="../media/image19.png"/><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22.pdf"/><Relationship Id="rId4" Type="http://schemas.openxmlformats.org/officeDocument/2006/relationships/image" Target="../media/image23.png"/><Relationship Id="rId5" Type="http://schemas.openxmlformats.org/officeDocument/2006/relationships/image" Target="../media/image24.pdf"/><Relationship Id="rId6" Type="http://schemas.openxmlformats.org/officeDocument/2006/relationships/image" Target="../media/image25.png"/><Relationship Id="rId7" Type="http://schemas.openxmlformats.org/officeDocument/2006/relationships/image" Target="../media/image26.pdf"/><Relationship Id="rId8" Type="http://schemas.openxmlformats.org/officeDocument/2006/relationships/image" Target="../media/image27.png"/><Relationship Id="rId9" Type="http://schemas.openxmlformats.org/officeDocument/2006/relationships/image" Target="../media/image28.pdf"/><Relationship Id="rId10" Type="http://schemas.openxmlformats.org/officeDocument/2006/relationships/image" Target="../media/image29.png"/><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30.pdf"/><Relationship Id="rId4" Type="http://schemas.openxmlformats.org/officeDocument/2006/relationships/image" Target="../media/image31.png"/><Relationship Id="rId5" Type="http://schemas.openxmlformats.org/officeDocument/2006/relationships/image" Target="../media/image32.pdf"/><Relationship Id="rId6" Type="http://schemas.openxmlformats.org/officeDocument/2006/relationships/image" Target="../media/image33.pn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00995"/>
            <a:ext cx="7772400" cy="1470025"/>
          </a:xfrm>
        </p:spPr>
        <p:txBody>
          <a:bodyPr>
            <a:noAutofit/>
          </a:bodyPr>
          <a:lstStyle/>
          <a:p>
            <a:r>
              <a:rPr lang="en-US" sz="5500" dirty="0" smtClean="0">
                <a:solidFill>
                  <a:srgbClr val="800000"/>
                </a:solidFill>
                <a:latin typeface="Cambria"/>
                <a:cs typeface="Calibri (Headings)"/>
              </a:rPr>
              <a:t>Students’ sleep and academic performance</a:t>
            </a:r>
            <a:endParaRPr lang="en-US" sz="5500" dirty="0">
              <a:solidFill>
                <a:srgbClr val="800000"/>
              </a:solidFill>
              <a:latin typeface="Cambria"/>
              <a:cs typeface="Calibri (Headings)"/>
            </a:endParaRPr>
          </a:p>
        </p:txBody>
      </p:sp>
      <p:sp>
        <p:nvSpPr>
          <p:cNvPr id="3" name="Subtitle 2"/>
          <p:cNvSpPr>
            <a:spLocks noGrp="1"/>
          </p:cNvSpPr>
          <p:nvPr>
            <p:ph type="subTitle" idx="1"/>
          </p:nvPr>
        </p:nvSpPr>
        <p:spPr>
          <a:xfrm>
            <a:off x="1371600" y="4480854"/>
            <a:ext cx="6400800" cy="1752600"/>
          </a:xfrm>
        </p:spPr>
        <p:txBody>
          <a:bodyPr>
            <a:normAutofit/>
          </a:bodyPr>
          <a:lstStyle/>
          <a:p>
            <a:r>
              <a:rPr lang="en-US" dirty="0" err="1" smtClean="0">
                <a:solidFill>
                  <a:schemeClr val="tx1"/>
                </a:solidFill>
              </a:rPr>
              <a:t>Ângela</a:t>
            </a:r>
            <a:r>
              <a:rPr lang="en-US" dirty="0" smtClean="0">
                <a:solidFill>
                  <a:schemeClr val="tx1"/>
                </a:solidFill>
              </a:rPr>
              <a:t> M. Katsuyama </a:t>
            </a:r>
          </a:p>
          <a:p>
            <a:r>
              <a:rPr lang="en-US" dirty="0" smtClean="0">
                <a:solidFill>
                  <a:schemeClr val="tx1"/>
                </a:solidFill>
              </a:rPr>
              <a:t>Post-doc, </a:t>
            </a:r>
            <a:r>
              <a:rPr lang="en-US" dirty="0" err="1" smtClean="0">
                <a:solidFill>
                  <a:schemeClr val="tx1"/>
                </a:solidFill>
              </a:rPr>
              <a:t>Horacio</a:t>
            </a:r>
            <a:r>
              <a:rPr lang="en-US" dirty="0" smtClean="0">
                <a:solidFill>
                  <a:schemeClr val="tx1"/>
                </a:solidFill>
              </a:rPr>
              <a:t> de la </a:t>
            </a:r>
            <a:r>
              <a:rPr lang="en-US" dirty="0" err="1" smtClean="0">
                <a:solidFill>
                  <a:schemeClr val="tx1"/>
                </a:solidFill>
              </a:rPr>
              <a:t>Iglesia’s</a:t>
            </a:r>
            <a:r>
              <a:rPr lang="en-US" dirty="0" smtClean="0">
                <a:solidFill>
                  <a:schemeClr val="tx1"/>
                </a:solidFill>
              </a:rPr>
              <a:t> lab</a:t>
            </a:r>
          </a:p>
          <a:p>
            <a:r>
              <a:rPr lang="en-US" dirty="0" smtClean="0">
                <a:solidFill>
                  <a:schemeClr val="tx1"/>
                </a:solidFill>
              </a:rPr>
              <a:t>Data Science Incubator, Fall 2014</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1"/>
          <p:cNvSpPr txBox="1">
            <a:spLocks/>
          </p:cNvSpPr>
          <p:nvPr/>
        </p:nvSpPr>
        <p:spPr>
          <a:xfrm>
            <a:off x="1" y="51344"/>
            <a:ext cx="91440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500" b="1" i="0" u="none" strike="noStrike" kern="1200" cap="none" spc="0" normalizeH="0" baseline="0" noProof="0" dirty="0" smtClean="0">
                <a:ln>
                  <a:noFill/>
                </a:ln>
                <a:solidFill>
                  <a:srgbClr val="800000"/>
                </a:solidFill>
                <a:effectLst/>
                <a:uLnTx/>
                <a:uFillTx/>
                <a:latin typeface="Cambria"/>
                <a:ea typeface="+mj-ea"/>
                <a:cs typeface="Cambria"/>
              </a:rPr>
              <a:t>Wake</a:t>
            </a:r>
            <a:r>
              <a:rPr kumimoji="0" lang="en-US" sz="2500" b="1" i="0" u="none" strike="noStrike" kern="1200" cap="none" spc="0" normalizeH="0" noProof="0" dirty="0" smtClean="0">
                <a:ln>
                  <a:noFill/>
                </a:ln>
                <a:solidFill>
                  <a:srgbClr val="800000"/>
                </a:solidFill>
                <a:effectLst/>
                <a:uLnTx/>
                <a:uFillTx/>
                <a:latin typeface="Cambria"/>
                <a:ea typeface="+mj-ea"/>
                <a:cs typeface="Cambria"/>
              </a:rPr>
              <a:t> time SD and Rise time SD </a:t>
            </a:r>
            <a:r>
              <a:rPr lang="en-US" sz="2500" b="1" dirty="0" smtClean="0">
                <a:solidFill>
                  <a:srgbClr val="800000"/>
                </a:solidFill>
                <a:latin typeface="Cambria"/>
                <a:ea typeface="+mj-ea"/>
                <a:cs typeface="Cambria"/>
              </a:rPr>
              <a:t>(from Sleep Diary) correlate with grades: </a:t>
            </a:r>
            <a:r>
              <a:rPr lang="en-US" sz="2000" b="1" dirty="0" smtClean="0">
                <a:solidFill>
                  <a:srgbClr val="800000"/>
                </a:solidFill>
                <a:latin typeface="Cambria"/>
                <a:ea typeface="+mj-ea"/>
                <a:cs typeface="Cambria"/>
              </a:rPr>
              <a:t>higher variations correlated high higher grades</a:t>
            </a:r>
            <a:r>
              <a:rPr kumimoji="0" lang="en-US" sz="2000" b="1" i="0" u="none" strike="noStrike" kern="1200" cap="none" spc="0" normalizeH="0" noProof="0" dirty="0" smtClean="0">
                <a:ln>
                  <a:noFill/>
                </a:ln>
                <a:solidFill>
                  <a:srgbClr val="800000"/>
                </a:solidFill>
                <a:effectLst/>
                <a:uLnTx/>
                <a:uFillTx/>
                <a:latin typeface="Cambria"/>
                <a:ea typeface="+mj-ea"/>
                <a:cs typeface="Cambria"/>
              </a:rPr>
              <a:t> </a:t>
            </a:r>
            <a:endParaRPr kumimoji="0" lang="en-US" sz="2000" b="1" i="0" u="none" strike="noStrike" kern="1200" cap="none" spc="0" normalizeH="0" baseline="0" noProof="0" dirty="0">
              <a:ln>
                <a:noFill/>
              </a:ln>
              <a:solidFill>
                <a:srgbClr val="800000"/>
              </a:solidFill>
              <a:effectLst/>
              <a:uLnTx/>
              <a:uFillTx/>
              <a:latin typeface="Cambria"/>
              <a:ea typeface="+mj-ea"/>
              <a:cs typeface="Cambria"/>
            </a:endParaRPr>
          </a:p>
        </p:txBody>
      </p:sp>
      <p:sp>
        <p:nvSpPr>
          <p:cNvPr id="17" name="TextBox 16"/>
          <p:cNvSpPr txBox="1"/>
          <p:nvPr/>
        </p:nvSpPr>
        <p:spPr>
          <a:xfrm>
            <a:off x="6383868" y="1225319"/>
            <a:ext cx="1099430" cy="369332"/>
          </a:xfrm>
          <a:prstGeom prst="rect">
            <a:avLst/>
          </a:prstGeom>
          <a:noFill/>
        </p:spPr>
        <p:txBody>
          <a:bodyPr wrap="none" rtlCol="0">
            <a:spAutoFit/>
          </a:bodyPr>
          <a:lstStyle/>
          <a:p>
            <a:r>
              <a:rPr lang="en-US" dirty="0" smtClean="0"/>
              <a:t>Post-Tone</a:t>
            </a:r>
            <a:endParaRPr lang="en-US" dirty="0"/>
          </a:p>
        </p:txBody>
      </p:sp>
      <p:sp>
        <p:nvSpPr>
          <p:cNvPr id="13" name="Rectangle 12"/>
          <p:cNvSpPr/>
          <p:nvPr/>
        </p:nvSpPr>
        <p:spPr>
          <a:xfrm>
            <a:off x="1588348" y="1269996"/>
            <a:ext cx="5917334" cy="5418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4888425" y="2461846"/>
            <a:ext cx="4255575" cy="2966915"/>
          </a:xfrm>
          <a:prstGeom prst="rect">
            <a:avLst/>
          </a:prstGeom>
        </p:spPr>
      </p:pic>
      <p:sp>
        <p:nvSpPr>
          <p:cNvPr id="9" name="TextBox 8"/>
          <p:cNvSpPr txBox="1"/>
          <p:nvPr/>
        </p:nvSpPr>
        <p:spPr>
          <a:xfrm>
            <a:off x="6650486" y="5715961"/>
            <a:ext cx="1118547" cy="353943"/>
          </a:xfrm>
          <a:prstGeom prst="rect">
            <a:avLst/>
          </a:prstGeom>
          <a:noFill/>
        </p:spPr>
        <p:txBody>
          <a:bodyPr wrap="none" rtlCol="0">
            <a:spAutoFit/>
          </a:bodyPr>
          <a:lstStyle/>
          <a:p>
            <a:r>
              <a:rPr lang="en-US" sz="1700" b="1" dirty="0" smtClean="0"/>
              <a:t>P = 0.0396</a:t>
            </a:r>
            <a:endParaRPr lang="en-US" sz="1700" b="1" dirty="0"/>
          </a:p>
        </p:txBody>
      </p:sp>
      <p:pic>
        <p:nvPicPr>
          <p:cNvPr id="11" name="Picture 10"/>
          <p:cNvPicPr>
            <a:picLocks noChangeAspect="1"/>
          </p:cNvPicPr>
          <p:nvPr/>
        </p:nvPicPr>
        <mc:AlternateContent>
          <mc:Choice xmlns:ma="http://schemas.microsoft.com/office/mac/drawingml/2008/main" Requires="ma">
            <p:blipFill>
              <a:blip r:embed="rId5"/>
              <a:stretch>
                <a:fillRect/>
              </a:stretch>
            </p:blipFill>
          </mc:Choice>
          <mc:Fallback>
            <p:blipFill>
              <a:blip r:embed="rId6"/>
              <a:stretch>
                <a:fillRect/>
              </a:stretch>
            </p:blipFill>
          </mc:Fallback>
        </mc:AlternateContent>
        <p:spPr>
          <a:xfrm>
            <a:off x="130950" y="2461847"/>
            <a:ext cx="4757475" cy="2925404"/>
          </a:xfrm>
          <a:prstGeom prst="rect">
            <a:avLst/>
          </a:prstGeom>
        </p:spPr>
      </p:pic>
      <p:sp>
        <p:nvSpPr>
          <p:cNvPr id="12" name="TextBox 11"/>
          <p:cNvSpPr txBox="1"/>
          <p:nvPr/>
        </p:nvSpPr>
        <p:spPr>
          <a:xfrm>
            <a:off x="944685" y="5560584"/>
            <a:ext cx="3102870" cy="615553"/>
          </a:xfrm>
          <a:prstGeom prst="rect">
            <a:avLst/>
          </a:prstGeom>
          <a:noFill/>
        </p:spPr>
        <p:txBody>
          <a:bodyPr wrap="none" rtlCol="0">
            <a:spAutoFit/>
          </a:bodyPr>
          <a:lstStyle/>
          <a:p>
            <a:r>
              <a:rPr lang="en-US" sz="1700" b="1" dirty="0" smtClean="0"/>
              <a:t>Midterm Final Grade: P = 0.0249</a:t>
            </a:r>
          </a:p>
          <a:p>
            <a:r>
              <a:rPr lang="en-US" sz="1700" b="1" dirty="0" smtClean="0"/>
              <a:t>Final Quarter Grade: P = 0.0490</a:t>
            </a:r>
            <a:endParaRPr lang="en-US" sz="1700" b="1" dirty="0"/>
          </a:p>
        </p:txBody>
      </p:sp>
      <p:sp>
        <p:nvSpPr>
          <p:cNvPr id="14" name="TextBox 13"/>
          <p:cNvSpPr txBox="1"/>
          <p:nvPr/>
        </p:nvSpPr>
        <p:spPr>
          <a:xfrm>
            <a:off x="1323432" y="2107904"/>
            <a:ext cx="2492990" cy="353943"/>
          </a:xfrm>
          <a:prstGeom prst="rect">
            <a:avLst/>
          </a:prstGeom>
          <a:noFill/>
        </p:spPr>
        <p:txBody>
          <a:bodyPr wrap="none" rtlCol="0">
            <a:spAutoFit/>
          </a:bodyPr>
          <a:lstStyle/>
          <a:p>
            <a:r>
              <a:rPr lang="en-US" sz="1700" b="1" dirty="0" smtClean="0"/>
              <a:t>Wake time SD vs. Grades</a:t>
            </a:r>
          </a:p>
        </p:txBody>
      </p:sp>
      <p:sp>
        <p:nvSpPr>
          <p:cNvPr id="16" name="TextBox 15"/>
          <p:cNvSpPr txBox="1"/>
          <p:nvPr/>
        </p:nvSpPr>
        <p:spPr>
          <a:xfrm>
            <a:off x="6124779" y="2182151"/>
            <a:ext cx="2326278" cy="353943"/>
          </a:xfrm>
          <a:prstGeom prst="rect">
            <a:avLst/>
          </a:prstGeom>
          <a:noFill/>
        </p:spPr>
        <p:txBody>
          <a:bodyPr wrap="none" rtlCol="0">
            <a:spAutoFit/>
          </a:bodyPr>
          <a:lstStyle/>
          <a:p>
            <a:r>
              <a:rPr lang="en-US" sz="1700" b="1" dirty="0" smtClean="0"/>
              <a:t>Rise Time SD vs. Grades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1"/>
          <p:cNvSpPr txBox="1">
            <a:spLocks/>
          </p:cNvSpPr>
          <p:nvPr/>
        </p:nvSpPr>
        <p:spPr>
          <a:xfrm>
            <a:off x="1" y="51344"/>
            <a:ext cx="91440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en-US" sz="2500" b="1" dirty="0" smtClean="0">
                <a:solidFill>
                  <a:srgbClr val="800000"/>
                </a:solidFill>
                <a:latin typeface="Cambria"/>
                <a:ea typeface="+mj-ea"/>
                <a:cs typeface="Cambria"/>
              </a:rPr>
              <a:t>Collected </a:t>
            </a:r>
            <a:r>
              <a:rPr lang="en-US" sz="2500" b="1" dirty="0" err="1" smtClean="0">
                <a:solidFill>
                  <a:srgbClr val="800000"/>
                </a:solidFill>
                <a:latin typeface="Cambria"/>
                <a:ea typeface="+mj-ea"/>
                <a:cs typeface="Cambria"/>
              </a:rPr>
              <a:t>d</a:t>
            </a:r>
            <a:r>
              <a:rPr kumimoji="0" lang="en-US" sz="2500" b="1" i="0" strike="noStrike" kern="1200" cap="none" spc="0" normalizeH="0" baseline="0" noProof="0" dirty="0" err="1" smtClean="0">
                <a:ln>
                  <a:noFill/>
                </a:ln>
                <a:solidFill>
                  <a:srgbClr val="800000"/>
                </a:solidFill>
                <a:effectLst/>
                <a:uLnTx/>
                <a:uFillTx/>
                <a:latin typeface="Cambria"/>
                <a:ea typeface="+mj-ea"/>
                <a:cs typeface="Cambria"/>
              </a:rPr>
              <a:t>ata</a:t>
            </a:r>
            <a:r>
              <a:rPr kumimoji="0" lang="en-US" sz="2500" b="1" i="0" strike="noStrike" kern="1200" cap="none" spc="0" normalizeH="0" baseline="0" noProof="0" dirty="0" smtClean="0">
                <a:ln>
                  <a:noFill/>
                </a:ln>
                <a:solidFill>
                  <a:srgbClr val="800000"/>
                </a:solidFill>
                <a:effectLst/>
                <a:uLnTx/>
                <a:uFillTx/>
                <a:latin typeface="Cambria"/>
                <a:ea typeface="+mj-ea"/>
                <a:cs typeface="Cambria"/>
              </a:rPr>
              <a:t> agrees</a:t>
            </a:r>
            <a:r>
              <a:rPr kumimoji="0" lang="en-US" sz="2500" b="1" i="0" strike="noStrike" kern="1200" cap="none" spc="0" normalizeH="0" noProof="0" dirty="0" smtClean="0">
                <a:ln>
                  <a:noFill/>
                </a:ln>
                <a:solidFill>
                  <a:srgbClr val="800000"/>
                </a:solidFill>
                <a:effectLst/>
                <a:uLnTx/>
                <a:uFillTx/>
                <a:latin typeface="Cambria"/>
                <a:ea typeface="+mj-ea"/>
                <a:cs typeface="Cambria"/>
              </a:rPr>
              <a:t> with results from literature:</a:t>
            </a:r>
          </a:p>
          <a:p>
            <a:pPr marL="0" marR="0" lvl="0" indent="0" algn="ctr" defTabSz="457200" rtl="0" eaLnBrk="1" fontAlgn="auto" latinLnBrk="0" hangingPunct="1">
              <a:lnSpc>
                <a:spcPct val="100000"/>
              </a:lnSpc>
              <a:spcBef>
                <a:spcPct val="0"/>
              </a:spcBef>
              <a:spcAft>
                <a:spcPts val="0"/>
              </a:spcAft>
              <a:buClrTx/>
              <a:buSzTx/>
              <a:buFontTx/>
              <a:buNone/>
              <a:tabLst/>
              <a:defRPr/>
            </a:pPr>
            <a:r>
              <a:rPr lang="en-US" sz="2000" b="1" noProof="0" dirty="0" smtClean="0">
                <a:solidFill>
                  <a:srgbClr val="800000"/>
                </a:solidFill>
                <a:latin typeface="Cambria"/>
                <a:ea typeface="+mj-ea"/>
                <a:cs typeface="Cambria"/>
              </a:rPr>
              <a:t>Late types tend to have bigger</a:t>
            </a:r>
            <a:r>
              <a:rPr lang="en-US" sz="2000" b="1" dirty="0" smtClean="0">
                <a:solidFill>
                  <a:srgbClr val="800000"/>
                </a:solidFill>
                <a:latin typeface="Cambria"/>
                <a:ea typeface="+mj-ea"/>
                <a:cs typeface="Cambria"/>
              </a:rPr>
              <a:t> social jetlags</a:t>
            </a:r>
          </a:p>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1" i="0" strike="noStrike" kern="1200" cap="none" spc="0" normalizeH="0" baseline="0" noProof="0" dirty="0" err="1" smtClean="0">
                <a:ln>
                  <a:noFill/>
                </a:ln>
                <a:solidFill>
                  <a:srgbClr val="800000"/>
                </a:solidFill>
                <a:effectLst/>
                <a:uLnTx/>
                <a:uFillTx/>
                <a:latin typeface="Cambria"/>
                <a:ea typeface="+mj-ea"/>
                <a:cs typeface="Cambria"/>
              </a:rPr>
              <a:t>Chronotype</a:t>
            </a:r>
            <a:r>
              <a:rPr kumimoji="0" lang="en-US" sz="2000" b="1" i="0" strike="noStrike" kern="1200" cap="none" spc="0" normalizeH="0" noProof="0" dirty="0" smtClean="0">
                <a:ln>
                  <a:noFill/>
                </a:ln>
                <a:solidFill>
                  <a:srgbClr val="800000"/>
                </a:solidFill>
                <a:effectLst/>
                <a:uLnTx/>
                <a:uFillTx/>
                <a:latin typeface="Cambria"/>
                <a:ea typeface="+mj-ea"/>
                <a:cs typeface="Cambria"/>
              </a:rPr>
              <a:t> </a:t>
            </a:r>
            <a:r>
              <a:rPr lang="en-US" sz="2000" b="1" dirty="0" smtClean="0">
                <a:solidFill>
                  <a:srgbClr val="800000"/>
                </a:solidFill>
                <a:latin typeface="Cambria"/>
                <a:ea typeface="+mj-ea"/>
                <a:cs typeface="Cambria"/>
              </a:rPr>
              <a:t>questionnaires scores correlate with each other</a:t>
            </a:r>
            <a:endParaRPr kumimoji="0" lang="en-US" sz="2000" b="1" i="0" strike="noStrike" kern="1200" cap="none" spc="0" normalizeH="0" baseline="0" noProof="0" dirty="0">
              <a:ln>
                <a:noFill/>
              </a:ln>
              <a:solidFill>
                <a:srgbClr val="800000"/>
              </a:solidFill>
              <a:effectLst/>
              <a:uLnTx/>
              <a:uFillTx/>
              <a:latin typeface="Cambria"/>
              <a:ea typeface="+mj-ea"/>
              <a:cs typeface="Cambria"/>
            </a:endParaRPr>
          </a:p>
        </p:txBody>
      </p:sp>
      <p:sp>
        <p:nvSpPr>
          <p:cNvPr id="17" name="TextBox 16"/>
          <p:cNvSpPr txBox="1"/>
          <p:nvPr/>
        </p:nvSpPr>
        <p:spPr>
          <a:xfrm>
            <a:off x="6383868" y="1225319"/>
            <a:ext cx="1099430" cy="369332"/>
          </a:xfrm>
          <a:prstGeom prst="rect">
            <a:avLst/>
          </a:prstGeom>
          <a:noFill/>
        </p:spPr>
        <p:txBody>
          <a:bodyPr wrap="none" rtlCol="0">
            <a:spAutoFit/>
          </a:bodyPr>
          <a:lstStyle/>
          <a:p>
            <a:r>
              <a:rPr lang="en-US" dirty="0" smtClean="0"/>
              <a:t>Post-Tone</a:t>
            </a:r>
            <a:endParaRPr lang="en-US" dirty="0"/>
          </a:p>
        </p:txBody>
      </p:sp>
      <p:sp>
        <p:nvSpPr>
          <p:cNvPr id="13" name="Rectangle 12"/>
          <p:cNvSpPr/>
          <p:nvPr/>
        </p:nvSpPr>
        <p:spPr>
          <a:xfrm>
            <a:off x="1588348" y="1269996"/>
            <a:ext cx="5917334" cy="5418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mc:AlternateContent>
          <mc:Choice xmlns:ma="http://schemas.microsoft.com/office/mac/drawingml/2008/main" Requires="ma">
            <p:blipFill>
              <a:blip r:embed="rId3"/>
              <a:srcRect b="18694"/>
              <a:stretch>
                <a:fillRect/>
              </a:stretch>
            </p:blipFill>
          </mc:Choice>
          <mc:Fallback>
            <p:blipFill>
              <a:blip r:embed="rId4"/>
              <a:srcRect b="18694"/>
              <a:stretch>
                <a:fillRect/>
              </a:stretch>
            </p:blipFill>
          </mc:Fallback>
        </mc:AlternateContent>
        <p:spPr>
          <a:xfrm>
            <a:off x="4860435" y="2591777"/>
            <a:ext cx="3916973" cy="3124184"/>
          </a:xfrm>
          <a:prstGeom prst="rect">
            <a:avLst/>
          </a:prstGeom>
        </p:spPr>
      </p:pic>
      <p:sp>
        <p:nvSpPr>
          <p:cNvPr id="9" name="TextBox 8"/>
          <p:cNvSpPr txBox="1"/>
          <p:nvPr/>
        </p:nvSpPr>
        <p:spPr>
          <a:xfrm>
            <a:off x="5220024" y="2237833"/>
            <a:ext cx="3557384" cy="353943"/>
          </a:xfrm>
          <a:prstGeom prst="rect">
            <a:avLst/>
          </a:prstGeom>
          <a:noFill/>
        </p:spPr>
        <p:txBody>
          <a:bodyPr wrap="none" rtlCol="0">
            <a:spAutoFit/>
          </a:bodyPr>
          <a:lstStyle/>
          <a:p>
            <a:r>
              <a:rPr lang="en-US" sz="1700" b="1" dirty="0" err="1" smtClean="0"/>
              <a:t>Chronotype</a:t>
            </a:r>
            <a:r>
              <a:rPr lang="en-US" sz="1700" b="1" dirty="0" smtClean="0"/>
              <a:t> vs. Horne-</a:t>
            </a:r>
            <a:r>
              <a:rPr lang="en-US" sz="1700" b="1" dirty="0" err="1" smtClean="0"/>
              <a:t>Ostberg</a:t>
            </a:r>
            <a:r>
              <a:rPr lang="en-US" sz="1700" b="1" dirty="0" smtClean="0"/>
              <a:t> scores</a:t>
            </a:r>
            <a:endParaRPr lang="en-US" sz="1700" b="1" dirty="0"/>
          </a:p>
        </p:txBody>
      </p:sp>
      <p:sp>
        <p:nvSpPr>
          <p:cNvPr id="11" name="TextBox 10"/>
          <p:cNvSpPr txBox="1"/>
          <p:nvPr/>
        </p:nvSpPr>
        <p:spPr>
          <a:xfrm>
            <a:off x="6387135" y="5715961"/>
            <a:ext cx="1118547" cy="353943"/>
          </a:xfrm>
          <a:prstGeom prst="rect">
            <a:avLst/>
          </a:prstGeom>
          <a:noFill/>
        </p:spPr>
        <p:txBody>
          <a:bodyPr wrap="none" rtlCol="0">
            <a:spAutoFit/>
          </a:bodyPr>
          <a:lstStyle/>
          <a:p>
            <a:r>
              <a:rPr lang="en-US" sz="1700" b="1" dirty="0" smtClean="0"/>
              <a:t>P &lt; 0.0001</a:t>
            </a:r>
            <a:endParaRPr lang="en-US" sz="1700" b="1" dirty="0"/>
          </a:p>
        </p:txBody>
      </p:sp>
      <p:sp>
        <p:nvSpPr>
          <p:cNvPr id="14" name="TextBox 13"/>
          <p:cNvSpPr txBox="1"/>
          <p:nvPr/>
        </p:nvSpPr>
        <p:spPr>
          <a:xfrm>
            <a:off x="2130273" y="5715961"/>
            <a:ext cx="1167833" cy="353943"/>
          </a:xfrm>
          <a:prstGeom prst="rect">
            <a:avLst/>
          </a:prstGeom>
          <a:noFill/>
        </p:spPr>
        <p:txBody>
          <a:bodyPr wrap="none" rtlCol="0">
            <a:spAutoFit/>
          </a:bodyPr>
          <a:lstStyle/>
          <a:p>
            <a:r>
              <a:rPr lang="en-US" sz="1700" b="1" dirty="0" smtClean="0"/>
              <a:t>P  = 0.0449</a:t>
            </a:r>
            <a:endParaRPr lang="en-US" sz="1700" b="1" dirty="0"/>
          </a:p>
        </p:txBody>
      </p:sp>
      <p:pic>
        <p:nvPicPr>
          <p:cNvPr id="18" name="Picture 17"/>
          <p:cNvPicPr>
            <a:picLocks noChangeAspect="1"/>
          </p:cNvPicPr>
          <p:nvPr/>
        </p:nvPicPr>
        <mc:AlternateContent>
          <mc:Choice xmlns:ma="http://schemas.microsoft.com/office/mac/drawingml/2008/main" Requires="ma">
            <p:blipFill>
              <a:blip r:embed="rId5"/>
              <a:srcRect b="24174"/>
              <a:stretch>
                <a:fillRect/>
              </a:stretch>
            </p:blipFill>
          </mc:Choice>
          <mc:Fallback>
            <p:blipFill>
              <a:blip r:embed="rId6"/>
              <a:srcRect b="24174"/>
              <a:stretch>
                <a:fillRect/>
              </a:stretch>
            </p:blipFill>
          </mc:Fallback>
        </mc:AlternateContent>
        <p:spPr>
          <a:xfrm>
            <a:off x="422122" y="2463221"/>
            <a:ext cx="4130340" cy="3225018"/>
          </a:xfrm>
          <a:prstGeom prst="rect">
            <a:avLst/>
          </a:prstGeom>
        </p:spPr>
      </p:pic>
      <p:sp>
        <p:nvSpPr>
          <p:cNvPr id="19" name="TextBox 18"/>
          <p:cNvSpPr txBox="1"/>
          <p:nvPr/>
        </p:nvSpPr>
        <p:spPr>
          <a:xfrm>
            <a:off x="1303051" y="2237833"/>
            <a:ext cx="3223959" cy="353943"/>
          </a:xfrm>
          <a:prstGeom prst="rect">
            <a:avLst/>
          </a:prstGeom>
          <a:noFill/>
        </p:spPr>
        <p:txBody>
          <a:bodyPr wrap="none" rtlCol="0">
            <a:spAutoFit/>
          </a:bodyPr>
          <a:lstStyle/>
          <a:p>
            <a:r>
              <a:rPr lang="en-US" sz="1700" b="1" dirty="0" err="1" smtClean="0"/>
              <a:t>Chronotype</a:t>
            </a:r>
            <a:r>
              <a:rPr lang="en-US" sz="1700" b="1" dirty="0" smtClean="0"/>
              <a:t> score vs. Social Jetlag </a:t>
            </a:r>
            <a:endParaRPr lang="en-US" sz="17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1"/>
          <p:cNvSpPr txBox="1">
            <a:spLocks/>
          </p:cNvSpPr>
          <p:nvPr/>
        </p:nvSpPr>
        <p:spPr>
          <a:xfrm>
            <a:off x="1" y="51344"/>
            <a:ext cx="91440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500" b="1" i="0" strike="noStrike" kern="1200" cap="none" spc="0" normalizeH="0" baseline="0" noProof="0" dirty="0" smtClean="0">
                <a:ln>
                  <a:noFill/>
                </a:ln>
                <a:solidFill>
                  <a:srgbClr val="800000"/>
                </a:solidFill>
                <a:effectLst/>
                <a:uLnTx/>
                <a:uFillTx/>
                <a:latin typeface="Cambria"/>
                <a:ea typeface="+mj-ea"/>
                <a:cs typeface="Cambria"/>
              </a:rPr>
              <a:t>Summary</a:t>
            </a:r>
            <a:endParaRPr kumimoji="0" lang="en-US" sz="2500" b="1" i="0" strike="noStrike" kern="1200" cap="none" spc="0" normalizeH="0" baseline="0" noProof="0" dirty="0">
              <a:ln>
                <a:noFill/>
              </a:ln>
              <a:solidFill>
                <a:srgbClr val="800000"/>
              </a:solidFill>
              <a:effectLst/>
              <a:uLnTx/>
              <a:uFillTx/>
              <a:latin typeface="Cambria"/>
              <a:ea typeface="+mj-ea"/>
              <a:cs typeface="Cambria"/>
            </a:endParaRPr>
          </a:p>
        </p:txBody>
      </p:sp>
      <p:sp>
        <p:nvSpPr>
          <p:cNvPr id="17" name="TextBox 16"/>
          <p:cNvSpPr txBox="1"/>
          <p:nvPr/>
        </p:nvSpPr>
        <p:spPr>
          <a:xfrm>
            <a:off x="6383868" y="1225319"/>
            <a:ext cx="1099430" cy="369332"/>
          </a:xfrm>
          <a:prstGeom prst="rect">
            <a:avLst/>
          </a:prstGeom>
          <a:noFill/>
        </p:spPr>
        <p:txBody>
          <a:bodyPr wrap="none" rtlCol="0">
            <a:spAutoFit/>
          </a:bodyPr>
          <a:lstStyle/>
          <a:p>
            <a:r>
              <a:rPr lang="en-US" dirty="0" smtClean="0"/>
              <a:t>Post-Tone</a:t>
            </a:r>
            <a:endParaRPr lang="en-US" dirty="0"/>
          </a:p>
        </p:txBody>
      </p:sp>
      <p:sp>
        <p:nvSpPr>
          <p:cNvPr id="13" name="Rectangle 12"/>
          <p:cNvSpPr/>
          <p:nvPr/>
        </p:nvSpPr>
        <p:spPr>
          <a:xfrm>
            <a:off x="1588348" y="1269996"/>
            <a:ext cx="5917334" cy="5418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267803" y="965200"/>
            <a:ext cx="8876197" cy="5124479"/>
          </a:xfrm>
          <a:prstGeom prst="rect">
            <a:avLst/>
          </a:prstGeom>
          <a:noFill/>
        </p:spPr>
        <p:txBody>
          <a:bodyPr wrap="square" rtlCol="0">
            <a:spAutoFit/>
          </a:bodyPr>
          <a:lstStyle/>
          <a:p>
            <a:r>
              <a:rPr lang="en-US" sz="2200" b="1" u="sng" dirty="0" smtClean="0">
                <a:solidFill>
                  <a:srgbClr val="800000"/>
                </a:solidFill>
                <a:latin typeface="Arial"/>
                <a:cs typeface="Arial"/>
              </a:rPr>
              <a:t>Conclusions:</a:t>
            </a:r>
          </a:p>
          <a:p>
            <a:endParaRPr lang="en-US" sz="2200" b="1" dirty="0" smtClean="0">
              <a:latin typeface="Arial"/>
              <a:cs typeface="Arial"/>
            </a:endParaRPr>
          </a:p>
          <a:p>
            <a:pPr lvl="0">
              <a:spcBef>
                <a:spcPct val="0"/>
              </a:spcBef>
              <a:buFont typeface="Arial"/>
              <a:buChar char="•"/>
              <a:defRPr/>
            </a:pPr>
            <a:r>
              <a:rPr lang="en-US" sz="2200" dirty="0" smtClean="0">
                <a:latin typeface="Arial"/>
                <a:cs typeface="Arial"/>
              </a:rPr>
              <a:t> Most sleep parameters did not correlated with performance. Bigger N needed for definite conclusions. </a:t>
            </a:r>
          </a:p>
          <a:p>
            <a:pPr lvl="0">
              <a:spcBef>
                <a:spcPct val="0"/>
              </a:spcBef>
              <a:buFont typeface="Arial"/>
              <a:buChar char="•"/>
              <a:defRPr/>
            </a:pPr>
            <a:endParaRPr lang="en-US" sz="2200" dirty="0" smtClean="0">
              <a:latin typeface="Arial"/>
              <a:cs typeface="Arial"/>
            </a:endParaRPr>
          </a:p>
          <a:p>
            <a:pPr lvl="0">
              <a:spcBef>
                <a:spcPct val="0"/>
              </a:spcBef>
              <a:buFont typeface="Arial"/>
              <a:buChar char="•"/>
              <a:defRPr/>
            </a:pPr>
            <a:r>
              <a:rPr lang="en-US" sz="2200" dirty="0" smtClean="0">
                <a:latin typeface="Arial"/>
                <a:cs typeface="Arial"/>
              </a:rPr>
              <a:t> Some correlations agree with literature data: later </a:t>
            </a:r>
            <a:r>
              <a:rPr lang="en-US" sz="2200" dirty="0" err="1" smtClean="0">
                <a:latin typeface="Arial"/>
                <a:cs typeface="Arial"/>
              </a:rPr>
              <a:t>chronotypes</a:t>
            </a:r>
            <a:r>
              <a:rPr lang="en-US" sz="2200" dirty="0" smtClean="0">
                <a:latin typeface="Arial"/>
                <a:cs typeface="Arial"/>
              </a:rPr>
              <a:t> have bigger social jetlags and females tend to be earlier types. </a:t>
            </a:r>
          </a:p>
          <a:p>
            <a:pPr lvl="0">
              <a:spcBef>
                <a:spcPct val="0"/>
              </a:spcBef>
              <a:buFont typeface="Arial"/>
              <a:buChar char="•"/>
              <a:defRPr/>
            </a:pPr>
            <a:endParaRPr lang="en-US" sz="2200" dirty="0" smtClean="0">
              <a:latin typeface="Arial"/>
              <a:cs typeface="Arial"/>
            </a:endParaRPr>
          </a:p>
          <a:p>
            <a:pPr lvl="0">
              <a:spcBef>
                <a:spcPct val="0"/>
              </a:spcBef>
              <a:buFont typeface="Arial"/>
              <a:buChar char="•"/>
              <a:defRPr/>
            </a:pPr>
            <a:r>
              <a:rPr lang="en-US" sz="2200" dirty="0" smtClean="0">
                <a:latin typeface="Arial"/>
                <a:cs typeface="Arial"/>
              </a:rPr>
              <a:t>Students go to bed later, wake-up later and sleep more on weekends. </a:t>
            </a:r>
          </a:p>
          <a:p>
            <a:pPr lvl="0">
              <a:spcBef>
                <a:spcPct val="0"/>
              </a:spcBef>
              <a:buFont typeface="Arial"/>
              <a:buChar char="•"/>
              <a:defRPr/>
            </a:pPr>
            <a:endParaRPr lang="en-US" sz="2200" dirty="0" smtClean="0">
              <a:latin typeface="Arial"/>
              <a:cs typeface="Arial"/>
            </a:endParaRPr>
          </a:p>
          <a:p>
            <a:pPr lvl="0">
              <a:spcBef>
                <a:spcPct val="0"/>
              </a:spcBef>
              <a:buFont typeface="Arial"/>
              <a:buChar char="•"/>
              <a:defRPr/>
            </a:pPr>
            <a:r>
              <a:rPr lang="en-US" sz="2200" dirty="0" smtClean="0">
                <a:latin typeface="Arial"/>
                <a:cs typeface="Arial"/>
              </a:rPr>
              <a:t>On Weekend, student’s exposure to light is delayed in the morning. </a:t>
            </a:r>
          </a:p>
          <a:p>
            <a:pPr lvl="0">
              <a:spcBef>
                <a:spcPct val="0"/>
              </a:spcBef>
              <a:buFont typeface="Arial"/>
              <a:buChar char="•"/>
              <a:defRPr/>
            </a:pPr>
            <a:endParaRPr lang="en-US" sz="2400" dirty="0" smtClean="0">
              <a:latin typeface="Arial"/>
              <a:cs typeface="Arial"/>
            </a:endParaRPr>
          </a:p>
          <a:p>
            <a:pPr lvl="0" algn="ctr">
              <a:spcBef>
                <a:spcPct val="0"/>
              </a:spcBef>
              <a:defRPr/>
            </a:pPr>
            <a:endParaRPr lang="en-US" sz="1200" b="1" dirty="0" smtClean="0">
              <a:solidFill>
                <a:srgbClr val="1F497D"/>
              </a:solidFill>
              <a:latin typeface="Cambria"/>
              <a:cs typeface="Cambria"/>
            </a:endParaRPr>
          </a:p>
          <a:p>
            <a:pPr algn="ctr">
              <a:spcBef>
                <a:spcPct val="0"/>
              </a:spcBef>
              <a:defRPr/>
            </a:pPr>
            <a:r>
              <a:rPr lang="en-US" sz="1600" b="1" dirty="0" smtClean="0">
                <a:solidFill>
                  <a:srgbClr val="1F497D"/>
                </a:solidFill>
                <a:latin typeface="Cambria"/>
                <a:cs typeface="Cambria"/>
              </a:rPr>
              <a:t>  </a:t>
            </a:r>
          </a:p>
          <a:p>
            <a:pPr lvl="0" algn="ctr">
              <a:spcBef>
                <a:spcPct val="0"/>
              </a:spcBef>
              <a:defRPr/>
            </a:pPr>
            <a:endParaRPr lang="en-US" sz="1600" b="1" dirty="0" smtClean="0">
              <a:solidFill>
                <a:srgbClr val="1F497D"/>
              </a:solidFill>
              <a:latin typeface="Cambria"/>
              <a:cs typeface="Cambria"/>
            </a:endParaRPr>
          </a:p>
          <a:p>
            <a:r>
              <a:rPr lang="en-US" sz="1700" b="1" dirty="0" smtClean="0"/>
              <a:t> </a:t>
            </a:r>
            <a:endParaRPr lang="en-US" sz="1700" b="1" dirty="0"/>
          </a:p>
        </p:txBody>
      </p:sp>
      <p:sp>
        <p:nvSpPr>
          <p:cNvPr id="8" name="TextBox 7"/>
          <p:cNvSpPr txBox="1"/>
          <p:nvPr/>
        </p:nvSpPr>
        <p:spPr>
          <a:xfrm>
            <a:off x="267803" y="5320239"/>
            <a:ext cx="8876197" cy="1323439"/>
          </a:xfrm>
          <a:prstGeom prst="rect">
            <a:avLst/>
          </a:prstGeom>
          <a:noFill/>
        </p:spPr>
        <p:txBody>
          <a:bodyPr wrap="square" rtlCol="0">
            <a:spAutoFit/>
          </a:bodyPr>
          <a:lstStyle/>
          <a:p>
            <a:r>
              <a:rPr lang="en-US" sz="2000" b="1" u="sng" dirty="0" smtClean="0">
                <a:solidFill>
                  <a:srgbClr val="800000"/>
                </a:solidFill>
              </a:rPr>
              <a:t>Future directions:</a:t>
            </a:r>
          </a:p>
          <a:p>
            <a:pPr>
              <a:buFontTx/>
              <a:buChar char="-"/>
            </a:pPr>
            <a:r>
              <a:rPr lang="en-US" sz="2000" dirty="0" smtClean="0"/>
              <a:t> Obtain bigger N.</a:t>
            </a:r>
          </a:p>
          <a:p>
            <a:pPr>
              <a:buFontTx/>
              <a:buChar char="-"/>
            </a:pPr>
            <a:r>
              <a:rPr lang="en-US" sz="2000" dirty="0" smtClean="0"/>
              <a:t>Add demographic data (ethnic, socio-cultural, living on/off campus data etc) to correlate with sleep patterns and performance. </a:t>
            </a:r>
            <a:endParaRPr 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pPr eaLnBrk="1" hangingPunct="1"/>
            <a:r>
              <a:rPr lang="en-US" dirty="0" smtClean="0">
                <a:solidFill>
                  <a:srgbClr val="1F497D"/>
                </a:solidFill>
                <a:latin typeface="Cambria"/>
                <a:ea typeface="MS PGothic" pitchFamily="34" charset="-128"/>
                <a:cs typeface="Cambria"/>
              </a:rPr>
              <a:t>Acknowledgements</a:t>
            </a:r>
            <a:endParaRPr lang="en-US" dirty="0">
              <a:solidFill>
                <a:srgbClr val="1F497D"/>
              </a:solidFill>
              <a:latin typeface="Cambria"/>
              <a:ea typeface="MS PGothic" pitchFamily="34" charset="-128"/>
              <a:cs typeface="Cambria"/>
            </a:endParaRPr>
          </a:p>
        </p:txBody>
      </p:sp>
      <p:sp>
        <p:nvSpPr>
          <p:cNvPr id="31746" name="Content Placeholder 2"/>
          <p:cNvSpPr>
            <a:spLocks noGrp="1"/>
          </p:cNvSpPr>
          <p:nvPr>
            <p:ph idx="1"/>
          </p:nvPr>
        </p:nvSpPr>
        <p:spPr>
          <a:xfrm>
            <a:off x="457200" y="1600200"/>
            <a:ext cx="5245162" cy="4764088"/>
          </a:xfrm>
        </p:spPr>
        <p:txBody>
          <a:bodyPr>
            <a:normAutofit/>
          </a:bodyPr>
          <a:lstStyle/>
          <a:p>
            <a:pPr eaLnBrk="1" hangingPunct="1"/>
            <a:r>
              <a:rPr lang="en-US" sz="2500" dirty="0" err="1" smtClean="0">
                <a:ea typeface="MS PGothic" pitchFamily="34" charset="-128"/>
                <a:cs typeface="MS PGothic" pitchFamily="34" charset="-128"/>
              </a:rPr>
              <a:t>Horacio</a:t>
            </a:r>
            <a:r>
              <a:rPr lang="en-US" sz="2500" dirty="0" smtClean="0">
                <a:ea typeface="MS PGothic" pitchFamily="34" charset="-128"/>
                <a:cs typeface="MS PGothic" pitchFamily="34" charset="-128"/>
              </a:rPr>
              <a:t> </a:t>
            </a:r>
            <a:r>
              <a:rPr lang="en-US" sz="2500" dirty="0">
                <a:ea typeface="MS PGothic" pitchFamily="34" charset="-128"/>
                <a:cs typeface="MS PGothic" pitchFamily="34" charset="-128"/>
              </a:rPr>
              <a:t>de la </a:t>
            </a:r>
            <a:r>
              <a:rPr lang="en-US" sz="2500" dirty="0" err="1">
                <a:ea typeface="MS PGothic" pitchFamily="34" charset="-128"/>
                <a:cs typeface="MS PGothic" pitchFamily="34" charset="-128"/>
              </a:rPr>
              <a:t>Iglesia</a:t>
            </a:r>
            <a:r>
              <a:rPr lang="en-US" sz="2500" dirty="0">
                <a:ea typeface="MS PGothic" pitchFamily="34" charset="-128"/>
                <a:cs typeface="MS PGothic" pitchFamily="34" charset="-128"/>
              </a:rPr>
              <a:t> (PI</a:t>
            </a:r>
            <a:r>
              <a:rPr lang="en-US" sz="2500" dirty="0" smtClean="0">
                <a:ea typeface="MS PGothic" pitchFamily="34" charset="-128"/>
                <a:cs typeface="MS PGothic" pitchFamily="34" charset="-128"/>
              </a:rPr>
              <a:t>)</a:t>
            </a:r>
          </a:p>
          <a:p>
            <a:r>
              <a:rPr lang="en-US" sz="2500" dirty="0" smtClean="0">
                <a:ea typeface="MS PGothic" pitchFamily="34" charset="-128"/>
                <a:cs typeface="MS PGothic" pitchFamily="34" charset="-128"/>
              </a:rPr>
              <a:t>de la </a:t>
            </a:r>
            <a:r>
              <a:rPr lang="en-US" sz="2500" dirty="0" err="1" smtClean="0">
                <a:ea typeface="MS PGothic" pitchFamily="34" charset="-128"/>
                <a:cs typeface="MS PGothic" pitchFamily="34" charset="-128"/>
              </a:rPr>
              <a:t>Iglesia</a:t>
            </a:r>
            <a:r>
              <a:rPr lang="en-US" sz="2500" dirty="0" smtClean="0">
                <a:ea typeface="MS PGothic" pitchFamily="34" charset="-128"/>
                <a:cs typeface="MS PGothic" pitchFamily="34" charset="-128"/>
              </a:rPr>
              <a:t> lab </a:t>
            </a:r>
          </a:p>
          <a:p>
            <a:r>
              <a:rPr lang="en-US" sz="2500" dirty="0" smtClean="0">
                <a:ea typeface="MS PGothic" pitchFamily="34" charset="-128"/>
                <a:cs typeface="MS PGothic" pitchFamily="34" charset="-128"/>
              </a:rPr>
              <a:t>Gideon </a:t>
            </a:r>
            <a:r>
              <a:rPr lang="en-US" sz="2500" dirty="0" err="1" smtClean="0">
                <a:ea typeface="MS PGothic" pitchFamily="34" charset="-128"/>
                <a:cs typeface="MS PGothic" pitchFamily="34" charset="-128"/>
              </a:rPr>
              <a:t>Dunster</a:t>
            </a:r>
            <a:r>
              <a:rPr lang="en-US" sz="2500" dirty="0" smtClean="0">
                <a:ea typeface="MS PGothic" pitchFamily="34" charset="-128"/>
                <a:cs typeface="MS PGothic" pitchFamily="34" charset="-128"/>
              </a:rPr>
              <a:t> (manual analysis)</a:t>
            </a:r>
          </a:p>
          <a:p>
            <a:r>
              <a:rPr lang="en-US" sz="2500" dirty="0" smtClean="0">
                <a:ea typeface="MS PGothic" pitchFamily="34" charset="-128"/>
                <a:cs typeface="MS PGothic" pitchFamily="34" charset="-128"/>
              </a:rPr>
              <a:t> </a:t>
            </a:r>
            <a:r>
              <a:rPr lang="en-US" sz="2500" dirty="0" err="1" smtClean="0">
                <a:ea typeface="MS PGothic" pitchFamily="34" charset="-128"/>
                <a:cs typeface="MS PGothic" pitchFamily="34" charset="-128"/>
              </a:rPr>
              <a:t>eScience</a:t>
            </a:r>
            <a:r>
              <a:rPr lang="en-US" sz="2500" dirty="0" smtClean="0">
                <a:ea typeface="MS PGothic" pitchFamily="34" charset="-128"/>
                <a:cs typeface="MS PGothic" pitchFamily="34" charset="-128"/>
              </a:rPr>
              <a:t> team: </a:t>
            </a:r>
          </a:p>
          <a:p>
            <a:pPr>
              <a:buNone/>
            </a:pPr>
            <a:r>
              <a:rPr lang="en-US" sz="2500" dirty="0" smtClean="0">
                <a:ea typeface="MS PGothic" pitchFamily="34" charset="-128"/>
                <a:cs typeface="MS PGothic" pitchFamily="34" charset="-128"/>
              </a:rPr>
              <a:t> - specially Bill Howe and Dan </a:t>
            </a:r>
            <a:r>
              <a:rPr lang="en-US" sz="2500" dirty="0" err="1" smtClean="0">
                <a:ea typeface="MS PGothic" pitchFamily="34" charset="-128"/>
                <a:cs typeface="MS PGothic" pitchFamily="34" charset="-128"/>
              </a:rPr>
              <a:t>Halperin</a:t>
            </a:r>
            <a:endParaRPr lang="en-US" sz="2500" dirty="0" smtClean="0">
              <a:ea typeface="MS PGothic" pitchFamily="34" charset="-128"/>
              <a:cs typeface="MS PGothic" pitchFamily="34" charset="-128"/>
            </a:endParaRPr>
          </a:p>
          <a:p>
            <a:pPr eaLnBrk="1" hangingPunct="1"/>
            <a:endParaRPr lang="en-US" sz="2323" dirty="0" smtClean="0">
              <a:ea typeface="MS PGothic" pitchFamily="34" charset="-128"/>
              <a:cs typeface="MS PGothic" pitchFamily="34" charset="-128"/>
            </a:endParaRPr>
          </a:p>
          <a:p>
            <a:pPr eaLnBrk="1" hangingPunct="1">
              <a:buNone/>
            </a:pPr>
            <a:endParaRPr lang="en-US" sz="3000" dirty="0" smtClean="0">
              <a:ea typeface="MS PGothic" pitchFamily="34" charset="-128"/>
              <a:cs typeface="MS PGothic" pitchFamily="34" charset="-128"/>
            </a:endParaRPr>
          </a:p>
          <a:p>
            <a:pPr eaLnBrk="1" hangingPunct="1"/>
            <a:r>
              <a:rPr lang="en-US" sz="3000" dirty="0" smtClean="0">
                <a:ea typeface="MS PGothic" pitchFamily="34" charset="-128"/>
                <a:cs typeface="MS PGothic" pitchFamily="34" charset="-128"/>
              </a:rPr>
              <a:t>NSF for funding</a:t>
            </a:r>
            <a:endParaRPr lang="en-US" sz="3000" dirty="0">
              <a:ea typeface="MS PGothic" pitchFamily="34" charset="-128"/>
              <a:cs typeface="MS PGothic" pitchFamily="34" charset="-128"/>
            </a:endParaRPr>
          </a:p>
        </p:txBody>
      </p:sp>
      <p:pic>
        <p:nvPicPr>
          <p:cNvPr id="31747" name="Picture 1" descr="Screen Shot 2012-08-16 at 12.10.25 AM.png"/>
          <p:cNvPicPr>
            <a:picLocks noChangeAspect="1"/>
          </p:cNvPicPr>
          <p:nvPr/>
        </p:nvPicPr>
        <p:blipFill>
          <a:blip r:embed="rId2"/>
          <a:srcRect/>
          <a:stretch>
            <a:fillRect/>
          </a:stretch>
        </p:blipFill>
        <p:spPr bwMode="auto">
          <a:xfrm>
            <a:off x="7464268" y="3632200"/>
            <a:ext cx="1571782" cy="2873375"/>
          </a:xfrm>
          <a:prstGeom prst="rect">
            <a:avLst/>
          </a:prstGeom>
          <a:noFill/>
          <a:ln w="9525">
            <a:noFill/>
            <a:miter lim="800000"/>
            <a:headEnd/>
            <a:tailEnd/>
          </a:ln>
        </p:spPr>
      </p:pic>
      <p:pic>
        <p:nvPicPr>
          <p:cNvPr id="31749" name="Picture 6"/>
          <p:cNvPicPr>
            <a:picLocks noChangeAspect="1"/>
          </p:cNvPicPr>
          <p:nvPr/>
        </p:nvPicPr>
        <p:blipFill>
          <a:blip r:embed="rId3"/>
          <a:srcRect/>
          <a:stretch>
            <a:fillRect/>
          </a:stretch>
        </p:blipFill>
        <p:spPr bwMode="auto">
          <a:xfrm>
            <a:off x="32385000" y="1295400"/>
            <a:ext cx="3810000" cy="3813175"/>
          </a:xfrm>
          <a:prstGeom prst="rect">
            <a:avLst/>
          </a:prstGeom>
          <a:noFill/>
          <a:ln w="9525">
            <a:noFill/>
            <a:miter lim="800000"/>
            <a:headEnd/>
            <a:tailEnd/>
          </a:ln>
        </p:spPr>
      </p:pic>
      <p:pic>
        <p:nvPicPr>
          <p:cNvPr id="31750" name="Picture 6"/>
          <p:cNvPicPr>
            <a:picLocks noChangeAspect="1"/>
          </p:cNvPicPr>
          <p:nvPr/>
        </p:nvPicPr>
        <p:blipFill>
          <a:blip r:embed="rId3"/>
          <a:srcRect/>
          <a:stretch>
            <a:fillRect/>
          </a:stretch>
        </p:blipFill>
        <p:spPr bwMode="auto">
          <a:xfrm>
            <a:off x="32537400" y="1447800"/>
            <a:ext cx="3810000" cy="3813175"/>
          </a:xfrm>
          <a:prstGeom prst="rect">
            <a:avLst/>
          </a:prstGeom>
          <a:noFill/>
          <a:ln w="9525">
            <a:noFill/>
            <a:miter lim="800000"/>
            <a:headEnd/>
            <a:tailEnd/>
          </a:ln>
        </p:spPr>
      </p:pic>
      <p:pic>
        <p:nvPicPr>
          <p:cNvPr id="31751" name="Picture 6"/>
          <p:cNvPicPr>
            <a:picLocks noChangeAspect="1"/>
          </p:cNvPicPr>
          <p:nvPr/>
        </p:nvPicPr>
        <p:blipFill>
          <a:blip r:embed="rId3"/>
          <a:srcRect/>
          <a:stretch>
            <a:fillRect/>
          </a:stretch>
        </p:blipFill>
        <p:spPr bwMode="auto">
          <a:xfrm>
            <a:off x="32689800" y="1600200"/>
            <a:ext cx="3810000" cy="3813175"/>
          </a:xfrm>
          <a:prstGeom prst="rect">
            <a:avLst/>
          </a:prstGeom>
          <a:noFill/>
          <a:ln w="9525">
            <a:noFill/>
            <a:miter lim="800000"/>
            <a:headEnd/>
            <a:tailEnd/>
          </a:ln>
        </p:spPr>
      </p:pic>
      <p:pic>
        <p:nvPicPr>
          <p:cNvPr id="31752" name="Picture 6"/>
          <p:cNvPicPr>
            <a:picLocks noChangeAspect="1"/>
          </p:cNvPicPr>
          <p:nvPr/>
        </p:nvPicPr>
        <p:blipFill>
          <a:blip r:embed="rId3"/>
          <a:srcRect/>
          <a:stretch>
            <a:fillRect/>
          </a:stretch>
        </p:blipFill>
        <p:spPr bwMode="auto">
          <a:xfrm>
            <a:off x="32842200" y="1752600"/>
            <a:ext cx="3810000" cy="3813175"/>
          </a:xfrm>
          <a:prstGeom prst="rect">
            <a:avLst/>
          </a:prstGeom>
          <a:noFill/>
          <a:ln w="9525">
            <a:noFill/>
            <a:miter lim="800000"/>
            <a:headEnd/>
            <a:tailEnd/>
          </a:ln>
        </p:spPr>
      </p:pic>
      <p:pic>
        <p:nvPicPr>
          <p:cNvPr id="31753" name="Picture 6"/>
          <p:cNvPicPr>
            <a:picLocks noChangeAspect="1"/>
          </p:cNvPicPr>
          <p:nvPr/>
        </p:nvPicPr>
        <p:blipFill>
          <a:blip r:embed="rId3"/>
          <a:srcRect/>
          <a:stretch>
            <a:fillRect/>
          </a:stretch>
        </p:blipFill>
        <p:spPr bwMode="auto">
          <a:xfrm>
            <a:off x="32994600" y="1905000"/>
            <a:ext cx="3810000" cy="3813175"/>
          </a:xfrm>
          <a:prstGeom prst="rect">
            <a:avLst/>
          </a:prstGeom>
          <a:noFill/>
          <a:ln w="9525">
            <a:noFill/>
            <a:miter lim="800000"/>
            <a:headEnd/>
            <a:tailEnd/>
          </a:ln>
        </p:spPr>
      </p:pic>
      <p:pic>
        <p:nvPicPr>
          <p:cNvPr id="31754" name="Picture 6"/>
          <p:cNvPicPr>
            <a:picLocks noChangeAspect="1"/>
          </p:cNvPicPr>
          <p:nvPr/>
        </p:nvPicPr>
        <p:blipFill>
          <a:blip r:embed="rId3"/>
          <a:srcRect/>
          <a:stretch>
            <a:fillRect/>
          </a:stretch>
        </p:blipFill>
        <p:spPr bwMode="auto">
          <a:xfrm>
            <a:off x="33147000" y="2057400"/>
            <a:ext cx="3810000" cy="3813175"/>
          </a:xfrm>
          <a:prstGeom prst="rect">
            <a:avLst/>
          </a:prstGeom>
          <a:noFill/>
          <a:ln w="9525">
            <a:noFill/>
            <a:miter lim="800000"/>
            <a:headEnd/>
            <a:tailEnd/>
          </a:ln>
        </p:spPr>
      </p:pic>
      <p:pic>
        <p:nvPicPr>
          <p:cNvPr id="31755" name="Picture 11"/>
          <p:cNvPicPr>
            <a:picLocks noChangeAspect="1"/>
          </p:cNvPicPr>
          <p:nvPr/>
        </p:nvPicPr>
        <p:blipFill>
          <a:blip r:embed="rId3"/>
          <a:srcRect/>
          <a:stretch>
            <a:fillRect/>
          </a:stretch>
        </p:blipFill>
        <p:spPr bwMode="auto">
          <a:xfrm>
            <a:off x="5702362" y="4671218"/>
            <a:ext cx="1785937" cy="1789113"/>
          </a:xfrm>
          <a:prstGeom prst="rect">
            <a:avLst/>
          </a:prstGeom>
          <a:noFill/>
          <a:ln w="9525">
            <a:noFill/>
            <a:miter lim="800000"/>
            <a:headEnd/>
            <a:tailEnd/>
          </a:ln>
        </p:spPr>
      </p:pic>
      <p:pic>
        <p:nvPicPr>
          <p:cNvPr id="31756" name="Picture 12" descr="D:\Pics\Pics\Rat-Crab logo.JPG"/>
          <p:cNvPicPr>
            <a:picLocks noChangeAspect="1" noChangeArrowheads="1"/>
          </p:cNvPicPr>
          <p:nvPr/>
        </p:nvPicPr>
        <p:blipFill>
          <a:blip r:embed="rId4"/>
          <a:srcRect/>
          <a:stretch>
            <a:fillRect/>
          </a:stretch>
        </p:blipFill>
        <p:spPr bwMode="auto">
          <a:xfrm>
            <a:off x="7350125" y="0"/>
            <a:ext cx="1685925" cy="2120900"/>
          </a:xfrm>
          <a:prstGeom prst="rect">
            <a:avLst/>
          </a:prstGeom>
          <a:noFill/>
          <a:ln w="9525">
            <a:noFill/>
            <a:miter lim="800000"/>
            <a:headEnd/>
            <a:tailEnd/>
          </a:ln>
        </p:spPr>
      </p:pic>
      <p:pic>
        <p:nvPicPr>
          <p:cNvPr id="14" name="Picture 13" descr="escience_logo.png"/>
          <p:cNvPicPr>
            <a:picLocks noChangeAspect="1"/>
          </p:cNvPicPr>
          <p:nvPr/>
        </p:nvPicPr>
        <p:blipFill>
          <a:blip r:embed="rId5"/>
          <a:stretch>
            <a:fillRect/>
          </a:stretch>
        </p:blipFill>
        <p:spPr>
          <a:xfrm>
            <a:off x="7629487" y="2307505"/>
            <a:ext cx="993879" cy="1011089"/>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1"/>
          <p:cNvSpPr txBox="1">
            <a:spLocks/>
          </p:cNvSpPr>
          <p:nvPr/>
        </p:nvSpPr>
        <p:spPr>
          <a:xfrm>
            <a:off x="1" y="51344"/>
            <a:ext cx="91440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500" b="1" i="0" u="sng" strike="noStrike" kern="1200" cap="none" spc="0" normalizeH="0" baseline="0" noProof="0" dirty="0" smtClean="0">
                <a:ln>
                  <a:noFill/>
                </a:ln>
                <a:solidFill>
                  <a:srgbClr val="800000"/>
                </a:solidFill>
                <a:effectLst/>
                <a:uLnTx/>
                <a:uFillTx/>
                <a:latin typeface="Cambria"/>
                <a:ea typeface="+mj-ea"/>
                <a:cs typeface="Cambria"/>
              </a:rPr>
              <a:t>Hypothesis</a:t>
            </a:r>
            <a:r>
              <a:rPr lang="en-US" sz="2500" b="1" dirty="0" smtClean="0">
                <a:solidFill>
                  <a:srgbClr val="800000"/>
                </a:solidFill>
                <a:latin typeface="Cambria"/>
                <a:ea typeface="+mj-ea"/>
                <a:cs typeface="Cambria"/>
              </a:rPr>
              <a:t>: Poor academic performance in college students correlates with poor sleep behaviors</a:t>
            </a:r>
            <a:endParaRPr kumimoji="0" lang="en-US" sz="2500" b="1" i="0" u="none" strike="noStrike" kern="1200" cap="none" spc="0" normalizeH="0" baseline="0" noProof="0" dirty="0">
              <a:ln>
                <a:noFill/>
              </a:ln>
              <a:solidFill>
                <a:srgbClr val="800000"/>
              </a:solidFill>
              <a:effectLst/>
              <a:uLnTx/>
              <a:uFillTx/>
              <a:latin typeface="Cambria"/>
              <a:ea typeface="+mj-ea"/>
              <a:cs typeface="Cambria"/>
            </a:endParaRPr>
          </a:p>
        </p:txBody>
      </p:sp>
      <p:sp>
        <p:nvSpPr>
          <p:cNvPr id="17" name="TextBox 16"/>
          <p:cNvSpPr txBox="1"/>
          <p:nvPr/>
        </p:nvSpPr>
        <p:spPr>
          <a:xfrm>
            <a:off x="6383868" y="1225319"/>
            <a:ext cx="1099430" cy="369332"/>
          </a:xfrm>
          <a:prstGeom prst="rect">
            <a:avLst/>
          </a:prstGeom>
          <a:noFill/>
        </p:spPr>
        <p:txBody>
          <a:bodyPr wrap="none" rtlCol="0">
            <a:spAutoFit/>
          </a:bodyPr>
          <a:lstStyle/>
          <a:p>
            <a:r>
              <a:rPr lang="en-US" dirty="0" smtClean="0"/>
              <a:t>Post-Tone</a:t>
            </a:r>
            <a:endParaRPr lang="en-US" dirty="0"/>
          </a:p>
        </p:txBody>
      </p:sp>
      <p:sp>
        <p:nvSpPr>
          <p:cNvPr id="13" name="Rectangle 12"/>
          <p:cNvSpPr/>
          <p:nvPr/>
        </p:nvSpPr>
        <p:spPr>
          <a:xfrm>
            <a:off x="1588348" y="1269996"/>
            <a:ext cx="5917334" cy="5418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472309" y="1269996"/>
            <a:ext cx="7033373" cy="6063198"/>
          </a:xfrm>
          <a:prstGeom prst="rect">
            <a:avLst/>
          </a:prstGeom>
          <a:noFill/>
        </p:spPr>
        <p:txBody>
          <a:bodyPr wrap="square" rtlCol="0">
            <a:spAutoFit/>
          </a:bodyPr>
          <a:lstStyle/>
          <a:p>
            <a:r>
              <a:rPr lang="en-US" sz="2000" b="1" dirty="0" smtClean="0"/>
              <a:t>Course: Biological Clocks and Rhythms, Spring 2014</a:t>
            </a:r>
          </a:p>
          <a:p>
            <a:r>
              <a:rPr lang="en-US" sz="2000" dirty="0" smtClean="0"/>
              <a:t>72 students, seniors</a:t>
            </a:r>
          </a:p>
          <a:p>
            <a:r>
              <a:rPr lang="en-US" sz="2000" dirty="0" smtClean="0"/>
              <a:t>Data recorded over: 6 days, including 1 weekend. </a:t>
            </a:r>
          </a:p>
          <a:p>
            <a:pPr>
              <a:buFontTx/>
              <a:buChar char="-"/>
            </a:pPr>
            <a:endParaRPr lang="en-US" sz="2000" b="1" dirty="0" smtClean="0"/>
          </a:p>
          <a:p>
            <a:pPr>
              <a:buFontTx/>
              <a:buChar char="-"/>
            </a:pPr>
            <a:endParaRPr lang="en-US" sz="2000" b="1" dirty="0" smtClean="0"/>
          </a:p>
          <a:p>
            <a:pPr>
              <a:buFontTx/>
              <a:buChar char="-"/>
            </a:pPr>
            <a:endParaRPr lang="en-US" sz="2000" b="1" dirty="0" smtClean="0"/>
          </a:p>
          <a:p>
            <a:pPr>
              <a:buFontTx/>
              <a:buChar char="-"/>
            </a:pPr>
            <a:endParaRPr lang="en-US" sz="2000" b="1" dirty="0" smtClean="0"/>
          </a:p>
          <a:p>
            <a:pPr>
              <a:buFontTx/>
              <a:buChar char="-"/>
            </a:pPr>
            <a:endParaRPr lang="en-US" sz="2000" b="1" dirty="0" smtClean="0"/>
          </a:p>
          <a:p>
            <a:pPr>
              <a:buFontTx/>
              <a:buChar char="-"/>
            </a:pPr>
            <a:endParaRPr lang="en-US" sz="2000" b="1" dirty="0" smtClean="0"/>
          </a:p>
          <a:p>
            <a:pPr>
              <a:buFontTx/>
              <a:buChar char="-"/>
            </a:pPr>
            <a:endParaRPr lang="en-US" sz="2000" b="1" dirty="0" smtClean="0"/>
          </a:p>
          <a:p>
            <a:pPr>
              <a:buFontTx/>
              <a:buChar char="-"/>
            </a:pPr>
            <a:endParaRPr lang="en-US" sz="2000" b="1" dirty="0" smtClean="0"/>
          </a:p>
          <a:p>
            <a:pPr>
              <a:buFontTx/>
              <a:buChar char="-"/>
            </a:pPr>
            <a:endParaRPr lang="en-US" sz="2000" b="1" dirty="0" smtClean="0"/>
          </a:p>
          <a:p>
            <a:pPr>
              <a:buFontTx/>
              <a:buChar char="-"/>
            </a:pPr>
            <a:endParaRPr lang="en-US" sz="2000" b="1" dirty="0" smtClean="0"/>
          </a:p>
          <a:p>
            <a:pPr>
              <a:buFontTx/>
              <a:buChar char="-"/>
            </a:pPr>
            <a:endParaRPr lang="en-US" sz="2000" b="1" dirty="0" smtClean="0"/>
          </a:p>
          <a:p>
            <a:pPr>
              <a:buFontTx/>
              <a:buChar char="-"/>
            </a:pPr>
            <a:endParaRPr lang="en-US" sz="2000" b="1" dirty="0" smtClean="0"/>
          </a:p>
          <a:p>
            <a:pPr>
              <a:buFontTx/>
              <a:buChar char="-"/>
            </a:pPr>
            <a:r>
              <a:rPr lang="en-US" sz="2000" b="1" u="sng" dirty="0" smtClean="0"/>
              <a:t>Purposes</a:t>
            </a:r>
            <a:r>
              <a:rPr lang="en-US" sz="2000" b="1" dirty="0" smtClean="0"/>
              <a:t>: </a:t>
            </a:r>
            <a:r>
              <a:rPr lang="en-US" sz="2000" dirty="0" smtClean="0"/>
              <a:t>Research, teaching and public health goals. </a:t>
            </a:r>
          </a:p>
          <a:p>
            <a:pPr>
              <a:buFontTx/>
              <a:buChar char="-"/>
            </a:pPr>
            <a:endParaRPr lang="en-US" sz="1700" b="1" dirty="0" smtClean="0"/>
          </a:p>
          <a:p>
            <a:pPr>
              <a:buFontTx/>
              <a:buChar char="-"/>
            </a:pPr>
            <a:endParaRPr lang="en-US" sz="1700" b="1" dirty="0" smtClean="0"/>
          </a:p>
          <a:p>
            <a:pPr>
              <a:buFontTx/>
              <a:buChar char="-"/>
            </a:pPr>
            <a:endParaRPr lang="en-US" sz="1700" b="1" dirty="0" smtClean="0"/>
          </a:p>
          <a:p>
            <a:endParaRPr lang="en-US" sz="1700" b="1" dirty="0"/>
          </a:p>
        </p:txBody>
      </p:sp>
      <p:sp>
        <p:nvSpPr>
          <p:cNvPr id="6" name="TextBox 5"/>
          <p:cNvSpPr txBox="1"/>
          <p:nvPr/>
        </p:nvSpPr>
        <p:spPr>
          <a:xfrm>
            <a:off x="3861382" y="2919508"/>
            <a:ext cx="5044971" cy="1938992"/>
          </a:xfrm>
          <a:prstGeom prst="rect">
            <a:avLst/>
          </a:prstGeom>
          <a:noFill/>
        </p:spPr>
        <p:txBody>
          <a:bodyPr wrap="none" rtlCol="0">
            <a:spAutoFit/>
          </a:bodyPr>
          <a:lstStyle/>
          <a:p>
            <a:pPr>
              <a:buFont typeface="Arial"/>
              <a:buChar char="•"/>
            </a:pPr>
            <a:r>
              <a:rPr lang="en-US" b="1" dirty="0" smtClean="0"/>
              <a:t> </a:t>
            </a:r>
            <a:r>
              <a:rPr lang="en-US" sz="2000" b="1" u="sng" dirty="0" smtClean="0"/>
              <a:t>Sleep parameters:</a:t>
            </a:r>
          </a:p>
          <a:p>
            <a:pPr>
              <a:buFontTx/>
              <a:buChar char="-"/>
            </a:pPr>
            <a:r>
              <a:rPr lang="en-US" sz="2000" dirty="0" smtClean="0"/>
              <a:t> </a:t>
            </a:r>
            <a:r>
              <a:rPr lang="en-US" sz="2000" dirty="0" err="1" smtClean="0"/>
              <a:t>chronotype</a:t>
            </a:r>
            <a:endParaRPr lang="en-US" sz="2000" dirty="0" smtClean="0"/>
          </a:p>
          <a:p>
            <a:pPr>
              <a:buFontTx/>
              <a:buChar char="-"/>
            </a:pPr>
            <a:r>
              <a:rPr lang="en-US" sz="2000" dirty="0" smtClean="0"/>
              <a:t> social jetlag</a:t>
            </a:r>
          </a:p>
          <a:p>
            <a:pPr>
              <a:buFontTx/>
              <a:buChar char="-"/>
            </a:pPr>
            <a:r>
              <a:rPr lang="en-US" sz="2000" dirty="0" smtClean="0"/>
              <a:t> variability of sleep onset, duration, offset etc</a:t>
            </a:r>
          </a:p>
          <a:p>
            <a:pPr>
              <a:buFontTx/>
              <a:buChar char="-"/>
            </a:pPr>
            <a:endParaRPr lang="en-US" sz="2000" b="1" dirty="0" smtClean="0"/>
          </a:p>
          <a:p>
            <a:pPr>
              <a:buFont typeface="Arial"/>
              <a:buChar char="•"/>
            </a:pPr>
            <a:r>
              <a:rPr lang="en-US" sz="2000" b="1" dirty="0" smtClean="0"/>
              <a:t> </a:t>
            </a:r>
            <a:r>
              <a:rPr lang="en-US" sz="2000" b="1" u="sng" dirty="0" smtClean="0"/>
              <a:t>Performance:</a:t>
            </a:r>
            <a:r>
              <a:rPr lang="en-US" sz="2000" dirty="0" smtClean="0"/>
              <a:t> grades (midterms, quizzes etc)</a:t>
            </a:r>
            <a:endParaRPr lang="en-US" sz="2000" dirty="0"/>
          </a:p>
        </p:txBody>
      </p:sp>
      <p:pic>
        <p:nvPicPr>
          <p:cNvPr id="8" name="Picture 7" descr="escience_logo.png"/>
          <p:cNvPicPr>
            <a:picLocks noChangeAspect="1"/>
          </p:cNvPicPr>
          <p:nvPr/>
        </p:nvPicPr>
        <p:blipFill>
          <a:blip r:embed="rId3"/>
          <a:stretch>
            <a:fillRect/>
          </a:stretch>
        </p:blipFill>
        <p:spPr>
          <a:xfrm>
            <a:off x="7752112" y="1225319"/>
            <a:ext cx="993879" cy="1011089"/>
          </a:xfrm>
          <a:prstGeom prst="rect">
            <a:avLst/>
          </a:prstGeom>
        </p:spPr>
      </p:pic>
      <p:pic>
        <p:nvPicPr>
          <p:cNvPr id="9" name="Picture 8" descr="sleep_2.jpg"/>
          <p:cNvPicPr>
            <a:picLocks noChangeAspect="1"/>
          </p:cNvPicPr>
          <p:nvPr/>
        </p:nvPicPr>
        <p:blipFill>
          <a:blip r:embed="rId4"/>
          <a:stretch>
            <a:fillRect/>
          </a:stretch>
        </p:blipFill>
        <p:spPr>
          <a:xfrm>
            <a:off x="1007371" y="3764004"/>
            <a:ext cx="1650163" cy="1094496"/>
          </a:xfrm>
          <a:prstGeom prst="rect">
            <a:avLst/>
          </a:prstGeom>
        </p:spPr>
      </p:pic>
      <p:pic>
        <p:nvPicPr>
          <p:cNvPr id="10" name="Picture 9" descr="sleep.gif"/>
          <p:cNvPicPr>
            <a:picLocks noChangeAspect="1"/>
          </p:cNvPicPr>
          <p:nvPr/>
        </p:nvPicPr>
        <p:blipFill>
          <a:blip r:embed="rId5"/>
          <a:stretch>
            <a:fillRect/>
          </a:stretch>
        </p:blipFill>
        <p:spPr>
          <a:xfrm>
            <a:off x="1090184" y="2589438"/>
            <a:ext cx="1567350" cy="966665"/>
          </a:xfrm>
          <a:prstGeom prst="rect">
            <a:avLst/>
          </a:prstGeom>
        </p:spPr>
      </p:pic>
      <p:pic>
        <p:nvPicPr>
          <p:cNvPr id="12" name="Picture 11" descr="UW logo.png"/>
          <p:cNvPicPr>
            <a:picLocks noChangeAspect="1"/>
          </p:cNvPicPr>
          <p:nvPr/>
        </p:nvPicPr>
        <p:blipFill>
          <a:blip r:embed="rId6"/>
          <a:stretch>
            <a:fillRect/>
          </a:stretch>
        </p:blipFill>
        <p:spPr>
          <a:xfrm>
            <a:off x="6796333" y="1225319"/>
            <a:ext cx="955779" cy="955779"/>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Box 3"/>
          <p:cNvSpPr txBox="1"/>
          <p:nvPr/>
        </p:nvSpPr>
        <p:spPr>
          <a:xfrm>
            <a:off x="2131612" y="159588"/>
            <a:ext cx="5046273" cy="477054"/>
          </a:xfrm>
          <a:prstGeom prst="rect">
            <a:avLst/>
          </a:prstGeom>
          <a:noFill/>
        </p:spPr>
        <p:txBody>
          <a:bodyPr wrap="none" rtlCol="0">
            <a:spAutoFit/>
          </a:bodyPr>
          <a:lstStyle/>
          <a:p>
            <a:r>
              <a:rPr lang="en-US" sz="2500" b="1" dirty="0" smtClean="0">
                <a:solidFill>
                  <a:srgbClr val="800000"/>
                </a:solidFill>
                <a:latin typeface="Cambria"/>
                <a:cs typeface="Cambria"/>
              </a:rPr>
              <a:t>Datasets and Scientific Questions</a:t>
            </a:r>
            <a:endParaRPr lang="en-US" sz="2500" b="1" dirty="0">
              <a:solidFill>
                <a:srgbClr val="800000"/>
              </a:solidFill>
              <a:latin typeface="Cambria"/>
              <a:cs typeface="Cambria"/>
            </a:endParaRPr>
          </a:p>
        </p:txBody>
      </p:sp>
      <p:pic>
        <p:nvPicPr>
          <p:cNvPr id="6" name="Picture 5" descr="actiwatch"/>
          <p:cNvPicPr>
            <a:picLocks noChangeAspect="1"/>
          </p:cNvPicPr>
          <p:nvPr/>
        </p:nvPicPr>
        <p:blipFill>
          <a:blip r:embed="rId3"/>
          <a:stretch>
            <a:fillRect/>
          </a:stretch>
        </p:blipFill>
        <p:spPr>
          <a:xfrm>
            <a:off x="366102" y="1091943"/>
            <a:ext cx="1323230" cy="1323230"/>
          </a:xfrm>
          <a:prstGeom prst="rect">
            <a:avLst/>
          </a:prstGeom>
        </p:spPr>
      </p:pic>
      <p:pic>
        <p:nvPicPr>
          <p:cNvPr id="7" name="Picture 6" descr="sleep diary"/>
          <p:cNvPicPr>
            <a:picLocks noChangeAspect="1"/>
          </p:cNvPicPr>
          <p:nvPr/>
        </p:nvPicPr>
        <p:blipFill>
          <a:blip r:embed="rId4"/>
          <a:stretch>
            <a:fillRect/>
          </a:stretch>
        </p:blipFill>
        <p:spPr>
          <a:xfrm>
            <a:off x="291450" y="2674788"/>
            <a:ext cx="1474146" cy="1106710"/>
          </a:xfrm>
          <a:prstGeom prst="rect">
            <a:avLst/>
          </a:prstGeom>
        </p:spPr>
      </p:pic>
      <p:pic>
        <p:nvPicPr>
          <p:cNvPr id="8" name="Picture 7" descr="chronotype"/>
          <p:cNvPicPr>
            <a:picLocks noChangeAspect="1"/>
          </p:cNvPicPr>
          <p:nvPr/>
        </p:nvPicPr>
        <p:blipFill>
          <a:blip r:embed="rId5"/>
          <a:stretch>
            <a:fillRect/>
          </a:stretch>
        </p:blipFill>
        <p:spPr>
          <a:xfrm>
            <a:off x="158856" y="4032823"/>
            <a:ext cx="2368702" cy="1018542"/>
          </a:xfrm>
          <a:prstGeom prst="rect">
            <a:avLst/>
          </a:prstGeom>
        </p:spPr>
      </p:pic>
      <p:pic>
        <p:nvPicPr>
          <p:cNvPr id="9" name="Picture 8" descr="grades"/>
          <p:cNvPicPr>
            <a:picLocks noChangeAspect="1"/>
          </p:cNvPicPr>
          <p:nvPr/>
        </p:nvPicPr>
        <p:blipFill>
          <a:blip r:embed="rId6"/>
          <a:stretch>
            <a:fillRect/>
          </a:stretch>
        </p:blipFill>
        <p:spPr>
          <a:xfrm>
            <a:off x="5349454" y="5661377"/>
            <a:ext cx="1183429" cy="971398"/>
          </a:xfrm>
          <a:prstGeom prst="rect">
            <a:avLst/>
          </a:prstGeom>
        </p:spPr>
      </p:pic>
      <p:sp>
        <p:nvSpPr>
          <p:cNvPr id="10" name="TextBox 9"/>
          <p:cNvSpPr txBox="1"/>
          <p:nvPr/>
        </p:nvSpPr>
        <p:spPr>
          <a:xfrm>
            <a:off x="366102" y="655600"/>
            <a:ext cx="1381690" cy="415498"/>
          </a:xfrm>
          <a:prstGeom prst="rect">
            <a:avLst/>
          </a:prstGeom>
          <a:noFill/>
        </p:spPr>
        <p:txBody>
          <a:bodyPr wrap="none" rtlCol="0">
            <a:spAutoFit/>
          </a:bodyPr>
          <a:lstStyle/>
          <a:p>
            <a:r>
              <a:rPr lang="en-US" sz="2100" b="1" dirty="0" smtClean="0">
                <a:solidFill>
                  <a:srgbClr val="3366FF"/>
                </a:solidFill>
              </a:rPr>
              <a:t>Data from</a:t>
            </a:r>
            <a:r>
              <a:rPr lang="en-US" sz="2000" b="1" dirty="0" smtClean="0">
                <a:solidFill>
                  <a:srgbClr val="3366FF"/>
                </a:solidFill>
              </a:rPr>
              <a:t>:</a:t>
            </a:r>
            <a:endParaRPr lang="en-US" sz="2000" b="1" dirty="0">
              <a:solidFill>
                <a:srgbClr val="3366FF"/>
              </a:solidFill>
            </a:endParaRPr>
          </a:p>
        </p:txBody>
      </p:sp>
      <p:sp>
        <p:nvSpPr>
          <p:cNvPr id="11" name="TextBox 10"/>
          <p:cNvSpPr txBox="1"/>
          <p:nvPr/>
        </p:nvSpPr>
        <p:spPr>
          <a:xfrm>
            <a:off x="1724329" y="3228143"/>
            <a:ext cx="1274708" cy="369332"/>
          </a:xfrm>
          <a:prstGeom prst="rect">
            <a:avLst/>
          </a:prstGeom>
          <a:noFill/>
        </p:spPr>
        <p:txBody>
          <a:bodyPr wrap="none" rtlCol="0">
            <a:spAutoFit/>
          </a:bodyPr>
          <a:lstStyle/>
          <a:p>
            <a:r>
              <a:rPr lang="en-US" b="1" dirty="0" smtClean="0"/>
              <a:t>Sleep Diary</a:t>
            </a:r>
          </a:p>
        </p:txBody>
      </p:sp>
      <p:sp>
        <p:nvSpPr>
          <p:cNvPr id="12" name="TextBox 11"/>
          <p:cNvSpPr txBox="1"/>
          <p:nvPr/>
        </p:nvSpPr>
        <p:spPr>
          <a:xfrm>
            <a:off x="1732221" y="1555373"/>
            <a:ext cx="1135046" cy="369332"/>
          </a:xfrm>
          <a:prstGeom prst="rect">
            <a:avLst/>
          </a:prstGeom>
          <a:noFill/>
        </p:spPr>
        <p:txBody>
          <a:bodyPr wrap="none" rtlCol="0">
            <a:spAutoFit/>
          </a:bodyPr>
          <a:lstStyle/>
          <a:p>
            <a:r>
              <a:rPr lang="en-US" b="1" dirty="0" err="1" smtClean="0"/>
              <a:t>Actiwatch</a:t>
            </a:r>
            <a:endParaRPr lang="en-US" b="1" dirty="0"/>
          </a:p>
        </p:txBody>
      </p:sp>
      <p:sp>
        <p:nvSpPr>
          <p:cNvPr id="13" name="TextBox 12"/>
          <p:cNvSpPr txBox="1"/>
          <p:nvPr/>
        </p:nvSpPr>
        <p:spPr>
          <a:xfrm>
            <a:off x="2527558" y="4390885"/>
            <a:ext cx="1603474" cy="646331"/>
          </a:xfrm>
          <a:prstGeom prst="rect">
            <a:avLst/>
          </a:prstGeom>
          <a:noFill/>
        </p:spPr>
        <p:txBody>
          <a:bodyPr wrap="none" rtlCol="0">
            <a:spAutoFit/>
          </a:bodyPr>
          <a:lstStyle/>
          <a:p>
            <a:r>
              <a:rPr lang="en-US" b="1" dirty="0" err="1" smtClean="0"/>
              <a:t>Chronotype</a:t>
            </a:r>
            <a:r>
              <a:rPr lang="en-US" b="1" dirty="0" smtClean="0"/>
              <a:t> </a:t>
            </a:r>
          </a:p>
          <a:p>
            <a:r>
              <a:rPr lang="en-US" b="1" dirty="0" smtClean="0"/>
              <a:t>questionnaires</a:t>
            </a:r>
          </a:p>
        </p:txBody>
      </p:sp>
      <p:sp>
        <p:nvSpPr>
          <p:cNvPr id="14" name="TextBox 13"/>
          <p:cNvSpPr txBox="1"/>
          <p:nvPr/>
        </p:nvSpPr>
        <p:spPr>
          <a:xfrm>
            <a:off x="-20666" y="1370707"/>
            <a:ext cx="371654" cy="369332"/>
          </a:xfrm>
          <a:prstGeom prst="rect">
            <a:avLst/>
          </a:prstGeom>
          <a:noFill/>
        </p:spPr>
        <p:txBody>
          <a:bodyPr wrap="none" rtlCol="0">
            <a:spAutoFit/>
          </a:bodyPr>
          <a:lstStyle/>
          <a:p>
            <a:r>
              <a:rPr lang="en-US" b="1" dirty="0" smtClean="0"/>
              <a:t>1)</a:t>
            </a:r>
            <a:endParaRPr lang="en-US" b="1" dirty="0"/>
          </a:p>
        </p:txBody>
      </p:sp>
      <p:sp>
        <p:nvSpPr>
          <p:cNvPr id="15" name="TextBox 14"/>
          <p:cNvSpPr txBox="1"/>
          <p:nvPr/>
        </p:nvSpPr>
        <p:spPr>
          <a:xfrm>
            <a:off x="6393" y="3043477"/>
            <a:ext cx="373570" cy="369332"/>
          </a:xfrm>
          <a:prstGeom prst="rect">
            <a:avLst/>
          </a:prstGeom>
          <a:noFill/>
        </p:spPr>
        <p:txBody>
          <a:bodyPr wrap="none" rtlCol="0">
            <a:spAutoFit/>
          </a:bodyPr>
          <a:lstStyle/>
          <a:p>
            <a:r>
              <a:rPr lang="en-US" b="1" dirty="0"/>
              <a:t>2</a:t>
            </a:r>
            <a:r>
              <a:rPr lang="en-US" b="1" dirty="0" smtClean="0"/>
              <a:t>)</a:t>
            </a:r>
            <a:endParaRPr lang="en-US" b="1" dirty="0"/>
          </a:p>
        </p:txBody>
      </p:sp>
      <p:sp>
        <p:nvSpPr>
          <p:cNvPr id="16" name="TextBox 15"/>
          <p:cNvSpPr txBox="1"/>
          <p:nvPr/>
        </p:nvSpPr>
        <p:spPr>
          <a:xfrm>
            <a:off x="19871" y="4046577"/>
            <a:ext cx="373570" cy="369332"/>
          </a:xfrm>
          <a:prstGeom prst="rect">
            <a:avLst/>
          </a:prstGeom>
          <a:noFill/>
        </p:spPr>
        <p:txBody>
          <a:bodyPr wrap="none" rtlCol="0">
            <a:spAutoFit/>
          </a:bodyPr>
          <a:lstStyle/>
          <a:p>
            <a:r>
              <a:rPr lang="en-US" b="1" dirty="0" smtClean="0"/>
              <a:t>3)</a:t>
            </a:r>
            <a:endParaRPr lang="en-US" b="1" dirty="0"/>
          </a:p>
        </p:txBody>
      </p:sp>
      <p:cxnSp>
        <p:nvCxnSpPr>
          <p:cNvPr id="18" name="Straight Arrow Connector 17"/>
          <p:cNvCxnSpPr/>
          <p:nvPr/>
        </p:nvCxnSpPr>
        <p:spPr>
          <a:xfrm>
            <a:off x="2946651" y="1741627"/>
            <a:ext cx="620463" cy="1588"/>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2827575" y="1370707"/>
            <a:ext cx="915692" cy="323165"/>
          </a:xfrm>
          <a:prstGeom prst="rect">
            <a:avLst/>
          </a:prstGeom>
          <a:noFill/>
        </p:spPr>
        <p:txBody>
          <a:bodyPr wrap="none" rtlCol="0">
            <a:spAutoFit/>
          </a:bodyPr>
          <a:lstStyle/>
          <a:p>
            <a:r>
              <a:rPr lang="en-US" sz="1500" b="1" dirty="0" smtClean="0"/>
              <a:t>Example:</a:t>
            </a:r>
            <a:endParaRPr lang="en-US" sz="1500" b="1" dirty="0"/>
          </a:p>
        </p:txBody>
      </p:sp>
      <p:pic>
        <p:nvPicPr>
          <p:cNvPr id="23" name="Picture 22" descr="gender"/>
          <p:cNvPicPr>
            <a:picLocks noChangeAspect="1"/>
          </p:cNvPicPr>
          <p:nvPr/>
        </p:nvPicPr>
        <p:blipFill>
          <a:blip r:embed="rId7"/>
          <a:stretch>
            <a:fillRect/>
          </a:stretch>
        </p:blipFill>
        <p:spPr>
          <a:xfrm>
            <a:off x="6872801" y="5585177"/>
            <a:ext cx="849974" cy="971398"/>
          </a:xfrm>
          <a:prstGeom prst="rect">
            <a:avLst/>
          </a:prstGeom>
        </p:spPr>
      </p:pic>
      <p:sp>
        <p:nvSpPr>
          <p:cNvPr id="31" name="TextBox 30"/>
          <p:cNvSpPr txBox="1"/>
          <p:nvPr/>
        </p:nvSpPr>
        <p:spPr>
          <a:xfrm>
            <a:off x="4057159" y="5292045"/>
            <a:ext cx="1733430" cy="415498"/>
          </a:xfrm>
          <a:prstGeom prst="rect">
            <a:avLst/>
          </a:prstGeom>
          <a:noFill/>
        </p:spPr>
        <p:txBody>
          <a:bodyPr wrap="none" rtlCol="0">
            <a:spAutoFit/>
          </a:bodyPr>
          <a:lstStyle/>
          <a:p>
            <a:r>
              <a:rPr lang="en-US" sz="2100" b="1" dirty="0" smtClean="0">
                <a:solidFill>
                  <a:srgbClr val="3366FF"/>
                </a:solidFill>
              </a:rPr>
              <a:t>Correlated to:</a:t>
            </a:r>
          </a:p>
        </p:txBody>
      </p:sp>
      <p:sp>
        <p:nvSpPr>
          <p:cNvPr id="32" name="TextBox 31"/>
          <p:cNvSpPr txBox="1"/>
          <p:nvPr/>
        </p:nvSpPr>
        <p:spPr>
          <a:xfrm>
            <a:off x="4616837" y="6174726"/>
            <a:ext cx="961809" cy="369332"/>
          </a:xfrm>
          <a:prstGeom prst="rect">
            <a:avLst/>
          </a:prstGeom>
          <a:noFill/>
        </p:spPr>
        <p:txBody>
          <a:bodyPr wrap="none" rtlCol="0">
            <a:spAutoFit/>
          </a:bodyPr>
          <a:lstStyle/>
          <a:p>
            <a:r>
              <a:rPr lang="en-US" b="1" dirty="0" smtClean="0"/>
              <a:t>Grades?</a:t>
            </a:r>
          </a:p>
        </p:txBody>
      </p:sp>
      <p:sp>
        <p:nvSpPr>
          <p:cNvPr id="33" name="TextBox 32"/>
          <p:cNvSpPr txBox="1"/>
          <p:nvPr/>
        </p:nvSpPr>
        <p:spPr>
          <a:xfrm>
            <a:off x="7474337" y="6187426"/>
            <a:ext cx="1000920" cy="369332"/>
          </a:xfrm>
          <a:prstGeom prst="rect">
            <a:avLst/>
          </a:prstGeom>
          <a:noFill/>
        </p:spPr>
        <p:txBody>
          <a:bodyPr wrap="none" rtlCol="0">
            <a:spAutoFit/>
          </a:bodyPr>
          <a:lstStyle/>
          <a:p>
            <a:r>
              <a:rPr lang="en-US" b="1" dirty="0" smtClean="0"/>
              <a:t>Gender?</a:t>
            </a:r>
          </a:p>
        </p:txBody>
      </p:sp>
      <p:pic>
        <p:nvPicPr>
          <p:cNvPr id="26" name="Picture 25" descr="actogram.pdf"/>
          <p:cNvPicPr>
            <a:picLocks noChangeAspect="1"/>
          </p:cNvPicPr>
          <p:nvPr/>
        </p:nvPicPr>
        <mc:AlternateContent>
          <mc:Choice xmlns:ma="http://schemas.microsoft.com/office/mac/drawingml/2008/main" Requires="ma">
            <p:blipFill>
              <a:blip r:embed="rId8"/>
              <a:stretch>
                <a:fillRect/>
              </a:stretch>
            </p:blipFill>
          </mc:Choice>
          <mc:Fallback>
            <p:blipFill>
              <a:blip r:embed="rId9"/>
              <a:stretch>
                <a:fillRect/>
              </a:stretch>
            </p:blipFill>
          </mc:Fallback>
        </mc:AlternateContent>
        <p:spPr>
          <a:xfrm>
            <a:off x="4284783" y="655600"/>
            <a:ext cx="3323683" cy="34244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Rectangle 4"/>
          <p:cNvSpPr/>
          <p:nvPr/>
        </p:nvSpPr>
        <p:spPr>
          <a:xfrm>
            <a:off x="4491182" y="5367337"/>
            <a:ext cx="242454" cy="24245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actogram 1021 clear.png"/>
          <p:cNvPicPr>
            <a:picLocks noChangeAspect="1"/>
          </p:cNvPicPr>
          <p:nvPr/>
        </p:nvPicPr>
        <p:blipFill>
          <a:blip r:embed="rId3"/>
          <a:stretch>
            <a:fillRect/>
          </a:stretch>
        </p:blipFill>
        <p:spPr>
          <a:xfrm>
            <a:off x="2286000" y="562698"/>
            <a:ext cx="4348672" cy="3375297"/>
          </a:xfrm>
          <a:prstGeom prst="rect">
            <a:avLst/>
          </a:prstGeom>
        </p:spPr>
      </p:pic>
      <p:sp>
        <p:nvSpPr>
          <p:cNvPr id="8" name="Title 1"/>
          <p:cNvSpPr txBox="1">
            <a:spLocks/>
          </p:cNvSpPr>
          <p:nvPr/>
        </p:nvSpPr>
        <p:spPr>
          <a:xfrm>
            <a:off x="1" y="-280802"/>
            <a:ext cx="91440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500" b="1" i="0" u="none" strike="noStrike" kern="1200" cap="none" spc="0" normalizeH="0" baseline="0" noProof="0" dirty="0" smtClean="0">
                <a:ln>
                  <a:noFill/>
                </a:ln>
                <a:solidFill>
                  <a:srgbClr val="800000"/>
                </a:solidFill>
                <a:effectLst/>
                <a:uLnTx/>
                <a:uFillTx/>
                <a:latin typeface="Cambria"/>
                <a:ea typeface="+mj-ea"/>
                <a:cs typeface="Cambria"/>
              </a:rPr>
              <a:t>Example of</a:t>
            </a:r>
            <a:r>
              <a:rPr kumimoji="0" lang="en-US" sz="2500" b="1" i="0" u="none" strike="noStrike" kern="1200" cap="none" spc="0" normalizeH="0" noProof="0" dirty="0" smtClean="0">
                <a:ln>
                  <a:noFill/>
                </a:ln>
                <a:solidFill>
                  <a:srgbClr val="800000"/>
                </a:solidFill>
                <a:effectLst/>
                <a:uLnTx/>
                <a:uFillTx/>
                <a:latin typeface="Cambria"/>
                <a:ea typeface="+mj-ea"/>
                <a:cs typeface="Cambria"/>
              </a:rPr>
              <a:t> individual student’s </a:t>
            </a:r>
            <a:r>
              <a:rPr kumimoji="0" lang="en-US" sz="2500" b="1" i="0" u="none" strike="noStrike" kern="1200" cap="none" spc="0" normalizeH="0" noProof="0" dirty="0" err="1" smtClean="0">
                <a:ln>
                  <a:noFill/>
                </a:ln>
                <a:solidFill>
                  <a:srgbClr val="800000"/>
                </a:solidFill>
                <a:effectLst/>
                <a:uLnTx/>
                <a:uFillTx/>
                <a:latin typeface="Cambria"/>
                <a:ea typeface="+mj-ea"/>
                <a:cs typeface="Cambria"/>
              </a:rPr>
              <a:t>actograms</a:t>
            </a:r>
            <a:endParaRPr kumimoji="0" lang="en-US" sz="2500" b="1" i="0" u="none" strike="noStrike" kern="1200" cap="none" spc="0" normalizeH="0" baseline="0" noProof="0" dirty="0">
              <a:ln>
                <a:noFill/>
              </a:ln>
              <a:solidFill>
                <a:srgbClr val="800000"/>
              </a:solidFill>
              <a:effectLst/>
              <a:uLnTx/>
              <a:uFillTx/>
              <a:latin typeface="Cambria"/>
              <a:ea typeface="+mj-ea"/>
              <a:cs typeface="Cambria"/>
            </a:endParaRPr>
          </a:p>
        </p:txBody>
      </p:sp>
      <p:pic>
        <p:nvPicPr>
          <p:cNvPr id="15" name="Picture 14"/>
          <p:cNvPicPr>
            <a:picLocks noChangeAspect="1"/>
          </p:cNvPicPr>
          <p:nvPr/>
        </p:nvPicPr>
        <mc:AlternateContent>
          <mc:Choice xmlns:ma="http://schemas.microsoft.com/office/mac/drawingml/2008/main" Requires="ma">
            <p:blipFill>
              <a:blip r:embed="rId4"/>
              <a:srcRect t="9883"/>
              <a:stretch>
                <a:fillRect/>
              </a:stretch>
            </p:blipFill>
          </mc:Choice>
          <mc:Fallback>
            <p:blipFill>
              <a:blip r:embed="rId5"/>
              <a:srcRect t="9883"/>
              <a:stretch>
                <a:fillRect/>
              </a:stretch>
            </p:blipFill>
          </mc:Fallback>
        </mc:AlternateContent>
        <p:spPr>
          <a:xfrm>
            <a:off x="597249" y="4474120"/>
            <a:ext cx="3590637" cy="2271342"/>
          </a:xfrm>
          <a:prstGeom prst="rect">
            <a:avLst/>
          </a:prstGeom>
        </p:spPr>
      </p:pic>
      <p:sp>
        <p:nvSpPr>
          <p:cNvPr id="20" name="TextBox 19"/>
          <p:cNvSpPr txBox="1"/>
          <p:nvPr/>
        </p:nvSpPr>
        <p:spPr>
          <a:xfrm>
            <a:off x="1142999" y="4099874"/>
            <a:ext cx="6515307" cy="369332"/>
          </a:xfrm>
          <a:prstGeom prst="rect">
            <a:avLst/>
          </a:prstGeom>
          <a:noFill/>
        </p:spPr>
        <p:txBody>
          <a:bodyPr wrap="square" rtlCol="0">
            <a:spAutoFit/>
          </a:bodyPr>
          <a:lstStyle/>
          <a:p>
            <a:r>
              <a:rPr lang="en-US" b="1" dirty="0" smtClean="0">
                <a:latin typeface="Arial"/>
                <a:cs typeface="Arial"/>
              </a:rPr>
              <a:t>Weekend							Weekday </a:t>
            </a:r>
            <a:endParaRPr lang="en-US" b="1" dirty="0">
              <a:latin typeface="Arial"/>
              <a:cs typeface="Arial"/>
            </a:endParaRPr>
          </a:p>
        </p:txBody>
      </p:sp>
      <p:pic>
        <p:nvPicPr>
          <p:cNvPr id="21" name="Picture 20"/>
          <p:cNvPicPr>
            <a:picLocks noChangeAspect="1"/>
          </p:cNvPicPr>
          <p:nvPr/>
        </p:nvPicPr>
        <mc:AlternateContent>
          <mc:Choice xmlns:ma="http://schemas.microsoft.com/office/mac/drawingml/2008/main" Requires="ma">
            <p:blipFill>
              <a:blip r:embed="rId6"/>
              <a:srcRect t="11133"/>
              <a:stretch>
                <a:fillRect/>
              </a:stretch>
            </p:blipFill>
          </mc:Choice>
          <mc:Fallback>
            <p:blipFill>
              <a:blip r:embed="rId7"/>
              <a:srcRect t="11133"/>
              <a:stretch>
                <a:fillRect/>
              </a:stretch>
            </p:blipFill>
          </mc:Fallback>
        </mc:AlternateContent>
        <p:spPr>
          <a:xfrm>
            <a:off x="4733636" y="4512036"/>
            <a:ext cx="3536363" cy="2178346"/>
          </a:xfrm>
          <a:prstGeom prst="rect">
            <a:avLst/>
          </a:prstGeom>
        </p:spPr>
      </p:pic>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6506069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1037908" y="1660820"/>
            <a:ext cx="7741512" cy="1734328"/>
          </a:xfrm>
          <a:prstGeom prst="rect">
            <a:avLst/>
          </a:prstGeom>
        </p:spPr>
      </p:pic>
      <p:sp>
        <p:nvSpPr>
          <p:cNvPr id="5" name="Rectangle 4"/>
          <p:cNvSpPr/>
          <p:nvPr/>
        </p:nvSpPr>
        <p:spPr>
          <a:xfrm>
            <a:off x="4802876" y="2413584"/>
            <a:ext cx="242454" cy="24245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rot="16200000">
            <a:off x="388974" y="2228918"/>
            <a:ext cx="928534" cy="369332"/>
          </a:xfrm>
          <a:prstGeom prst="rect">
            <a:avLst/>
          </a:prstGeom>
          <a:solidFill>
            <a:srgbClr val="FFFFFF"/>
          </a:solidFill>
        </p:spPr>
        <p:txBody>
          <a:bodyPr wrap="none" rtlCol="0">
            <a:spAutoFit/>
          </a:bodyPr>
          <a:lstStyle/>
          <a:p>
            <a:r>
              <a:rPr lang="en-US" dirty="0" smtClean="0">
                <a:latin typeface="Arial"/>
                <a:cs typeface="Arial"/>
              </a:rPr>
              <a:t>Activity</a:t>
            </a:r>
            <a:endParaRPr lang="en-US" dirty="0">
              <a:latin typeface="Arial"/>
              <a:cs typeface="Arial"/>
            </a:endParaRPr>
          </a:p>
        </p:txBody>
      </p:sp>
      <p:sp>
        <p:nvSpPr>
          <p:cNvPr id="7" name="TextBox 6"/>
          <p:cNvSpPr txBox="1"/>
          <p:nvPr/>
        </p:nvSpPr>
        <p:spPr>
          <a:xfrm>
            <a:off x="1246874" y="3348769"/>
            <a:ext cx="8208820" cy="523220"/>
          </a:xfrm>
          <a:prstGeom prst="rect">
            <a:avLst/>
          </a:prstGeom>
          <a:noFill/>
        </p:spPr>
        <p:txBody>
          <a:bodyPr wrap="square" rtlCol="0">
            <a:spAutoFit/>
          </a:bodyPr>
          <a:lstStyle/>
          <a:p>
            <a:r>
              <a:rPr lang="en-US" sz="1400" dirty="0" smtClean="0">
                <a:latin typeface="Arial"/>
                <a:cs typeface="Arial"/>
              </a:rPr>
              <a:t>16        20        00         4         8        12     16           </a:t>
            </a:r>
            <a:r>
              <a:rPr lang="en-US" sz="1400" dirty="0">
                <a:latin typeface="Arial"/>
                <a:cs typeface="Arial"/>
              </a:rPr>
              <a:t>16        20        00         4         8        12     16</a:t>
            </a:r>
            <a:r>
              <a:rPr lang="en-US" sz="1400" dirty="0" smtClean="0">
                <a:latin typeface="Arial"/>
                <a:cs typeface="Arial"/>
              </a:rPr>
              <a:t>                                </a:t>
            </a:r>
          </a:p>
          <a:p>
            <a:r>
              <a:rPr lang="en-US" sz="1400" dirty="0">
                <a:latin typeface="Arial"/>
                <a:cs typeface="Arial"/>
              </a:rPr>
              <a:t> </a:t>
            </a:r>
            <a:r>
              <a:rPr lang="en-US" sz="1400" dirty="0" smtClean="0">
                <a:latin typeface="Arial"/>
                <a:cs typeface="Arial"/>
              </a:rPr>
              <a:t>                       Clock time                                                                      Clock time</a:t>
            </a:r>
            <a:endParaRPr lang="en-US" sz="1400" dirty="0">
              <a:latin typeface="Arial"/>
              <a:cs typeface="Arial"/>
            </a:endParaRPr>
          </a:p>
        </p:txBody>
      </p:sp>
      <p:sp>
        <p:nvSpPr>
          <p:cNvPr id="8" name="Title 1"/>
          <p:cNvSpPr txBox="1">
            <a:spLocks/>
          </p:cNvSpPr>
          <p:nvPr/>
        </p:nvSpPr>
        <p:spPr>
          <a:xfrm>
            <a:off x="1" y="0"/>
            <a:ext cx="91440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en-US" sz="2500" b="1" dirty="0" smtClean="0">
                <a:solidFill>
                  <a:srgbClr val="800000"/>
                </a:solidFill>
                <a:latin typeface="Cambria"/>
                <a:ea typeface="+mj-ea"/>
                <a:cs typeface="Cambria"/>
              </a:rPr>
              <a:t>I</a:t>
            </a:r>
            <a:r>
              <a:rPr kumimoji="0" lang="en-US" sz="2500" b="1" i="0" u="none" strike="noStrike" kern="1200" cap="none" spc="0" normalizeH="0" noProof="0" dirty="0" err="1" smtClean="0">
                <a:ln>
                  <a:noFill/>
                </a:ln>
                <a:solidFill>
                  <a:srgbClr val="800000"/>
                </a:solidFill>
                <a:effectLst/>
                <a:uLnTx/>
                <a:uFillTx/>
                <a:latin typeface="Cambria"/>
                <a:ea typeface="+mj-ea"/>
                <a:cs typeface="Cambria"/>
              </a:rPr>
              <a:t>ndividual</a:t>
            </a:r>
            <a:r>
              <a:rPr kumimoji="0" lang="en-US" sz="2500" b="1" i="0" u="none" strike="noStrike" kern="1200" cap="none" spc="0" normalizeH="0" noProof="0" dirty="0" smtClean="0">
                <a:ln>
                  <a:noFill/>
                </a:ln>
                <a:solidFill>
                  <a:srgbClr val="800000"/>
                </a:solidFill>
                <a:effectLst/>
                <a:uLnTx/>
                <a:uFillTx/>
                <a:latin typeface="Cambria"/>
                <a:ea typeface="+mj-ea"/>
                <a:cs typeface="Cambria"/>
              </a:rPr>
              <a:t> student’s </a:t>
            </a:r>
            <a:r>
              <a:rPr kumimoji="0" lang="en-US" sz="2500" b="1" i="0" u="none" strike="noStrike" kern="1200" cap="none" spc="0" normalizeH="0" noProof="0" dirty="0" err="1" smtClean="0">
                <a:ln>
                  <a:noFill/>
                </a:ln>
                <a:solidFill>
                  <a:srgbClr val="800000"/>
                </a:solidFill>
                <a:effectLst/>
                <a:uLnTx/>
                <a:uFillTx/>
                <a:latin typeface="Cambria"/>
                <a:ea typeface="+mj-ea"/>
                <a:cs typeface="Cambria"/>
              </a:rPr>
              <a:t>actograms</a:t>
            </a:r>
            <a:r>
              <a:rPr kumimoji="0" lang="en-US" sz="2500" b="1" i="0" u="none" strike="noStrike" kern="1200" cap="none" spc="0" normalizeH="0" noProof="0" dirty="0" smtClean="0">
                <a:ln>
                  <a:noFill/>
                </a:ln>
                <a:solidFill>
                  <a:srgbClr val="800000"/>
                </a:solidFill>
                <a:effectLst/>
                <a:uLnTx/>
                <a:uFillTx/>
                <a:latin typeface="Cambria"/>
                <a:ea typeface="+mj-ea"/>
                <a:cs typeface="Cambria"/>
              </a:rPr>
              <a:t>: Incubator results match with manually-processed data</a:t>
            </a:r>
            <a:endParaRPr kumimoji="0" lang="en-US" sz="2500" b="1" i="0" u="none" strike="noStrike" kern="1200" cap="none" spc="0" normalizeH="0" baseline="0" noProof="0" dirty="0">
              <a:ln>
                <a:noFill/>
              </a:ln>
              <a:solidFill>
                <a:srgbClr val="800000"/>
              </a:solidFill>
              <a:effectLst/>
              <a:uLnTx/>
              <a:uFillTx/>
              <a:latin typeface="Cambria"/>
              <a:ea typeface="+mj-ea"/>
              <a:cs typeface="Cambria"/>
            </a:endParaRPr>
          </a:p>
        </p:txBody>
      </p:sp>
      <p:sp>
        <p:nvSpPr>
          <p:cNvPr id="12" name="Rectangle 11"/>
          <p:cNvSpPr/>
          <p:nvPr/>
        </p:nvSpPr>
        <p:spPr>
          <a:xfrm>
            <a:off x="4792087" y="5139452"/>
            <a:ext cx="242454" cy="24245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mc:AlternateContent>
          <mc:Choice xmlns:ma="http://schemas.microsoft.com/office/mac/drawingml/2008/main" Requires="ma">
            <p:blipFill>
              <a:blip r:embed="rId4"/>
              <a:srcRect t="9883"/>
              <a:stretch>
                <a:fillRect/>
              </a:stretch>
            </p:blipFill>
          </mc:Choice>
          <mc:Fallback>
            <p:blipFill>
              <a:blip r:embed="rId5"/>
              <a:srcRect t="9883"/>
              <a:stretch>
                <a:fillRect/>
              </a:stretch>
            </p:blipFill>
          </mc:Fallback>
        </mc:AlternateContent>
        <p:spPr>
          <a:xfrm>
            <a:off x="898154" y="4246235"/>
            <a:ext cx="3590637" cy="2271342"/>
          </a:xfrm>
          <a:prstGeom prst="rect">
            <a:avLst/>
          </a:prstGeom>
        </p:spPr>
      </p:pic>
      <p:sp>
        <p:nvSpPr>
          <p:cNvPr id="14" name="TextBox 13"/>
          <p:cNvSpPr txBox="1"/>
          <p:nvPr/>
        </p:nvSpPr>
        <p:spPr>
          <a:xfrm rot="16200000">
            <a:off x="-2550009" y="2964028"/>
            <a:ext cx="5744224" cy="369332"/>
          </a:xfrm>
          <a:prstGeom prst="rect">
            <a:avLst/>
          </a:prstGeom>
          <a:noFill/>
        </p:spPr>
        <p:txBody>
          <a:bodyPr wrap="square" rtlCol="0">
            <a:spAutoFit/>
          </a:bodyPr>
          <a:lstStyle/>
          <a:p>
            <a:r>
              <a:rPr lang="en-US" b="1" dirty="0" smtClean="0">
                <a:solidFill>
                  <a:srgbClr val="800000"/>
                </a:solidFill>
                <a:latin typeface="Arial"/>
                <a:cs typeface="Arial"/>
              </a:rPr>
              <a:t>Incubator				Manual</a:t>
            </a:r>
            <a:endParaRPr lang="en-US" b="1" dirty="0">
              <a:solidFill>
                <a:srgbClr val="800000"/>
              </a:solidFill>
              <a:latin typeface="Arial"/>
              <a:cs typeface="Arial"/>
            </a:endParaRPr>
          </a:p>
        </p:txBody>
      </p:sp>
      <p:pic>
        <p:nvPicPr>
          <p:cNvPr id="15" name="Picture 14"/>
          <p:cNvPicPr>
            <a:picLocks noChangeAspect="1"/>
          </p:cNvPicPr>
          <p:nvPr/>
        </p:nvPicPr>
        <mc:AlternateContent>
          <mc:Choice xmlns:ma="http://schemas.microsoft.com/office/mac/drawingml/2008/main" Requires="ma">
            <p:blipFill>
              <a:blip r:embed="rId6"/>
              <a:srcRect t="11133"/>
              <a:stretch>
                <a:fillRect/>
              </a:stretch>
            </p:blipFill>
          </mc:Choice>
          <mc:Fallback>
            <p:blipFill>
              <a:blip r:embed="rId7"/>
              <a:srcRect t="11133"/>
              <a:stretch>
                <a:fillRect/>
              </a:stretch>
            </p:blipFill>
          </mc:Fallback>
        </mc:AlternateContent>
        <p:spPr>
          <a:xfrm>
            <a:off x="5034541" y="4284151"/>
            <a:ext cx="3536363" cy="2178346"/>
          </a:xfrm>
          <a:prstGeom prst="rect">
            <a:avLst/>
          </a:prstGeom>
        </p:spPr>
      </p:pic>
      <p:sp>
        <p:nvSpPr>
          <p:cNvPr id="16" name="TextBox 15"/>
          <p:cNvSpPr txBox="1"/>
          <p:nvPr/>
        </p:nvSpPr>
        <p:spPr>
          <a:xfrm>
            <a:off x="1545222" y="1291488"/>
            <a:ext cx="6515307" cy="369332"/>
          </a:xfrm>
          <a:prstGeom prst="rect">
            <a:avLst/>
          </a:prstGeom>
          <a:noFill/>
        </p:spPr>
        <p:txBody>
          <a:bodyPr wrap="square" rtlCol="0">
            <a:spAutoFit/>
          </a:bodyPr>
          <a:lstStyle/>
          <a:p>
            <a:r>
              <a:rPr lang="en-US" b="1" dirty="0" smtClean="0">
                <a:latin typeface="Arial"/>
                <a:cs typeface="Arial"/>
              </a:rPr>
              <a:t>Weekend							Weekday </a:t>
            </a:r>
            <a:endParaRPr lang="en-US" b="1" dirty="0">
              <a:latin typeface="Arial"/>
              <a:cs typeface="Arial"/>
            </a:endParaRPr>
          </a:p>
        </p:txBody>
      </p:sp>
    </p:spTree>
    <p:extLst>
      <p:ext uri="{BB962C8B-B14F-4D97-AF65-F5344CB8AC3E}">
        <p14:creationId xmlns:mc="http://schemas.openxmlformats.org/markup-compatibility/2006" xmlns:mv="urn:schemas-microsoft-com:mac:vml" xmlns:p14="http://schemas.microsoft.com/office/powerpoint/2010/main" xmlns:p="http://schemas.openxmlformats.org/presentationml/2006/main" xmlns:r="http://schemas.openxmlformats.org/officeDocument/2006/relationships" xmlns:a="http://schemas.openxmlformats.org/drawingml/2006/main" xmlns="" val="3650606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1"/>
          <p:cNvSpPr txBox="1">
            <a:spLocks/>
          </p:cNvSpPr>
          <p:nvPr/>
        </p:nvSpPr>
        <p:spPr>
          <a:xfrm>
            <a:off x="1" y="51344"/>
            <a:ext cx="91440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500" b="1" i="0" u="none" strike="noStrike" kern="1200" cap="none" spc="0" normalizeH="0" baseline="0" noProof="0" dirty="0" smtClean="0">
                <a:ln>
                  <a:noFill/>
                </a:ln>
                <a:solidFill>
                  <a:srgbClr val="800000"/>
                </a:solidFill>
                <a:effectLst/>
                <a:uLnTx/>
                <a:uFillTx/>
                <a:latin typeface="Cambria"/>
                <a:ea typeface="+mj-ea"/>
                <a:cs typeface="Cambria"/>
              </a:rPr>
              <a:t>During weekend, students</a:t>
            </a:r>
            <a:r>
              <a:rPr kumimoji="0" lang="en-US" sz="2500" b="1" i="0" u="none" strike="noStrike" kern="1200" cap="none" spc="0" normalizeH="0" noProof="0" dirty="0" smtClean="0">
                <a:ln>
                  <a:noFill/>
                </a:ln>
                <a:solidFill>
                  <a:srgbClr val="800000"/>
                </a:solidFill>
                <a:effectLst/>
                <a:uLnTx/>
                <a:uFillTx/>
                <a:latin typeface="Cambria"/>
                <a:ea typeface="+mj-ea"/>
                <a:cs typeface="Cambria"/>
              </a:rPr>
              <a:t> </a:t>
            </a:r>
            <a:r>
              <a:rPr lang="en-US" sz="2500" b="1" dirty="0" smtClean="0">
                <a:solidFill>
                  <a:srgbClr val="800000"/>
                </a:solidFill>
                <a:latin typeface="Cambria"/>
                <a:ea typeface="+mj-ea"/>
                <a:cs typeface="Cambria"/>
              </a:rPr>
              <a:t>go to bed later, </a:t>
            </a:r>
          </a:p>
          <a:p>
            <a:pPr marL="0" marR="0" lvl="0" indent="0" algn="ctr" defTabSz="457200" rtl="0" eaLnBrk="1" fontAlgn="auto" latinLnBrk="0" hangingPunct="1">
              <a:lnSpc>
                <a:spcPct val="100000"/>
              </a:lnSpc>
              <a:spcBef>
                <a:spcPct val="0"/>
              </a:spcBef>
              <a:spcAft>
                <a:spcPts val="0"/>
              </a:spcAft>
              <a:buClrTx/>
              <a:buSzTx/>
              <a:buFontTx/>
              <a:buNone/>
              <a:tabLst/>
              <a:defRPr/>
            </a:pPr>
            <a:r>
              <a:rPr lang="en-US" sz="2500" b="1" dirty="0" smtClean="0">
                <a:solidFill>
                  <a:srgbClr val="800000"/>
                </a:solidFill>
                <a:latin typeface="Cambria"/>
                <a:ea typeface="+mj-ea"/>
                <a:cs typeface="Cambria"/>
              </a:rPr>
              <a:t>wake up later and sleep more than during weekdays</a:t>
            </a:r>
            <a:endParaRPr kumimoji="0" lang="en-US" sz="2500" b="1" i="0" u="none" strike="noStrike" kern="1200" cap="none" spc="0" normalizeH="0" baseline="0" noProof="0" dirty="0">
              <a:ln>
                <a:noFill/>
              </a:ln>
              <a:solidFill>
                <a:srgbClr val="800000"/>
              </a:solidFill>
              <a:effectLst/>
              <a:uLnTx/>
              <a:uFillTx/>
              <a:latin typeface="Cambria"/>
              <a:ea typeface="+mj-ea"/>
              <a:cs typeface="Cambria"/>
            </a:endParaRPr>
          </a:p>
        </p:txBody>
      </p:sp>
      <p:sp>
        <p:nvSpPr>
          <p:cNvPr id="17" name="TextBox 16"/>
          <p:cNvSpPr txBox="1"/>
          <p:nvPr/>
        </p:nvSpPr>
        <p:spPr>
          <a:xfrm>
            <a:off x="6383868" y="1225319"/>
            <a:ext cx="1099430" cy="369332"/>
          </a:xfrm>
          <a:prstGeom prst="rect">
            <a:avLst/>
          </a:prstGeom>
          <a:noFill/>
        </p:spPr>
        <p:txBody>
          <a:bodyPr wrap="none" rtlCol="0">
            <a:spAutoFit/>
          </a:bodyPr>
          <a:lstStyle/>
          <a:p>
            <a:r>
              <a:rPr lang="en-US" dirty="0" smtClean="0"/>
              <a:t>Post-Tone</a:t>
            </a:r>
            <a:endParaRPr lang="en-US" dirty="0"/>
          </a:p>
        </p:txBody>
      </p:sp>
      <p:sp>
        <p:nvSpPr>
          <p:cNvPr id="13" name="Rectangle 12"/>
          <p:cNvSpPr/>
          <p:nvPr/>
        </p:nvSpPr>
        <p:spPr>
          <a:xfrm>
            <a:off x="1588348" y="1269996"/>
            <a:ext cx="5917334" cy="5418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812801" y="2235925"/>
            <a:ext cx="7505682" cy="365661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1"/>
          <p:cNvSpPr txBox="1">
            <a:spLocks/>
          </p:cNvSpPr>
          <p:nvPr/>
        </p:nvSpPr>
        <p:spPr>
          <a:xfrm>
            <a:off x="1" y="51344"/>
            <a:ext cx="9144000" cy="1143000"/>
          </a:xfrm>
          <a:prstGeom prst="rect">
            <a:avLst/>
          </a:prstGeom>
        </p:spPr>
        <p:txBody>
          <a:bodyPr vert="horz" lIns="91440" tIns="45720" rIns="91440" bIns="45720" rtlCol="0" anchor="ctr">
            <a:normAutofit/>
          </a:bodyPr>
          <a:lstStyle/>
          <a:p>
            <a:pPr lvl="0" algn="ctr">
              <a:spcBef>
                <a:spcPct val="0"/>
              </a:spcBef>
              <a:defRPr/>
            </a:pPr>
            <a:r>
              <a:rPr lang="en-US" sz="2500" b="1" dirty="0" smtClean="0">
                <a:solidFill>
                  <a:srgbClr val="800000"/>
                </a:solidFill>
                <a:latin typeface="Cambria"/>
                <a:cs typeface="Cambria"/>
              </a:rPr>
              <a:t>Entire class average waveforms: Incubator results match with manually-processed data</a:t>
            </a:r>
            <a:endParaRPr kumimoji="0" lang="en-US" sz="2500" b="1" i="0" u="none" strike="noStrike" kern="1200" cap="none" spc="0" normalizeH="0" baseline="0" noProof="0" dirty="0">
              <a:ln>
                <a:noFill/>
              </a:ln>
              <a:solidFill>
                <a:srgbClr val="800000"/>
              </a:solidFill>
              <a:effectLst/>
              <a:uLnTx/>
              <a:uFillTx/>
              <a:latin typeface="Cambria"/>
              <a:ea typeface="+mj-ea"/>
              <a:cs typeface="Cambria"/>
            </a:endParaRPr>
          </a:p>
        </p:txBody>
      </p:sp>
      <p:sp>
        <p:nvSpPr>
          <p:cNvPr id="17" name="TextBox 16"/>
          <p:cNvSpPr txBox="1"/>
          <p:nvPr/>
        </p:nvSpPr>
        <p:spPr>
          <a:xfrm>
            <a:off x="6383868" y="1225319"/>
            <a:ext cx="1099430" cy="369332"/>
          </a:xfrm>
          <a:prstGeom prst="rect">
            <a:avLst/>
          </a:prstGeom>
          <a:noFill/>
        </p:spPr>
        <p:txBody>
          <a:bodyPr wrap="none" rtlCol="0">
            <a:spAutoFit/>
          </a:bodyPr>
          <a:lstStyle/>
          <a:p>
            <a:r>
              <a:rPr lang="en-US" dirty="0" smtClean="0"/>
              <a:t>Post-Tone</a:t>
            </a:r>
            <a:endParaRPr lang="en-US" dirty="0"/>
          </a:p>
        </p:txBody>
      </p:sp>
      <p:sp>
        <p:nvSpPr>
          <p:cNvPr id="13" name="Rectangle 12"/>
          <p:cNvSpPr/>
          <p:nvPr/>
        </p:nvSpPr>
        <p:spPr>
          <a:xfrm>
            <a:off x="1588348" y="1269996"/>
            <a:ext cx="5917334" cy="5418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mc:AlternateContent>
          <mc:Choice xmlns:ma="http://schemas.microsoft.com/office/mac/drawingml/2008/main" Requires="ma">
            <p:blipFill>
              <a:blip r:embed="rId3"/>
              <a:srcRect b="10453"/>
              <a:stretch>
                <a:fillRect/>
              </a:stretch>
            </p:blipFill>
          </mc:Choice>
          <mc:Fallback>
            <p:blipFill>
              <a:blip r:embed="rId4"/>
              <a:srcRect b="10453"/>
              <a:stretch>
                <a:fillRect/>
              </a:stretch>
            </p:blipFill>
          </mc:Fallback>
        </mc:AlternateContent>
        <p:spPr>
          <a:xfrm>
            <a:off x="2300361" y="1269997"/>
            <a:ext cx="5282293" cy="2350951"/>
          </a:xfrm>
          <a:prstGeom prst="rect">
            <a:avLst/>
          </a:prstGeom>
        </p:spPr>
      </p:pic>
      <p:sp>
        <p:nvSpPr>
          <p:cNvPr id="11" name="TextBox 10"/>
          <p:cNvSpPr txBox="1"/>
          <p:nvPr/>
        </p:nvSpPr>
        <p:spPr>
          <a:xfrm rot="16200000">
            <a:off x="-1468430" y="2964028"/>
            <a:ext cx="5744224" cy="369332"/>
          </a:xfrm>
          <a:prstGeom prst="rect">
            <a:avLst/>
          </a:prstGeom>
          <a:noFill/>
        </p:spPr>
        <p:txBody>
          <a:bodyPr wrap="square" rtlCol="0">
            <a:spAutoFit/>
          </a:bodyPr>
          <a:lstStyle/>
          <a:p>
            <a:r>
              <a:rPr lang="en-US" b="1" dirty="0" smtClean="0">
                <a:solidFill>
                  <a:srgbClr val="800000"/>
                </a:solidFill>
                <a:latin typeface="Arial"/>
                <a:cs typeface="Arial"/>
              </a:rPr>
              <a:t>Incubator				Manual</a:t>
            </a:r>
            <a:endParaRPr lang="en-US" b="1" dirty="0">
              <a:solidFill>
                <a:srgbClr val="800000"/>
              </a:solidFill>
              <a:latin typeface="Arial"/>
              <a:cs typeface="Arial"/>
            </a:endParaRPr>
          </a:p>
        </p:txBody>
      </p:sp>
      <p:pic>
        <p:nvPicPr>
          <p:cNvPr id="8" name="Picture 7"/>
          <p:cNvPicPr>
            <a:picLocks noChangeAspect="1"/>
          </p:cNvPicPr>
          <p:nvPr/>
        </p:nvPicPr>
        <mc:AlternateContent>
          <mc:Choice xmlns:ma="http://schemas.microsoft.com/office/mac/drawingml/2008/main" Requires="ma">
            <p:blipFill>
              <a:blip r:embed="rId5"/>
              <a:stretch>
                <a:fillRect/>
              </a:stretch>
            </p:blipFill>
          </mc:Choice>
          <mc:Fallback>
            <p:blipFill>
              <a:blip r:embed="rId6"/>
              <a:stretch>
                <a:fillRect/>
              </a:stretch>
            </p:blipFill>
          </mc:Fallback>
        </mc:AlternateContent>
        <p:spPr>
          <a:xfrm>
            <a:off x="2300361" y="4027919"/>
            <a:ext cx="5182937" cy="2525021"/>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 name="Title 1"/>
          <p:cNvSpPr txBox="1">
            <a:spLocks/>
          </p:cNvSpPr>
          <p:nvPr/>
        </p:nvSpPr>
        <p:spPr>
          <a:xfrm>
            <a:off x="1" y="51344"/>
            <a:ext cx="91440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500" b="1" i="0" u="none" strike="noStrike" kern="1200" cap="none" spc="0" normalizeH="0" baseline="0" noProof="0" dirty="0" smtClean="0">
                <a:ln>
                  <a:noFill/>
                </a:ln>
                <a:solidFill>
                  <a:srgbClr val="800000"/>
                </a:solidFill>
                <a:effectLst/>
                <a:uLnTx/>
                <a:uFillTx/>
                <a:latin typeface="Cambria"/>
                <a:ea typeface="+mj-ea"/>
                <a:cs typeface="Cambria"/>
              </a:rPr>
              <a:t>On weekend, students</a:t>
            </a:r>
            <a:r>
              <a:rPr lang="en-US" sz="2500" b="1" dirty="0" smtClean="0">
                <a:solidFill>
                  <a:srgbClr val="800000"/>
                </a:solidFill>
                <a:latin typeface="Cambria"/>
                <a:ea typeface="+mj-ea"/>
                <a:cs typeface="Cambria"/>
              </a:rPr>
              <a:t>’ exposure to light</a:t>
            </a:r>
          </a:p>
          <a:p>
            <a:pPr marL="0" marR="0" lvl="0" indent="0" algn="ctr" defTabSz="457200" rtl="0" eaLnBrk="1" fontAlgn="auto" latinLnBrk="0" hangingPunct="1">
              <a:lnSpc>
                <a:spcPct val="100000"/>
              </a:lnSpc>
              <a:spcBef>
                <a:spcPct val="0"/>
              </a:spcBef>
              <a:spcAft>
                <a:spcPts val="0"/>
              </a:spcAft>
              <a:buClrTx/>
              <a:buSzTx/>
              <a:buFontTx/>
              <a:buNone/>
              <a:tabLst/>
              <a:defRPr/>
            </a:pPr>
            <a:r>
              <a:rPr lang="en-US" sz="2500" b="1" dirty="0" smtClean="0">
                <a:solidFill>
                  <a:srgbClr val="800000"/>
                </a:solidFill>
                <a:latin typeface="Cambria"/>
                <a:ea typeface="+mj-ea"/>
                <a:cs typeface="Cambria"/>
              </a:rPr>
              <a:t> in the morning is delayed</a:t>
            </a:r>
            <a:endParaRPr kumimoji="0" lang="en-US" sz="2500" b="1" i="0" u="none" strike="noStrike" kern="1200" cap="none" spc="0" normalizeH="0" baseline="0" noProof="0" dirty="0">
              <a:ln>
                <a:noFill/>
              </a:ln>
              <a:solidFill>
                <a:srgbClr val="800000"/>
              </a:solidFill>
              <a:effectLst/>
              <a:uLnTx/>
              <a:uFillTx/>
              <a:latin typeface="Cambria"/>
              <a:ea typeface="+mj-ea"/>
              <a:cs typeface="Cambria"/>
            </a:endParaRPr>
          </a:p>
        </p:txBody>
      </p:sp>
      <p:sp>
        <p:nvSpPr>
          <p:cNvPr id="17" name="TextBox 16"/>
          <p:cNvSpPr txBox="1"/>
          <p:nvPr/>
        </p:nvSpPr>
        <p:spPr>
          <a:xfrm>
            <a:off x="6383868" y="1225319"/>
            <a:ext cx="1099430" cy="369332"/>
          </a:xfrm>
          <a:prstGeom prst="rect">
            <a:avLst/>
          </a:prstGeom>
          <a:noFill/>
        </p:spPr>
        <p:txBody>
          <a:bodyPr wrap="none" rtlCol="0">
            <a:spAutoFit/>
          </a:bodyPr>
          <a:lstStyle/>
          <a:p>
            <a:r>
              <a:rPr lang="en-US" dirty="0" smtClean="0"/>
              <a:t>Post-Tone</a:t>
            </a:r>
            <a:endParaRPr lang="en-US" dirty="0"/>
          </a:p>
        </p:txBody>
      </p:sp>
      <p:sp>
        <p:nvSpPr>
          <p:cNvPr id="13" name="Rectangle 12"/>
          <p:cNvSpPr/>
          <p:nvPr/>
        </p:nvSpPr>
        <p:spPr>
          <a:xfrm>
            <a:off x="1588348" y="1269996"/>
            <a:ext cx="5917334" cy="54186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mc:AlternateContent>
          <mc:Choice xmlns:ma="http://schemas.microsoft.com/office/mac/drawingml/2008/main" Requires="ma">
            <p:blipFill>
              <a:blip r:embed="rId3"/>
              <a:srcRect b="9428"/>
              <a:stretch>
                <a:fillRect/>
              </a:stretch>
            </p:blipFill>
          </mc:Choice>
          <mc:Fallback>
            <p:blipFill>
              <a:blip r:embed="rId4"/>
              <a:srcRect b="9428"/>
              <a:stretch>
                <a:fillRect/>
              </a:stretch>
            </p:blipFill>
          </mc:Fallback>
        </mc:AlternateContent>
        <p:spPr>
          <a:xfrm>
            <a:off x="878242" y="1194344"/>
            <a:ext cx="3479800" cy="2576579"/>
          </a:xfrm>
          <a:prstGeom prst="rect">
            <a:avLst/>
          </a:prstGeom>
        </p:spPr>
      </p:pic>
      <p:pic>
        <p:nvPicPr>
          <p:cNvPr id="16" name="Picture 15"/>
          <p:cNvPicPr>
            <a:picLocks noChangeAspect="1"/>
          </p:cNvPicPr>
          <p:nvPr/>
        </p:nvPicPr>
        <mc:AlternateContent>
          <mc:Choice xmlns:ma="http://schemas.microsoft.com/office/mac/drawingml/2008/main" Requires="ma">
            <p:blipFill>
              <a:blip r:embed="rId5"/>
              <a:srcRect b="8654"/>
              <a:stretch>
                <a:fillRect/>
              </a:stretch>
            </p:blipFill>
          </mc:Choice>
          <mc:Fallback>
            <p:blipFill>
              <a:blip r:embed="rId6"/>
              <a:srcRect b="8654"/>
              <a:stretch>
                <a:fillRect/>
              </a:stretch>
            </p:blipFill>
          </mc:Fallback>
        </mc:AlternateContent>
        <p:spPr>
          <a:xfrm>
            <a:off x="4798167" y="1172306"/>
            <a:ext cx="3416300" cy="2598617"/>
          </a:xfrm>
          <a:prstGeom prst="rect">
            <a:avLst/>
          </a:prstGeom>
        </p:spPr>
      </p:pic>
      <p:pic>
        <p:nvPicPr>
          <p:cNvPr id="18" name="Picture 17"/>
          <p:cNvPicPr>
            <a:picLocks noChangeAspect="1"/>
          </p:cNvPicPr>
          <p:nvPr/>
        </p:nvPicPr>
        <mc:AlternateContent>
          <mc:Choice xmlns:ma="http://schemas.microsoft.com/office/mac/drawingml/2008/main" Requires="ma">
            <p:blipFill>
              <a:blip r:embed="rId7"/>
              <a:stretch>
                <a:fillRect/>
              </a:stretch>
            </p:blipFill>
          </mc:Choice>
          <mc:Fallback>
            <p:blipFill>
              <a:blip r:embed="rId8"/>
              <a:stretch>
                <a:fillRect/>
              </a:stretch>
            </p:blipFill>
          </mc:Fallback>
        </mc:AlternateContent>
        <p:spPr>
          <a:xfrm>
            <a:off x="941742" y="3770923"/>
            <a:ext cx="3416300" cy="2844800"/>
          </a:xfrm>
          <a:prstGeom prst="rect">
            <a:avLst/>
          </a:prstGeom>
        </p:spPr>
      </p:pic>
      <p:pic>
        <p:nvPicPr>
          <p:cNvPr id="19" name="Picture 18"/>
          <p:cNvPicPr>
            <a:picLocks noChangeAspect="1"/>
          </p:cNvPicPr>
          <p:nvPr/>
        </p:nvPicPr>
        <mc:AlternateContent>
          <mc:Choice xmlns:ma="http://schemas.microsoft.com/office/mac/drawingml/2008/main" Requires="ma">
            <p:blipFill>
              <a:blip r:embed="rId9"/>
              <a:stretch>
                <a:fillRect/>
              </a:stretch>
            </p:blipFill>
          </mc:Choice>
          <mc:Fallback>
            <p:blipFill>
              <a:blip r:embed="rId10"/>
              <a:stretch>
                <a:fillRect/>
              </a:stretch>
            </p:blipFill>
          </mc:Fallback>
        </mc:AlternateContent>
        <p:spPr>
          <a:xfrm>
            <a:off x="4798167" y="3770923"/>
            <a:ext cx="3416300" cy="28448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extBox 1"/>
          <p:cNvSpPr txBox="1"/>
          <p:nvPr/>
        </p:nvSpPr>
        <p:spPr>
          <a:xfrm>
            <a:off x="7258685" y="5978769"/>
            <a:ext cx="1295400" cy="338554"/>
          </a:xfrm>
          <a:prstGeom prst="rect">
            <a:avLst/>
          </a:prstGeom>
          <a:noFill/>
        </p:spPr>
        <p:txBody>
          <a:bodyPr wrap="square" rtlCol="0">
            <a:spAutoFit/>
          </a:bodyPr>
          <a:lstStyle/>
          <a:p>
            <a:r>
              <a:rPr lang="en-US" sz="1600" b="1" dirty="0" smtClean="0">
                <a:latin typeface="Arial"/>
                <a:cs typeface="Arial"/>
              </a:rPr>
              <a:t>P &lt; 0.0001</a:t>
            </a:r>
            <a:endParaRPr lang="en-US" sz="1600" b="1" dirty="0">
              <a:latin typeface="Arial"/>
              <a:cs typeface="Arial"/>
            </a:endParaRPr>
          </a:p>
        </p:txBody>
      </p:sp>
      <p:sp>
        <p:nvSpPr>
          <p:cNvPr id="5" name="Title 1"/>
          <p:cNvSpPr txBox="1">
            <a:spLocks/>
          </p:cNvSpPr>
          <p:nvPr/>
        </p:nvSpPr>
        <p:spPr>
          <a:xfrm>
            <a:off x="1" y="0"/>
            <a:ext cx="91440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500" b="1" i="0" u="none" strike="noStrike" kern="1200" cap="none" spc="0" normalizeH="0" baseline="0" noProof="0" dirty="0" smtClean="0">
                <a:ln>
                  <a:noFill/>
                </a:ln>
                <a:solidFill>
                  <a:srgbClr val="800000"/>
                </a:solidFill>
                <a:effectLst/>
                <a:uLnTx/>
                <a:uFillTx/>
                <a:latin typeface="Cambria"/>
                <a:ea typeface="+mj-ea"/>
                <a:cs typeface="Cambria"/>
              </a:rPr>
              <a:t>Although self-reported, diary information correlates</a:t>
            </a:r>
            <a:r>
              <a:rPr kumimoji="0" lang="en-US" sz="2500" b="1" i="0" u="none" strike="noStrike" kern="1200" cap="none" spc="0" normalizeH="0" noProof="0" dirty="0" smtClean="0">
                <a:ln>
                  <a:noFill/>
                </a:ln>
                <a:solidFill>
                  <a:srgbClr val="800000"/>
                </a:solidFill>
                <a:effectLst/>
                <a:uLnTx/>
                <a:uFillTx/>
                <a:latin typeface="Cambria"/>
                <a:ea typeface="+mj-ea"/>
                <a:cs typeface="Cambria"/>
              </a:rPr>
              <a:t> </a:t>
            </a:r>
            <a:r>
              <a:rPr lang="en-US" sz="2500" b="1" dirty="0" smtClean="0">
                <a:solidFill>
                  <a:srgbClr val="800000"/>
                </a:solidFill>
                <a:latin typeface="Cambria"/>
                <a:ea typeface="+mj-ea"/>
                <a:cs typeface="Cambria"/>
              </a:rPr>
              <a:t>for the most part with </a:t>
            </a:r>
            <a:r>
              <a:rPr lang="en-US" sz="2500" b="1" dirty="0" err="1" smtClean="0">
                <a:solidFill>
                  <a:srgbClr val="800000"/>
                </a:solidFill>
                <a:latin typeface="Cambria"/>
                <a:ea typeface="+mj-ea"/>
                <a:cs typeface="Cambria"/>
              </a:rPr>
              <a:t>actiwatch</a:t>
            </a:r>
            <a:r>
              <a:rPr lang="en-US" sz="2500" b="1" dirty="0" smtClean="0">
                <a:solidFill>
                  <a:srgbClr val="800000"/>
                </a:solidFill>
                <a:latin typeface="Cambria"/>
                <a:ea typeface="+mj-ea"/>
                <a:cs typeface="Cambria"/>
              </a:rPr>
              <a:t> data</a:t>
            </a:r>
            <a:endParaRPr kumimoji="0" lang="en-US" sz="2500" b="1" i="0" u="none" strike="noStrike" kern="1200" cap="none" spc="0" normalizeH="0" baseline="0" noProof="0" dirty="0">
              <a:ln>
                <a:noFill/>
              </a:ln>
              <a:solidFill>
                <a:srgbClr val="800000"/>
              </a:solidFill>
              <a:effectLst/>
              <a:uLnTx/>
              <a:uFillTx/>
              <a:latin typeface="Cambria"/>
              <a:ea typeface="+mj-ea"/>
              <a:cs typeface="Cambria"/>
            </a:endParaRPr>
          </a:p>
        </p:txBody>
      </p:sp>
      <p:pic>
        <p:nvPicPr>
          <p:cNvPr id="8" name="Picture 7"/>
          <p:cNvPicPr>
            <a:picLocks noChangeAspect="1"/>
          </p:cNvPicPr>
          <p:nvPr/>
        </p:nvPicPr>
        <mc:AlternateContent>
          <mc:Choice xmlns:ma="http://schemas.microsoft.com/office/mac/drawingml/2008/main" Requires="ma">
            <p:blipFill>
              <a:blip r:embed="rId3"/>
              <a:stretch>
                <a:fillRect/>
              </a:stretch>
            </p:blipFill>
          </mc:Choice>
          <mc:Fallback>
            <p:blipFill>
              <a:blip r:embed="rId4"/>
              <a:stretch>
                <a:fillRect/>
              </a:stretch>
            </p:blipFill>
          </mc:Fallback>
        </mc:AlternateContent>
        <p:spPr>
          <a:xfrm>
            <a:off x="151650" y="1755744"/>
            <a:ext cx="4170365" cy="3297842"/>
          </a:xfrm>
          <a:prstGeom prst="rect">
            <a:avLst/>
          </a:prstGeom>
        </p:spPr>
      </p:pic>
      <p:pic>
        <p:nvPicPr>
          <p:cNvPr id="9" name="Picture 8"/>
          <p:cNvPicPr>
            <a:picLocks noChangeAspect="1"/>
          </p:cNvPicPr>
          <p:nvPr/>
        </p:nvPicPr>
        <mc:AlternateContent>
          <mc:Choice xmlns:ma="http://schemas.microsoft.com/office/mac/drawingml/2008/main" Requires="ma">
            <p:blipFill>
              <a:blip r:embed="rId5"/>
              <a:stretch>
                <a:fillRect/>
              </a:stretch>
            </p:blipFill>
          </mc:Choice>
          <mc:Fallback>
            <p:blipFill>
              <a:blip r:embed="rId6"/>
              <a:stretch>
                <a:fillRect/>
              </a:stretch>
            </p:blipFill>
          </mc:Fallback>
        </mc:AlternateContent>
        <p:spPr>
          <a:xfrm>
            <a:off x="4549490" y="1771736"/>
            <a:ext cx="4132030" cy="3281757"/>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393</TotalTime>
  <Words>1770</Words>
  <Application>Microsoft Macintosh PowerPoint</Application>
  <PresentationFormat>On-screen Show (4:3)</PresentationFormat>
  <Paragraphs>167</Paragraphs>
  <Slides>13</Slides>
  <Notes>11</Notes>
  <HiddenSlides>0</HiddenSlides>
  <MMClips>0</MMClips>
  <ScaleCrop>false</ScaleCrop>
  <HeadingPairs>
    <vt:vector size="4" baseType="variant">
      <vt:variant>
        <vt:lpstr>Design Template</vt:lpstr>
      </vt:variant>
      <vt:variant>
        <vt:i4>1</vt:i4>
      </vt:variant>
      <vt:variant>
        <vt:lpstr>Slide Titles</vt:lpstr>
      </vt:variant>
      <vt:variant>
        <vt:i4>13</vt:i4>
      </vt:variant>
    </vt:vector>
  </HeadingPairs>
  <TitlesOfParts>
    <vt:vector size="14" baseType="lpstr">
      <vt:lpstr>Office Theme</vt:lpstr>
      <vt:lpstr>Students’ sleep and academic performance</vt:lpstr>
      <vt:lpstr>Slide 2</vt:lpstr>
      <vt:lpstr>Slide 3</vt:lpstr>
      <vt:lpstr>Slide 4</vt:lpstr>
      <vt:lpstr>Slide 5</vt:lpstr>
      <vt:lpstr>Slide 6</vt:lpstr>
      <vt:lpstr>Slide 7</vt:lpstr>
      <vt:lpstr>Slide 8</vt:lpstr>
      <vt:lpstr>Slide 9</vt:lpstr>
      <vt:lpstr>Slide 10</vt:lpstr>
      <vt:lpstr>Slide 11</vt:lpstr>
      <vt:lpstr>Slide 12</vt:lpstr>
      <vt:lpstr>Acknowledgements</vt:lpstr>
    </vt:vector>
  </TitlesOfParts>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Students’ sleep and academic performance</dc:title>
  <dc:creator>||</dc:creator>
  <cp:lastModifiedBy>||</cp:lastModifiedBy>
  <cp:revision>10</cp:revision>
  <dcterms:created xsi:type="dcterms:W3CDTF">2014-12-04T17:16:58Z</dcterms:created>
  <dcterms:modified xsi:type="dcterms:W3CDTF">2014-12-04T22:51:02Z</dcterms:modified>
</cp:coreProperties>
</file>