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erriweather-regular.fntdata"/><Relationship Id="rId21" Type="http://schemas.openxmlformats.org/officeDocument/2006/relationships/font" Target="fonts/Roboto-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c4a11d8a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c4a11d8a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6bfaffc3ec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bfaffc3ec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c4fe5303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c4fe5303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6bfaffc3e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6bfaffc3e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6bfaffc3ec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6bfaffc3ec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bfaffc3ec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bfaffc3ec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bfaffc3ec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bfaffc3ec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c4fe530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c4fe530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bfaffc3ec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bfaffc3ec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c4a11d8af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c4a11d8af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c4a11d8a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c4a11d8a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Management Final Project</a:t>
            </a:r>
            <a:endParaRPr/>
          </a:p>
          <a:p>
            <a:pPr indent="0" lvl="0" marL="0" rtl="0" algn="l">
              <a:spcBef>
                <a:spcPts val="0"/>
              </a:spcBef>
              <a:spcAft>
                <a:spcPts val="0"/>
              </a:spcAft>
              <a:buNone/>
            </a:pPr>
            <a:r>
              <a:rPr lang="en"/>
              <a:t>	Aras Corporation</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Kellye Houdagba</a:t>
            </a:r>
            <a:endParaRPr/>
          </a:p>
          <a:p>
            <a:pPr indent="0" lvl="0" marL="0" rtl="0" algn="l">
              <a:spcBef>
                <a:spcPts val="0"/>
              </a:spcBef>
              <a:spcAft>
                <a:spcPts val="0"/>
              </a:spcAft>
              <a:buNone/>
            </a:pPr>
            <a:r>
              <a:rPr lang="en"/>
              <a:t>Modupe Ajala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Queries &amp; Results</a:t>
            </a:r>
            <a:endParaRPr/>
          </a:p>
        </p:txBody>
      </p:sp>
      <p:sp>
        <p:nvSpPr>
          <p:cNvPr id="130" name="Google Shape;130;p22"/>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Arial"/>
                <a:ea typeface="Arial"/>
                <a:cs typeface="Arial"/>
                <a:sym typeface="Arial"/>
              </a:rPr>
              <a:t>Display all of the stand alone account names under an enterprise account and the enterprise account name. Order by standalone account name in ascending order.</a:t>
            </a:r>
            <a:endParaRPr b="1" sz="1100">
              <a:solidFill>
                <a:srgbClr val="FFFFFF"/>
              </a:solidFill>
              <a:latin typeface="Arial"/>
              <a:ea typeface="Arial"/>
              <a:cs typeface="Arial"/>
              <a:sym typeface="Arial"/>
            </a:endParaRPr>
          </a:p>
          <a:p>
            <a:pPr indent="0" lvl="0" marL="0" rtl="0" algn="l">
              <a:spcBef>
                <a:spcPts val="0"/>
              </a:spcBef>
              <a:spcAft>
                <a:spcPts val="0"/>
              </a:spcAft>
              <a:buNone/>
            </a:pPr>
            <a:r>
              <a:t/>
            </a:r>
            <a:endParaRPr b="1" sz="1100">
              <a:solidFill>
                <a:srgbClr val="FFFFFF"/>
              </a:solidFill>
              <a:latin typeface="Arial"/>
              <a:ea typeface="Arial"/>
              <a:cs typeface="Arial"/>
              <a:sym typeface="Arial"/>
            </a:endParaRPr>
          </a:p>
          <a:p>
            <a:pPr indent="0" lvl="0" marL="0" rtl="0" algn="l">
              <a:spcBef>
                <a:spcPts val="0"/>
              </a:spcBef>
              <a:spcAft>
                <a:spcPts val="0"/>
              </a:spcAft>
              <a:buNone/>
            </a:pPr>
            <a:r>
              <a:rPr b="1" lang="en" sz="1100">
                <a:solidFill>
                  <a:srgbClr val="FFFFFF"/>
                </a:solidFill>
                <a:latin typeface="Arial"/>
                <a:ea typeface="Arial"/>
                <a:cs typeface="Arial"/>
                <a:sym typeface="Arial"/>
              </a:rPr>
              <a:t>SQL Code: </a:t>
            </a:r>
            <a:endParaRPr b="1" sz="1100">
              <a:solidFill>
                <a:srgbClr val="FFFFFF"/>
              </a:solidFill>
              <a:latin typeface="Arial"/>
              <a:ea typeface="Arial"/>
              <a:cs typeface="Arial"/>
              <a:sym typeface="Arial"/>
            </a:endParaRPr>
          </a:p>
          <a:p>
            <a:pPr indent="0" lvl="0" marL="0" rtl="0" algn="l">
              <a:spcBef>
                <a:spcPts val="0"/>
              </a:spcBef>
              <a:spcAft>
                <a:spcPts val="0"/>
              </a:spcAft>
              <a:buNone/>
            </a:pPr>
            <a:r>
              <a:rPr lang="en" sz="1100">
                <a:solidFill>
                  <a:srgbClr val="FFFFFF"/>
                </a:solidFill>
                <a:latin typeface="Arial"/>
                <a:ea typeface="Arial"/>
                <a:cs typeface="Arial"/>
                <a:sym typeface="Arial"/>
              </a:rPr>
              <a:t>SELECT ACCOUNT.ACCOUNT_NAME, [ENTERPRISE LIST].ACCOUNT_NAME</a:t>
            </a:r>
            <a:endParaRPr sz="1100">
              <a:solidFill>
                <a:srgbClr val="FFFFFF"/>
              </a:solidFill>
              <a:latin typeface="Arial"/>
              <a:ea typeface="Arial"/>
              <a:cs typeface="Arial"/>
              <a:sym typeface="Arial"/>
            </a:endParaRPr>
          </a:p>
          <a:p>
            <a:pPr indent="0" lvl="0" marL="0" rtl="0" algn="l">
              <a:spcBef>
                <a:spcPts val="0"/>
              </a:spcBef>
              <a:spcAft>
                <a:spcPts val="0"/>
              </a:spcAft>
              <a:buNone/>
            </a:pPr>
            <a:r>
              <a:rPr lang="en" sz="1100">
                <a:solidFill>
                  <a:srgbClr val="FFFFFF"/>
                </a:solidFill>
                <a:latin typeface="Arial"/>
                <a:ea typeface="Arial"/>
                <a:cs typeface="Arial"/>
                <a:sym typeface="Arial"/>
              </a:rPr>
              <a:t>FROM [ENTERPRISE LIST], STANDALONE INNER JOIN ACCOUNT ON STANDALONE.Account_ID = ACCOUNT.Account_ID</a:t>
            </a:r>
            <a:endParaRPr sz="1100">
              <a:solidFill>
                <a:srgbClr val="FFFFFF"/>
              </a:solidFill>
              <a:latin typeface="Arial"/>
              <a:ea typeface="Arial"/>
              <a:cs typeface="Arial"/>
              <a:sym typeface="Arial"/>
            </a:endParaRPr>
          </a:p>
          <a:p>
            <a:pPr indent="0" lvl="0" marL="0" rtl="0" algn="l">
              <a:spcBef>
                <a:spcPts val="0"/>
              </a:spcBef>
              <a:spcAft>
                <a:spcPts val="0"/>
              </a:spcAft>
              <a:buNone/>
            </a:pPr>
            <a:r>
              <a:rPr lang="en" sz="1100">
                <a:solidFill>
                  <a:srgbClr val="FFFFFF"/>
                </a:solidFill>
                <a:latin typeface="Arial"/>
                <a:ea typeface="Arial"/>
                <a:cs typeface="Arial"/>
                <a:sym typeface="Arial"/>
              </a:rPr>
              <a:t>WHERE (((STANDALONE.E_ACCOUNT_ID)=[ENTERPRISE LIST].[E_ACCOUNT_ID]))</a:t>
            </a:r>
            <a:endParaRPr sz="1100">
              <a:solidFill>
                <a:srgbClr val="FFFFFF"/>
              </a:solidFill>
              <a:latin typeface="Arial"/>
              <a:ea typeface="Arial"/>
              <a:cs typeface="Arial"/>
              <a:sym typeface="Arial"/>
            </a:endParaRPr>
          </a:p>
          <a:p>
            <a:pPr indent="0" lvl="0" marL="0" rtl="0" algn="l">
              <a:spcBef>
                <a:spcPts val="0"/>
              </a:spcBef>
              <a:spcAft>
                <a:spcPts val="0"/>
              </a:spcAft>
              <a:buNone/>
            </a:pPr>
            <a:r>
              <a:rPr lang="en" sz="1100">
                <a:solidFill>
                  <a:srgbClr val="FFFFFF"/>
                </a:solidFill>
                <a:latin typeface="Arial"/>
                <a:ea typeface="Arial"/>
                <a:cs typeface="Arial"/>
                <a:sym typeface="Arial"/>
              </a:rPr>
              <a:t>ORDER BY ACCOUNT.ACCOUNT_NAME;</a:t>
            </a:r>
            <a:endParaRPr b="1" sz="1400">
              <a:solidFill>
                <a:srgbClr val="FFFFFF"/>
              </a:solidFill>
              <a:latin typeface="Arial"/>
              <a:ea typeface="Arial"/>
              <a:cs typeface="Arial"/>
              <a:sym typeface="Arial"/>
            </a:endParaRPr>
          </a:p>
        </p:txBody>
      </p:sp>
      <p:sp>
        <p:nvSpPr>
          <p:cNvPr id="131" name="Google Shape;131;p22"/>
          <p:cNvSpPr txBox="1"/>
          <p:nvPr>
            <p:ph idx="1" type="subTitle"/>
          </p:nvPr>
        </p:nvSpPr>
        <p:spPr>
          <a:xfrm>
            <a:off x="304800" y="1503825"/>
            <a:ext cx="3954000" cy="32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Arial"/>
                <a:ea typeface="Arial"/>
                <a:cs typeface="Arial"/>
                <a:sym typeface="Arial"/>
              </a:rPr>
              <a:t>Display all of the stand alone account names under an enterprise account and the enterprise account name. Order by standalone account name in ascending order.</a:t>
            </a:r>
            <a:endParaRPr b="1" sz="1100">
              <a:solidFill>
                <a:srgbClr val="FFFFFF"/>
              </a:solidFill>
              <a:latin typeface="Arial"/>
              <a:ea typeface="Arial"/>
              <a:cs typeface="Arial"/>
              <a:sym typeface="Arial"/>
            </a:endParaRPr>
          </a:p>
          <a:p>
            <a:pPr indent="0" lvl="0" marL="0" rtl="0" algn="l">
              <a:spcBef>
                <a:spcPts val="0"/>
              </a:spcBef>
              <a:spcAft>
                <a:spcPts val="0"/>
              </a:spcAft>
              <a:buNone/>
            </a:pPr>
            <a:r>
              <a:t/>
            </a:r>
            <a:endParaRPr b="1" sz="1100">
              <a:solidFill>
                <a:srgbClr val="FFFFFF"/>
              </a:solidFill>
              <a:latin typeface="Arial"/>
              <a:ea typeface="Arial"/>
              <a:cs typeface="Arial"/>
              <a:sym typeface="Arial"/>
            </a:endParaRPr>
          </a:p>
          <a:p>
            <a:pPr indent="0" lvl="0" marL="0" rtl="0" algn="l">
              <a:spcBef>
                <a:spcPts val="0"/>
              </a:spcBef>
              <a:spcAft>
                <a:spcPts val="0"/>
              </a:spcAft>
              <a:buNone/>
            </a:pPr>
            <a:r>
              <a:rPr b="1" lang="en" sz="1100">
                <a:solidFill>
                  <a:srgbClr val="FFFFFF"/>
                </a:solidFill>
                <a:latin typeface="Arial"/>
                <a:ea typeface="Arial"/>
                <a:cs typeface="Arial"/>
                <a:sym typeface="Arial"/>
              </a:rPr>
              <a:t>SQL Code: </a:t>
            </a:r>
            <a:endParaRPr b="1" sz="1100">
              <a:solidFill>
                <a:srgbClr val="FFFFFF"/>
              </a:solidFill>
              <a:latin typeface="Arial"/>
              <a:ea typeface="Arial"/>
              <a:cs typeface="Arial"/>
              <a:sym typeface="Arial"/>
            </a:endParaRPr>
          </a:p>
          <a:p>
            <a:pPr indent="0" lvl="0" marL="0" rtl="0" algn="l">
              <a:spcBef>
                <a:spcPts val="0"/>
              </a:spcBef>
              <a:spcAft>
                <a:spcPts val="0"/>
              </a:spcAft>
              <a:buNone/>
            </a:pPr>
            <a:r>
              <a:rPr lang="en" sz="1100">
                <a:solidFill>
                  <a:srgbClr val="FFFFFF"/>
                </a:solidFill>
                <a:latin typeface="Arial"/>
                <a:ea typeface="Arial"/>
                <a:cs typeface="Arial"/>
                <a:sym typeface="Arial"/>
              </a:rPr>
              <a:t>SELECT ACCOUNT.ACCOUNT_NAME, [ENTERPRISE LIST].ACCOUNT_NAME</a:t>
            </a:r>
            <a:endParaRPr sz="1100">
              <a:solidFill>
                <a:srgbClr val="FFFFFF"/>
              </a:solidFill>
              <a:latin typeface="Arial"/>
              <a:ea typeface="Arial"/>
              <a:cs typeface="Arial"/>
              <a:sym typeface="Arial"/>
            </a:endParaRPr>
          </a:p>
          <a:p>
            <a:pPr indent="0" lvl="0" marL="0" rtl="0" algn="l">
              <a:spcBef>
                <a:spcPts val="0"/>
              </a:spcBef>
              <a:spcAft>
                <a:spcPts val="0"/>
              </a:spcAft>
              <a:buNone/>
            </a:pPr>
            <a:r>
              <a:rPr lang="en" sz="1100">
                <a:solidFill>
                  <a:srgbClr val="FFFFFF"/>
                </a:solidFill>
                <a:latin typeface="Arial"/>
                <a:ea typeface="Arial"/>
                <a:cs typeface="Arial"/>
                <a:sym typeface="Arial"/>
              </a:rPr>
              <a:t>FROM [ENTERPRISE LIST], STANDALONE INNER JOIN ACCOUNT ON STANDALONE.Account_ID = ACCOUNT.Account_ID</a:t>
            </a:r>
            <a:endParaRPr sz="1100">
              <a:solidFill>
                <a:srgbClr val="FFFFFF"/>
              </a:solidFill>
              <a:latin typeface="Arial"/>
              <a:ea typeface="Arial"/>
              <a:cs typeface="Arial"/>
              <a:sym typeface="Arial"/>
            </a:endParaRPr>
          </a:p>
          <a:p>
            <a:pPr indent="0" lvl="0" marL="0" rtl="0" algn="l">
              <a:spcBef>
                <a:spcPts val="0"/>
              </a:spcBef>
              <a:spcAft>
                <a:spcPts val="0"/>
              </a:spcAft>
              <a:buNone/>
            </a:pPr>
            <a:r>
              <a:rPr lang="en" sz="1100">
                <a:solidFill>
                  <a:srgbClr val="FFFFFF"/>
                </a:solidFill>
                <a:latin typeface="Arial"/>
                <a:ea typeface="Arial"/>
                <a:cs typeface="Arial"/>
                <a:sym typeface="Arial"/>
              </a:rPr>
              <a:t>WHERE (((STANDALONE.E_ACCOUNT_ID)=[ENTERPRISE LIST].[E_ACCOUNT_ID]))</a:t>
            </a:r>
            <a:endParaRPr sz="1100">
              <a:solidFill>
                <a:srgbClr val="FFFFFF"/>
              </a:solidFill>
              <a:latin typeface="Arial"/>
              <a:ea typeface="Arial"/>
              <a:cs typeface="Arial"/>
              <a:sym typeface="Arial"/>
            </a:endParaRPr>
          </a:p>
          <a:p>
            <a:pPr indent="0" lvl="0" marL="0" rtl="0" algn="l">
              <a:spcBef>
                <a:spcPts val="0"/>
              </a:spcBef>
              <a:spcAft>
                <a:spcPts val="0"/>
              </a:spcAft>
              <a:buNone/>
            </a:pPr>
            <a:r>
              <a:rPr lang="en" sz="1100">
                <a:solidFill>
                  <a:srgbClr val="FFFFFF"/>
                </a:solidFill>
                <a:latin typeface="Arial"/>
                <a:ea typeface="Arial"/>
                <a:cs typeface="Arial"/>
                <a:sym typeface="Arial"/>
              </a:rPr>
              <a:t>ORDER BY ACCOUNT.ACCOUNT_NAME;</a:t>
            </a:r>
            <a:endParaRPr b="1" sz="1400">
              <a:solidFill>
                <a:srgbClr val="FFFFFF"/>
              </a:solidFill>
              <a:latin typeface="Arial"/>
              <a:ea typeface="Arial"/>
              <a:cs typeface="Arial"/>
              <a:sym typeface="Arial"/>
            </a:endParaRPr>
          </a:p>
          <a:p>
            <a:pPr indent="0" lvl="0" marL="0" rtl="0" algn="l">
              <a:spcBef>
                <a:spcPts val="0"/>
              </a:spcBef>
              <a:spcAft>
                <a:spcPts val="0"/>
              </a:spcAft>
              <a:buNone/>
            </a:pPr>
            <a:r>
              <a:t/>
            </a:r>
            <a:endParaRPr/>
          </a:p>
        </p:txBody>
      </p:sp>
      <p:pic>
        <p:nvPicPr>
          <p:cNvPr id="132" name="Google Shape;132;p22"/>
          <p:cNvPicPr preferRelativeResize="0"/>
          <p:nvPr/>
        </p:nvPicPr>
        <p:blipFill>
          <a:blip r:embed="rId3">
            <a:alphaModFix/>
          </a:blip>
          <a:stretch>
            <a:fillRect/>
          </a:stretch>
        </p:blipFill>
        <p:spPr>
          <a:xfrm>
            <a:off x="4836725" y="1866900"/>
            <a:ext cx="4038600" cy="1562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Lessons + Summary</a:t>
            </a:r>
            <a:endParaRPr/>
          </a:p>
        </p:txBody>
      </p:sp>
      <p:sp>
        <p:nvSpPr>
          <p:cNvPr id="138" name="Google Shape;138;p23"/>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 reality there’s so much more information that needs to be maintained</a:t>
            </a:r>
            <a:endParaRPr/>
          </a:p>
          <a:p>
            <a:pPr indent="-311150" lvl="0" marL="457200" rtl="0" algn="l">
              <a:spcBef>
                <a:spcPts val="0"/>
              </a:spcBef>
              <a:spcAft>
                <a:spcPts val="0"/>
              </a:spcAft>
              <a:buSzPts val="1300"/>
              <a:buChar char="-"/>
            </a:pPr>
            <a:r>
              <a:rPr lang="en"/>
              <a:t>There are many ways to do accomplish one goal</a:t>
            </a:r>
            <a:endParaRPr/>
          </a:p>
          <a:p>
            <a:pPr indent="0" lvl="0" marL="0" rtl="0" algn="l">
              <a:spcBef>
                <a:spcPts val="1600"/>
              </a:spcBef>
              <a:spcAft>
                <a:spcPts val="1600"/>
              </a:spcAft>
              <a:buNone/>
            </a:pPr>
            <a:r>
              <a:t/>
            </a:r>
            <a:endParaRPr/>
          </a:p>
        </p:txBody>
      </p:sp>
      <p:sp>
        <p:nvSpPr>
          <p:cNvPr id="139" name="Google Shape;139;p23"/>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 were able to show “roll up” of accounts</a:t>
            </a:r>
            <a:endParaRPr/>
          </a:p>
          <a:p>
            <a:pPr indent="-311150" lvl="0" marL="457200" rtl="0" algn="l">
              <a:spcBef>
                <a:spcPts val="0"/>
              </a:spcBef>
              <a:spcAft>
                <a:spcPts val="0"/>
              </a:spcAft>
              <a:buSzPts val="1300"/>
              <a:buChar char="-"/>
            </a:pPr>
            <a:r>
              <a:rPr lang="en"/>
              <a:t>Along with contacts, sales reps, and opportunities</a:t>
            </a:r>
            <a:endParaRPr/>
          </a:p>
          <a:p>
            <a:pPr indent="-311150" lvl="0" marL="457200" rtl="0" algn="l">
              <a:spcBef>
                <a:spcPts val="0"/>
              </a:spcBef>
              <a:spcAft>
                <a:spcPts val="0"/>
              </a:spcAft>
              <a:buSzPts val="1300"/>
              <a:buChar char="-"/>
            </a:pPr>
            <a:r>
              <a:rPr lang="en"/>
              <a:t>Aras in the future:</a:t>
            </a:r>
            <a:endParaRPr/>
          </a:p>
          <a:p>
            <a:pPr indent="-298450" lvl="1" marL="914400" rtl="0" algn="l">
              <a:spcBef>
                <a:spcPts val="0"/>
              </a:spcBef>
              <a:spcAft>
                <a:spcPts val="0"/>
              </a:spcAft>
              <a:buSzPts val="1100"/>
              <a:buChar char="-"/>
            </a:pPr>
            <a:r>
              <a:rPr lang="en"/>
              <a:t>Looking to be able to keep track of license keys for each account and display “roll up” </a:t>
            </a:r>
            <a:endParaRPr/>
          </a:p>
          <a:p>
            <a:pPr indent="-298450" lvl="1" marL="914400" rtl="0" algn="l">
              <a:spcBef>
                <a:spcPts val="0"/>
              </a:spcBef>
              <a:spcAft>
                <a:spcPts val="0"/>
              </a:spcAft>
              <a:buSzPts val="1100"/>
              <a:buChar char="-"/>
            </a:pPr>
            <a:r>
              <a:rPr lang="en"/>
              <a:t>Implement this into Aras Innovator </a:t>
            </a:r>
            <a:endParaRPr/>
          </a:p>
        </p:txBody>
      </p:sp>
      <p:pic>
        <p:nvPicPr>
          <p:cNvPr id="140" name="Google Shape;140;p23"/>
          <p:cNvPicPr preferRelativeResize="0"/>
          <p:nvPr/>
        </p:nvPicPr>
        <p:blipFill>
          <a:blip r:embed="rId3">
            <a:alphaModFix/>
          </a:blip>
          <a:stretch>
            <a:fillRect/>
          </a:stretch>
        </p:blipFill>
        <p:spPr>
          <a:xfrm>
            <a:off x="2778676" y="2728625"/>
            <a:ext cx="2053724" cy="22669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1938575" y="210087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Business Background </a:t>
            </a:r>
            <a:endParaRPr sz="3600"/>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Aras Corporation</a:t>
            </a:r>
            <a:endParaRPr b="1"/>
          </a:p>
          <a:p>
            <a:pPr indent="-311150" lvl="0" marL="457200" rtl="0" algn="l">
              <a:spcBef>
                <a:spcPts val="1600"/>
              </a:spcBef>
              <a:spcAft>
                <a:spcPts val="0"/>
              </a:spcAft>
              <a:buSzPts val="1300"/>
              <a:buChar char="●"/>
            </a:pPr>
            <a:r>
              <a:rPr lang="en"/>
              <a:t>PLM Software Company</a:t>
            </a:r>
            <a:endParaRPr/>
          </a:p>
          <a:p>
            <a:pPr indent="-311150" lvl="0" marL="457200" rtl="0" algn="l">
              <a:spcBef>
                <a:spcPts val="0"/>
              </a:spcBef>
              <a:spcAft>
                <a:spcPts val="0"/>
              </a:spcAft>
              <a:buSzPts val="1300"/>
              <a:buChar char="●"/>
            </a:pPr>
            <a:r>
              <a:rPr lang="en"/>
              <a:t>Headquartered in Andover, MA</a:t>
            </a:r>
            <a:endParaRPr/>
          </a:p>
          <a:p>
            <a:pPr indent="-298450" lvl="1" marL="914400" rtl="0" algn="l">
              <a:spcBef>
                <a:spcPts val="0"/>
              </a:spcBef>
              <a:spcAft>
                <a:spcPts val="0"/>
              </a:spcAft>
              <a:buSzPts val="1100"/>
              <a:buChar char="○"/>
            </a:pPr>
            <a:r>
              <a:rPr lang="en"/>
              <a:t>Japan</a:t>
            </a:r>
            <a:endParaRPr/>
          </a:p>
          <a:p>
            <a:pPr indent="-298450" lvl="1" marL="914400" rtl="0" algn="l">
              <a:spcBef>
                <a:spcPts val="0"/>
              </a:spcBef>
              <a:spcAft>
                <a:spcPts val="0"/>
              </a:spcAft>
              <a:buSzPts val="1100"/>
              <a:buChar char="○"/>
            </a:pPr>
            <a:r>
              <a:rPr lang="en"/>
              <a:t>UK</a:t>
            </a:r>
            <a:endParaRPr/>
          </a:p>
          <a:p>
            <a:pPr indent="-298450" lvl="1" marL="914400" rtl="0" algn="l">
              <a:spcBef>
                <a:spcPts val="0"/>
              </a:spcBef>
              <a:spcAft>
                <a:spcPts val="0"/>
              </a:spcAft>
              <a:buSzPts val="1100"/>
              <a:buChar char="○"/>
            </a:pPr>
            <a:r>
              <a:rPr lang="en"/>
              <a:t>France</a:t>
            </a:r>
            <a:endParaRPr/>
          </a:p>
          <a:p>
            <a:pPr indent="-298450" lvl="1" marL="914400" rtl="0" algn="l">
              <a:spcBef>
                <a:spcPts val="0"/>
              </a:spcBef>
              <a:spcAft>
                <a:spcPts val="0"/>
              </a:spcAft>
              <a:buSzPts val="1100"/>
              <a:buChar char="○"/>
            </a:pPr>
            <a:r>
              <a:rPr lang="en"/>
              <a:t>Germany</a:t>
            </a:r>
            <a:endParaRPr/>
          </a:p>
          <a:p>
            <a:pPr indent="-298450" lvl="1" marL="914400" rtl="0" algn="l">
              <a:spcBef>
                <a:spcPts val="0"/>
              </a:spcBef>
              <a:spcAft>
                <a:spcPts val="0"/>
              </a:spcAft>
              <a:buSzPts val="1100"/>
              <a:buChar char="○"/>
            </a:pPr>
            <a:r>
              <a:rPr lang="en"/>
              <a:t>Italy</a:t>
            </a:r>
            <a:endParaRPr/>
          </a:p>
          <a:p>
            <a:pPr indent="-311150" lvl="0" marL="457200" rtl="0" algn="l">
              <a:spcBef>
                <a:spcPts val="0"/>
              </a:spcBef>
              <a:spcAft>
                <a:spcPts val="0"/>
              </a:spcAft>
              <a:buSzPts val="1300"/>
              <a:buChar char="●"/>
            </a:pPr>
            <a:r>
              <a:rPr lang="en"/>
              <a:t>About 500 employees</a:t>
            </a:r>
            <a:endParaRPr/>
          </a:p>
          <a:p>
            <a:pPr indent="-311150" lvl="0" marL="457200" rtl="0" algn="l">
              <a:spcBef>
                <a:spcPts val="0"/>
              </a:spcBef>
              <a:spcAft>
                <a:spcPts val="0"/>
              </a:spcAft>
              <a:buSzPts val="1300"/>
              <a:buChar char="●"/>
            </a:pPr>
            <a:r>
              <a:rPr lang="en"/>
              <a:t>Serving Companies like: </a:t>
            </a:r>
            <a:endParaRPr/>
          </a:p>
          <a:p>
            <a:pPr indent="-298450" lvl="1" marL="914400" rtl="0" algn="l">
              <a:spcBef>
                <a:spcPts val="0"/>
              </a:spcBef>
              <a:spcAft>
                <a:spcPts val="0"/>
              </a:spcAft>
              <a:buSzPts val="1100"/>
              <a:buChar char="○"/>
            </a:pPr>
            <a:r>
              <a:rPr lang="en"/>
              <a:t>GE Aviation</a:t>
            </a:r>
            <a:endParaRPr/>
          </a:p>
          <a:p>
            <a:pPr indent="-298450" lvl="1" marL="914400" rtl="0" algn="l">
              <a:spcBef>
                <a:spcPts val="0"/>
              </a:spcBef>
              <a:spcAft>
                <a:spcPts val="0"/>
              </a:spcAft>
              <a:buSzPts val="1100"/>
              <a:buChar char="○"/>
            </a:pPr>
            <a:r>
              <a:rPr lang="en"/>
              <a:t>General Motors</a:t>
            </a:r>
            <a:endParaRPr/>
          </a:p>
          <a:p>
            <a:pPr indent="-298450" lvl="1" marL="914400" rtl="0" algn="l">
              <a:spcBef>
                <a:spcPts val="0"/>
              </a:spcBef>
              <a:spcAft>
                <a:spcPts val="0"/>
              </a:spcAft>
              <a:buSzPts val="1100"/>
              <a:buChar char="○"/>
            </a:pPr>
            <a:r>
              <a:rPr lang="en"/>
              <a:t>BAE Systems</a:t>
            </a:r>
            <a:endParaRPr/>
          </a:p>
          <a:p>
            <a:pPr indent="-298450" lvl="1" marL="914400" rtl="0" algn="l">
              <a:spcBef>
                <a:spcPts val="0"/>
              </a:spcBef>
              <a:spcAft>
                <a:spcPts val="0"/>
              </a:spcAft>
              <a:buSzPts val="1100"/>
              <a:buChar char="○"/>
            </a:pPr>
            <a:r>
              <a:rPr lang="en"/>
              <a:t>Microsoft</a:t>
            </a:r>
            <a:endParaRPr/>
          </a:p>
          <a:p>
            <a:pPr indent="-298450" lvl="1" marL="914400" rtl="0" algn="l">
              <a:spcBef>
                <a:spcPts val="0"/>
              </a:spcBef>
              <a:spcAft>
                <a:spcPts val="0"/>
              </a:spcAft>
              <a:buSzPts val="1100"/>
              <a:buChar char="○"/>
            </a:pPr>
            <a:r>
              <a:rPr lang="en"/>
              <a:t>Honda</a:t>
            </a:r>
            <a:endParaRPr/>
          </a:p>
          <a:p>
            <a:pPr indent="-311150" lvl="0" marL="457200" rtl="0" algn="l">
              <a:spcBef>
                <a:spcPts val="0"/>
              </a:spcBef>
              <a:spcAft>
                <a:spcPts val="0"/>
              </a:spcAft>
              <a:buSzPts val="1300"/>
              <a:buChar char="●"/>
            </a:pPr>
            <a:r>
              <a:rPr lang="en"/>
              <a:t>Competitors</a:t>
            </a:r>
            <a:endParaRPr/>
          </a:p>
          <a:p>
            <a:pPr indent="-298450" lvl="1" marL="914400" rtl="0" algn="l">
              <a:spcBef>
                <a:spcPts val="0"/>
              </a:spcBef>
              <a:spcAft>
                <a:spcPts val="0"/>
              </a:spcAft>
              <a:buSzPts val="1100"/>
              <a:buChar char="○"/>
            </a:pPr>
            <a:r>
              <a:rPr lang="en"/>
              <a:t>Siemens</a:t>
            </a:r>
            <a:endParaRPr/>
          </a:p>
          <a:p>
            <a:pPr indent="-298450" lvl="1" marL="914400" rtl="0" algn="l">
              <a:spcBef>
                <a:spcPts val="0"/>
              </a:spcBef>
              <a:spcAft>
                <a:spcPts val="0"/>
              </a:spcAft>
              <a:buSzPts val="1100"/>
              <a:buChar char="○"/>
            </a:pPr>
            <a:r>
              <a:rPr lang="en"/>
              <a:t>PTC</a:t>
            </a:r>
            <a:endParaRPr/>
          </a:p>
          <a:p>
            <a:pPr indent="-298450" lvl="1" marL="914400" rtl="0" algn="l">
              <a:spcBef>
                <a:spcPts val="0"/>
              </a:spcBef>
              <a:spcAft>
                <a:spcPts val="0"/>
              </a:spcAft>
              <a:buSzPts val="1100"/>
              <a:buChar char="○"/>
            </a:pPr>
            <a:r>
              <a:rPr lang="en"/>
              <a:t>Dassault Systems</a:t>
            </a:r>
            <a:endParaRPr/>
          </a:p>
          <a:p>
            <a:pPr indent="-298450" lvl="1" marL="914400" rtl="0" algn="l">
              <a:spcBef>
                <a:spcPts val="0"/>
              </a:spcBef>
              <a:spcAft>
                <a:spcPts val="0"/>
              </a:spcAft>
              <a:buSzPts val="1100"/>
              <a:buChar char="○"/>
            </a:pPr>
            <a:r>
              <a:rPr lang="en"/>
              <a:t>Oracle</a:t>
            </a:r>
            <a:endParaRPr/>
          </a:p>
        </p:txBody>
      </p:sp>
      <p:pic>
        <p:nvPicPr>
          <p:cNvPr id="72" name="Google Shape;72;p14"/>
          <p:cNvPicPr preferRelativeResize="0"/>
          <p:nvPr/>
        </p:nvPicPr>
        <p:blipFill>
          <a:blip r:embed="rId3">
            <a:alphaModFix/>
          </a:blip>
          <a:stretch>
            <a:fillRect/>
          </a:stretch>
        </p:blipFill>
        <p:spPr>
          <a:xfrm>
            <a:off x="219625" y="1873575"/>
            <a:ext cx="3397293" cy="18288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Database Purpose</a:t>
            </a:r>
            <a:endParaRPr/>
          </a:p>
        </p:txBody>
      </p:sp>
      <p:sp>
        <p:nvSpPr>
          <p:cNvPr id="78" name="Google Shape;78;p15"/>
          <p:cNvSpPr txBox="1"/>
          <p:nvPr>
            <p:ph idx="1" type="body"/>
          </p:nvPr>
        </p:nvSpPr>
        <p:spPr>
          <a:xfrm>
            <a:off x="177225" y="1416050"/>
            <a:ext cx="4518000" cy="358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Current Situation:</a:t>
            </a:r>
            <a:endParaRPr b="1"/>
          </a:p>
          <a:p>
            <a:pPr indent="-311150" lvl="0" marL="457200" rtl="0" algn="l">
              <a:spcBef>
                <a:spcPts val="1600"/>
              </a:spcBef>
              <a:spcAft>
                <a:spcPts val="0"/>
              </a:spcAft>
              <a:buSzPts val="1300"/>
              <a:buChar char="●"/>
            </a:pPr>
            <a:r>
              <a:rPr lang="en"/>
              <a:t>Use our own software as a database and tailor it to our needs</a:t>
            </a:r>
            <a:endParaRPr/>
          </a:p>
          <a:p>
            <a:pPr indent="-311150" lvl="0" marL="457200" rtl="0" algn="l">
              <a:spcBef>
                <a:spcPts val="0"/>
              </a:spcBef>
              <a:spcAft>
                <a:spcPts val="0"/>
              </a:spcAft>
              <a:buSzPts val="1300"/>
              <a:buChar char="●"/>
            </a:pPr>
            <a:r>
              <a:rPr lang="en"/>
              <a:t>Dealing with large Corporations with many companies within them</a:t>
            </a:r>
            <a:endParaRPr/>
          </a:p>
          <a:p>
            <a:pPr indent="-311150" lvl="0" marL="457200" rtl="0" algn="l">
              <a:spcBef>
                <a:spcPts val="0"/>
              </a:spcBef>
              <a:spcAft>
                <a:spcPts val="0"/>
              </a:spcAft>
              <a:buSzPts val="1300"/>
              <a:buChar char="●"/>
            </a:pPr>
            <a:r>
              <a:rPr lang="en"/>
              <a:t>Need to be able to keep track of which companies fall under which if they do</a:t>
            </a:r>
            <a:endParaRPr/>
          </a:p>
          <a:p>
            <a:pPr indent="-311150" lvl="0" marL="457200" rtl="0" algn="l">
              <a:spcBef>
                <a:spcPts val="0"/>
              </a:spcBef>
              <a:spcAft>
                <a:spcPts val="0"/>
              </a:spcAft>
              <a:buSzPts val="1300"/>
              <a:buChar char="●"/>
            </a:pPr>
            <a:r>
              <a:rPr lang="en"/>
              <a:t>And keep track of details within these accounts</a:t>
            </a:r>
            <a:endParaRPr/>
          </a:p>
          <a:p>
            <a:pPr indent="0" lvl="0" marL="0" rtl="0" algn="l">
              <a:spcBef>
                <a:spcPts val="1600"/>
              </a:spcBef>
              <a:spcAft>
                <a:spcPts val="0"/>
              </a:spcAft>
              <a:buNone/>
            </a:pPr>
            <a:r>
              <a:rPr b="1" lang="en"/>
              <a:t>Problem:</a:t>
            </a:r>
            <a:endParaRPr b="1"/>
          </a:p>
          <a:p>
            <a:pPr indent="-311150" lvl="0" marL="457200" rtl="0" algn="l">
              <a:spcBef>
                <a:spcPts val="1600"/>
              </a:spcBef>
              <a:spcAft>
                <a:spcPts val="0"/>
              </a:spcAft>
              <a:buSzPts val="1300"/>
              <a:buChar char="●"/>
            </a:pPr>
            <a:r>
              <a:rPr lang="en"/>
              <a:t>Be able to roll up accounts under enterprise accounts and maintain the contacts, sales reps, opportunities, and more for each account</a:t>
            </a:r>
            <a:endParaRPr/>
          </a:p>
        </p:txBody>
      </p:sp>
      <p:pic>
        <p:nvPicPr>
          <p:cNvPr id="79" name="Google Shape;79;p15"/>
          <p:cNvPicPr preferRelativeResize="0"/>
          <p:nvPr/>
        </p:nvPicPr>
        <p:blipFill>
          <a:blip r:embed="rId3">
            <a:alphaModFix/>
          </a:blip>
          <a:stretch>
            <a:fillRect/>
          </a:stretch>
        </p:blipFill>
        <p:spPr>
          <a:xfrm>
            <a:off x="4924775" y="1317936"/>
            <a:ext cx="3999900" cy="3749915"/>
          </a:xfrm>
          <a:prstGeom prst="rect">
            <a:avLst/>
          </a:prstGeom>
          <a:noFill/>
          <a:ln>
            <a:noFill/>
          </a:ln>
        </p:spPr>
      </p:pic>
      <p:sp>
        <p:nvSpPr>
          <p:cNvPr id="80" name="Google Shape;80;p1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Rules</a:t>
            </a:r>
            <a:endParaRPr/>
          </a:p>
        </p:txBody>
      </p:sp>
      <p:sp>
        <p:nvSpPr>
          <p:cNvPr id="86" name="Google Shape;86;p16"/>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rPr>
              <a:t>Every account is either a stand alone account or an enterprise account</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An enterprise account can have none or many stand alone accounts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An account can have none or many contacts and each contact is only associated with one account</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A sales rep may or may not have an opportunity, however they could have many opportunities. </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An opportunity must be associated with one and only one sales rep</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A sales rep can manage none or many accounts, an account can be managed by none or only one sales rep</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For every account there can only be one opportunity</a:t>
            </a:r>
            <a:endParaRPr>
              <a:solidFill>
                <a:srgbClr val="000000"/>
              </a:solidFill>
            </a:endParaRPr>
          </a:p>
        </p:txBody>
      </p:sp>
      <p:sp>
        <p:nvSpPr>
          <p:cNvPr id="87" name="Google Shape;87;p16"/>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 Diagram</a:t>
            </a:r>
            <a:endParaRPr/>
          </a:p>
        </p:txBody>
      </p:sp>
      <p:pic>
        <p:nvPicPr>
          <p:cNvPr id="93" name="Google Shape;93;p17"/>
          <p:cNvPicPr preferRelativeResize="0"/>
          <p:nvPr/>
        </p:nvPicPr>
        <p:blipFill rotWithShape="1">
          <a:blip r:embed="rId3">
            <a:alphaModFix/>
          </a:blip>
          <a:srcRect b="23644" l="24038" r="33219" t="33050"/>
          <a:stretch/>
        </p:blipFill>
        <p:spPr>
          <a:xfrm>
            <a:off x="1496875" y="1437375"/>
            <a:ext cx="5924550" cy="3371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Relational Schema</a:t>
            </a:r>
            <a:endParaRPr/>
          </a:p>
        </p:txBody>
      </p:sp>
      <p:pic>
        <p:nvPicPr>
          <p:cNvPr id="99" name="Google Shape;99;p18"/>
          <p:cNvPicPr preferRelativeResize="0"/>
          <p:nvPr/>
        </p:nvPicPr>
        <p:blipFill>
          <a:blip r:embed="rId3">
            <a:alphaModFix/>
          </a:blip>
          <a:stretch>
            <a:fillRect/>
          </a:stretch>
        </p:blipFill>
        <p:spPr>
          <a:xfrm>
            <a:off x="1833588" y="1459250"/>
            <a:ext cx="5476875" cy="3000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Queries &amp; Results</a:t>
            </a:r>
            <a:endParaRPr/>
          </a:p>
        </p:txBody>
      </p:sp>
      <p:sp>
        <p:nvSpPr>
          <p:cNvPr id="105" name="Google Shape;105;p1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FFFFFF"/>
                </a:solidFill>
                <a:latin typeface="Arial"/>
                <a:ea typeface="Arial"/>
                <a:cs typeface="Arial"/>
                <a:sym typeface="Arial"/>
              </a:rPr>
              <a:t>Display every account name and the sales rep belonging to the account.</a:t>
            </a:r>
            <a:endParaRPr b="1" sz="1400">
              <a:solidFill>
                <a:srgbClr val="FFFFFF"/>
              </a:solidFill>
              <a:latin typeface="Arial"/>
              <a:ea typeface="Arial"/>
              <a:cs typeface="Arial"/>
              <a:sym typeface="Arial"/>
            </a:endParaRPr>
          </a:p>
          <a:p>
            <a:pPr indent="0" lvl="0" marL="0" rtl="0" algn="l">
              <a:spcBef>
                <a:spcPts val="0"/>
              </a:spcBef>
              <a:spcAft>
                <a:spcPts val="0"/>
              </a:spcAft>
              <a:buNone/>
            </a:pPr>
            <a:r>
              <a:t/>
            </a:r>
            <a:endParaRPr b="1" sz="1100">
              <a:solidFill>
                <a:srgbClr val="FFFFFF"/>
              </a:solidFill>
              <a:latin typeface="Arial"/>
              <a:ea typeface="Arial"/>
              <a:cs typeface="Arial"/>
              <a:sym typeface="Arial"/>
            </a:endParaRPr>
          </a:p>
          <a:p>
            <a:pPr indent="0" lvl="0" marL="0" rtl="0" algn="l">
              <a:spcBef>
                <a:spcPts val="0"/>
              </a:spcBef>
              <a:spcAft>
                <a:spcPts val="0"/>
              </a:spcAft>
              <a:buNone/>
            </a:pPr>
            <a:r>
              <a:rPr b="1" lang="en" sz="1400">
                <a:solidFill>
                  <a:srgbClr val="FFFFFF"/>
                </a:solidFill>
                <a:latin typeface="Arial"/>
                <a:ea typeface="Arial"/>
                <a:cs typeface="Arial"/>
                <a:sym typeface="Arial"/>
              </a:rPr>
              <a:t>SQL Code: </a:t>
            </a:r>
            <a:endParaRPr b="1" sz="1400">
              <a:solidFill>
                <a:srgbClr val="FFFFFF"/>
              </a:solidFill>
              <a:latin typeface="Arial"/>
              <a:ea typeface="Arial"/>
              <a:cs typeface="Arial"/>
              <a:sym typeface="Arial"/>
            </a:endParaRPr>
          </a:p>
          <a:p>
            <a:pPr indent="0" lvl="0" marL="0" rtl="0" algn="l">
              <a:spcBef>
                <a:spcPts val="0"/>
              </a:spcBef>
              <a:spcAft>
                <a:spcPts val="0"/>
              </a:spcAft>
              <a:buNone/>
            </a:pPr>
            <a:r>
              <a:rPr lang="en" sz="1400">
                <a:solidFill>
                  <a:srgbClr val="FFFFFF"/>
                </a:solidFill>
                <a:latin typeface="Arial"/>
                <a:ea typeface="Arial"/>
                <a:cs typeface="Arial"/>
                <a:sym typeface="Arial"/>
              </a:rPr>
              <a:t>SELECT ACCOUNT.ACCOUNT_NAME, SALESREP.SALES_REP_FNAME</a:t>
            </a:r>
            <a:endParaRPr sz="1400">
              <a:solidFill>
                <a:srgbClr val="FFFFFF"/>
              </a:solidFill>
              <a:latin typeface="Arial"/>
              <a:ea typeface="Arial"/>
              <a:cs typeface="Arial"/>
              <a:sym typeface="Arial"/>
            </a:endParaRPr>
          </a:p>
          <a:p>
            <a:pPr indent="0" lvl="0" marL="0" rtl="0" algn="l">
              <a:spcBef>
                <a:spcPts val="0"/>
              </a:spcBef>
              <a:spcAft>
                <a:spcPts val="0"/>
              </a:spcAft>
              <a:buNone/>
            </a:pPr>
            <a:r>
              <a:rPr lang="en" sz="1400">
                <a:solidFill>
                  <a:srgbClr val="FFFFFF"/>
                </a:solidFill>
                <a:latin typeface="Arial"/>
                <a:ea typeface="Arial"/>
                <a:cs typeface="Arial"/>
                <a:sym typeface="Arial"/>
              </a:rPr>
              <a:t>FROM SALESREP INNER JOIN ACCOUNT ON SALESREP.SALES_REP_ID = ACCOUNT.SALES_REP_ID;</a:t>
            </a:r>
            <a:endParaRPr b="1" sz="1400">
              <a:solidFill>
                <a:srgbClr val="FFFFFF"/>
              </a:solidFill>
              <a:latin typeface="Arial"/>
              <a:ea typeface="Arial"/>
              <a:cs typeface="Arial"/>
              <a:sym typeface="Arial"/>
            </a:endParaRPr>
          </a:p>
        </p:txBody>
      </p:sp>
      <p:pic>
        <p:nvPicPr>
          <p:cNvPr id="106" name="Google Shape;106;p19"/>
          <p:cNvPicPr preferRelativeResize="0"/>
          <p:nvPr/>
        </p:nvPicPr>
        <p:blipFill>
          <a:blip r:embed="rId3">
            <a:alphaModFix/>
          </a:blip>
          <a:stretch>
            <a:fillRect/>
          </a:stretch>
        </p:blipFill>
        <p:spPr>
          <a:xfrm>
            <a:off x="4913550" y="732150"/>
            <a:ext cx="2968225" cy="3885100"/>
          </a:xfrm>
          <a:prstGeom prst="rect">
            <a:avLst/>
          </a:prstGeom>
          <a:noFill/>
          <a:ln>
            <a:noFill/>
          </a:ln>
        </p:spPr>
      </p:pic>
      <p:sp>
        <p:nvSpPr>
          <p:cNvPr id="107" name="Google Shape;107;p19"/>
          <p:cNvSpPr txBox="1"/>
          <p:nvPr>
            <p:ph idx="1" type="subTitle"/>
          </p:nvPr>
        </p:nvSpPr>
        <p:spPr>
          <a:xfrm>
            <a:off x="304800" y="1381475"/>
            <a:ext cx="3802500" cy="2935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400">
                <a:solidFill>
                  <a:srgbClr val="FFFFFF"/>
                </a:solidFill>
                <a:latin typeface="Arial"/>
                <a:ea typeface="Arial"/>
                <a:cs typeface="Arial"/>
                <a:sym typeface="Arial"/>
              </a:rPr>
              <a:t>Display every account name and the sales rep belonging to the account.</a:t>
            </a:r>
            <a:endParaRPr b="1" sz="14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t/>
            </a:r>
            <a:endParaRPr b="1" sz="11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rPr b="1" lang="en" sz="1400">
                <a:solidFill>
                  <a:srgbClr val="FFFFFF"/>
                </a:solidFill>
                <a:latin typeface="Arial"/>
                <a:ea typeface="Arial"/>
                <a:cs typeface="Arial"/>
                <a:sym typeface="Arial"/>
              </a:rPr>
              <a:t>SQL Code: </a:t>
            </a:r>
            <a:endParaRPr b="1" sz="14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rPr lang="en" sz="1400">
                <a:solidFill>
                  <a:srgbClr val="FFFFFF"/>
                </a:solidFill>
                <a:latin typeface="Arial"/>
                <a:ea typeface="Arial"/>
                <a:cs typeface="Arial"/>
                <a:sym typeface="Arial"/>
              </a:rPr>
              <a:t>SELECT ACCOUNT.ACCOUNT_NAME, SALESREP.SALES_REP_FNAME</a:t>
            </a:r>
            <a:endParaRPr sz="14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rPr lang="en" sz="1400">
                <a:solidFill>
                  <a:srgbClr val="FFFFFF"/>
                </a:solidFill>
                <a:latin typeface="Arial"/>
                <a:ea typeface="Arial"/>
                <a:cs typeface="Arial"/>
                <a:sym typeface="Arial"/>
              </a:rPr>
              <a:t>FROM SALESREP INNER JOIN ACCOUNT ON SALESREP.SALES_REP_ID = ACCOUNT.SALES_REP_ID;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Queries &amp; Results</a:t>
            </a:r>
            <a:endParaRPr/>
          </a:p>
        </p:txBody>
      </p:sp>
      <p:sp>
        <p:nvSpPr>
          <p:cNvPr id="113" name="Google Shape;113;p20"/>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FFFFFF"/>
                </a:solidFill>
                <a:latin typeface="Arial"/>
                <a:ea typeface="Arial"/>
                <a:cs typeface="Arial"/>
                <a:sym typeface="Arial"/>
              </a:rPr>
              <a:t>Display every account name and the sales rep belonging to the account.</a:t>
            </a:r>
            <a:endParaRPr b="1" sz="1400">
              <a:solidFill>
                <a:srgbClr val="FFFFFF"/>
              </a:solidFill>
              <a:latin typeface="Arial"/>
              <a:ea typeface="Arial"/>
              <a:cs typeface="Arial"/>
              <a:sym typeface="Arial"/>
            </a:endParaRPr>
          </a:p>
          <a:p>
            <a:pPr indent="0" lvl="0" marL="0" rtl="0" algn="l">
              <a:spcBef>
                <a:spcPts val="0"/>
              </a:spcBef>
              <a:spcAft>
                <a:spcPts val="0"/>
              </a:spcAft>
              <a:buNone/>
            </a:pPr>
            <a:r>
              <a:t/>
            </a:r>
            <a:endParaRPr b="1" sz="1100">
              <a:solidFill>
                <a:srgbClr val="FFFFFF"/>
              </a:solidFill>
              <a:latin typeface="Arial"/>
              <a:ea typeface="Arial"/>
              <a:cs typeface="Arial"/>
              <a:sym typeface="Arial"/>
            </a:endParaRPr>
          </a:p>
          <a:p>
            <a:pPr indent="0" lvl="0" marL="0" rtl="0" algn="l">
              <a:spcBef>
                <a:spcPts val="0"/>
              </a:spcBef>
              <a:spcAft>
                <a:spcPts val="0"/>
              </a:spcAft>
              <a:buNone/>
            </a:pPr>
            <a:r>
              <a:rPr b="1" lang="en" sz="1400">
                <a:solidFill>
                  <a:srgbClr val="FFFFFF"/>
                </a:solidFill>
                <a:latin typeface="Arial"/>
                <a:ea typeface="Arial"/>
                <a:cs typeface="Arial"/>
                <a:sym typeface="Arial"/>
              </a:rPr>
              <a:t>SQL Code: </a:t>
            </a:r>
            <a:endParaRPr b="1" sz="1400">
              <a:solidFill>
                <a:srgbClr val="FFFFFF"/>
              </a:solidFill>
              <a:latin typeface="Arial"/>
              <a:ea typeface="Arial"/>
              <a:cs typeface="Arial"/>
              <a:sym typeface="Arial"/>
            </a:endParaRPr>
          </a:p>
          <a:p>
            <a:pPr indent="0" lvl="0" marL="0" rtl="0" algn="l">
              <a:spcBef>
                <a:spcPts val="0"/>
              </a:spcBef>
              <a:spcAft>
                <a:spcPts val="0"/>
              </a:spcAft>
              <a:buNone/>
            </a:pPr>
            <a:r>
              <a:rPr lang="en" sz="1400">
                <a:solidFill>
                  <a:srgbClr val="FFFFFF"/>
                </a:solidFill>
                <a:latin typeface="Arial"/>
                <a:ea typeface="Arial"/>
                <a:cs typeface="Arial"/>
                <a:sym typeface="Arial"/>
              </a:rPr>
              <a:t>SELECT ACCOUNT.ACCOUNT_NAME, SALESREP.SALES_REP_FNAME</a:t>
            </a:r>
            <a:endParaRPr sz="1400">
              <a:solidFill>
                <a:srgbClr val="FFFFFF"/>
              </a:solidFill>
              <a:latin typeface="Arial"/>
              <a:ea typeface="Arial"/>
              <a:cs typeface="Arial"/>
              <a:sym typeface="Arial"/>
            </a:endParaRPr>
          </a:p>
          <a:p>
            <a:pPr indent="0" lvl="0" marL="0" rtl="0" algn="l">
              <a:spcBef>
                <a:spcPts val="0"/>
              </a:spcBef>
              <a:spcAft>
                <a:spcPts val="0"/>
              </a:spcAft>
              <a:buNone/>
            </a:pPr>
            <a:r>
              <a:rPr lang="en" sz="1400">
                <a:solidFill>
                  <a:srgbClr val="FFFFFF"/>
                </a:solidFill>
                <a:latin typeface="Arial"/>
                <a:ea typeface="Arial"/>
                <a:cs typeface="Arial"/>
                <a:sym typeface="Arial"/>
              </a:rPr>
              <a:t>FROM SALESREP INNER JOIN ACCOUNT ON SALESREP.SALES_REP_ID = ACCOUNT.SALES_REP_ID;</a:t>
            </a:r>
            <a:endParaRPr b="1" sz="1400">
              <a:solidFill>
                <a:srgbClr val="FFFFFF"/>
              </a:solidFill>
              <a:latin typeface="Arial"/>
              <a:ea typeface="Arial"/>
              <a:cs typeface="Arial"/>
              <a:sym typeface="Arial"/>
            </a:endParaRPr>
          </a:p>
        </p:txBody>
      </p:sp>
      <p:sp>
        <p:nvSpPr>
          <p:cNvPr id="114" name="Google Shape;114;p20"/>
          <p:cNvSpPr txBox="1"/>
          <p:nvPr>
            <p:ph idx="1" type="subTitle"/>
          </p:nvPr>
        </p:nvSpPr>
        <p:spPr>
          <a:xfrm>
            <a:off x="304800" y="1381475"/>
            <a:ext cx="3802500" cy="2935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latin typeface="Arial"/>
                <a:ea typeface="Arial"/>
                <a:cs typeface="Arial"/>
                <a:sym typeface="Arial"/>
              </a:rPr>
              <a:t>Display account id, opportunity number, and opportunity type. Sort by opportunity number then by account id in ascending order.</a:t>
            </a:r>
            <a:endParaRPr b="1" sz="14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t/>
            </a:r>
            <a:endParaRPr b="1" sz="11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rPr b="1" lang="en" sz="1400">
                <a:solidFill>
                  <a:srgbClr val="FFFFFF"/>
                </a:solidFill>
                <a:latin typeface="Arial"/>
                <a:ea typeface="Arial"/>
                <a:cs typeface="Arial"/>
                <a:sym typeface="Arial"/>
              </a:rPr>
              <a:t>SQL Code: </a:t>
            </a:r>
            <a:endParaRPr b="1" sz="1400">
              <a:solidFill>
                <a:srgbClr val="FFFFFF"/>
              </a:solidFill>
              <a:latin typeface="Arial"/>
              <a:ea typeface="Arial"/>
              <a:cs typeface="Arial"/>
              <a:sym typeface="Arial"/>
            </a:endParaRPr>
          </a:p>
          <a:p>
            <a:pPr indent="0" lvl="0" marL="0" rtl="0" algn="l">
              <a:lnSpc>
                <a:spcPct val="115000"/>
              </a:lnSpc>
              <a:spcBef>
                <a:spcPts val="0"/>
              </a:spcBef>
              <a:spcAft>
                <a:spcPts val="0"/>
              </a:spcAft>
              <a:buNone/>
            </a:pPr>
            <a:r>
              <a:t/>
            </a:r>
            <a:endParaRPr/>
          </a:p>
        </p:txBody>
      </p:sp>
      <p:pic>
        <p:nvPicPr>
          <p:cNvPr id="115" name="Google Shape;115;p20"/>
          <p:cNvPicPr preferRelativeResize="0"/>
          <p:nvPr/>
        </p:nvPicPr>
        <p:blipFill>
          <a:blip r:embed="rId3">
            <a:alphaModFix/>
          </a:blip>
          <a:stretch>
            <a:fillRect/>
          </a:stretch>
        </p:blipFill>
        <p:spPr>
          <a:xfrm>
            <a:off x="581025" y="2616975"/>
            <a:ext cx="2990850" cy="1600200"/>
          </a:xfrm>
          <a:prstGeom prst="rect">
            <a:avLst/>
          </a:prstGeom>
          <a:noFill/>
          <a:ln>
            <a:noFill/>
          </a:ln>
        </p:spPr>
      </p:pic>
      <p:pic>
        <p:nvPicPr>
          <p:cNvPr id="116" name="Google Shape;116;p20"/>
          <p:cNvPicPr preferRelativeResize="0"/>
          <p:nvPr/>
        </p:nvPicPr>
        <p:blipFill>
          <a:blip r:embed="rId4">
            <a:alphaModFix/>
          </a:blip>
          <a:stretch>
            <a:fillRect/>
          </a:stretch>
        </p:blipFill>
        <p:spPr>
          <a:xfrm>
            <a:off x="5109000" y="872075"/>
            <a:ext cx="3251425" cy="3740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Queries &amp; Results</a:t>
            </a:r>
            <a:endParaRPr/>
          </a:p>
        </p:txBody>
      </p:sp>
      <p:sp>
        <p:nvSpPr>
          <p:cNvPr id="122" name="Google Shape;122;p21"/>
          <p:cNvSpPr txBox="1"/>
          <p:nvPr>
            <p:ph idx="2" type="body"/>
          </p:nvPr>
        </p:nvSpPr>
        <p:spPr>
          <a:xfrm>
            <a:off x="251000" y="1034325"/>
            <a:ext cx="3954000" cy="411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FFFFFF"/>
                </a:solidFill>
                <a:latin typeface="Arial"/>
                <a:ea typeface="Arial"/>
                <a:cs typeface="Arial"/>
                <a:sym typeface="Arial"/>
              </a:rPr>
              <a:t>Display every account name, the sales rep first name belonging to the account, the opportunity number, opportunity open and close date, as well as the opportunity type. Sort by account name in ascending order.</a:t>
            </a:r>
            <a:endParaRPr b="1" sz="1100">
              <a:solidFill>
                <a:srgbClr val="FFFFFF"/>
              </a:solidFill>
              <a:latin typeface="Arial"/>
              <a:ea typeface="Arial"/>
              <a:cs typeface="Arial"/>
              <a:sym typeface="Arial"/>
            </a:endParaRPr>
          </a:p>
          <a:p>
            <a:pPr indent="0" lvl="0" marL="0" rtl="0" algn="l">
              <a:spcBef>
                <a:spcPts val="0"/>
              </a:spcBef>
              <a:spcAft>
                <a:spcPts val="0"/>
              </a:spcAft>
              <a:buNone/>
            </a:pPr>
            <a:r>
              <a:t/>
            </a:r>
            <a:endParaRPr b="1" sz="1100">
              <a:solidFill>
                <a:srgbClr val="000000"/>
              </a:solidFill>
              <a:latin typeface="Arial"/>
              <a:ea typeface="Arial"/>
              <a:cs typeface="Arial"/>
              <a:sym typeface="Arial"/>
            </a:endParaRPr>
          </a:p>
          <a:p>
            <a:pPr indent="0" lvl="0" marL="0" rtl="0" algn="l">
              <a:spcBef>
                <a:spcPts val="0"/>
              </a:spcBef>
              <a:spcAft>
                <a:spcPts val="0"/>
              </a:spcAft>
              <a:buNone/>
            </a:pPr>
            <a:r>
              <a:t/>
            </a:r>
            <a:endParaRPr b="1" sz="1400">
              <a:solidFill>
                <a:srgbClr val="000000"/>
              </a:solidFill>
              <a:latin typeface="Arial"/>
              <a:ea typeface="Arial"/>
              <a:cs typeface="Arial"/>
              <a:sym typeface="Arial"/>
            </a:endParaRPr>
          </a:p>
        </p:txBody>
      </p:sp>
      <p:sp>
        <p:nvSpPr>
          <p:cNvPr id="123" name="Google Shape;123;p21"/>
          <p:cNvSpPr txBox="1"/>
          <p:nvPr/>
        </p:nvSpPr>
        <p:spPr>
          <a:xfrm>
            <a:off x="52700" y="2362150"/>
            <a:ext cx="4350600" cy="262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rPr>
              <a:t>SQL Code: </a:t>
            </a:r>
            <a:endParaRPr b="1" sz="1100">
              <a:solidFill>
                <a:srgbClr val="FFFFFF"/>
              </a:solidFill>
            </a:endParaRPr>
          </a:p>
          <a:p>
            <a:pPr indent="0" lvl="0" marL="0" rtl="0" algn="l">
              <a:lnSpc>
                <a:spcPct val="115000"/>
              </a:lnSpc>
              <a:spcBef>
                <a:spcPts val="0"/>
              </a:spcBef>
              <a:spcAft>
                <a:spcPts val="0"/>
              </a:spcAft>
              <a:buNone/>
            </a:pPr>
            <a:r>
              <a:rPr lang="en" sz="1100">
                <a:solidFill>
                  <a:srgbClr val="FFFFFF"/>
                </a:solidFill>
              </a:rPr>
              <a:t>SELECT ACCOUNT.ACCOUNT_NAME, SALESREP.SALES_REP_FNAME, OPPORTUNITY.OPP_NUM, OPPORTUNITY.OPP_OPENDATE, OPPORTUNITY.OPP_CLOSEDATE, OPPORTUNITY.OPP_TYPE</a:t>
            </a:r>
            <a:endParaRPr sz="1100">
              <a:solidFill>
                <a:srgbClr val="FFFFFF"/>
              </a:solidFill>
            </a:endParaRPr>
          </a:p>
          <a:p>
            <a:pPr indent="0" lvl="0" marL="0" rtl="0" algn="l">
              <a:lnSpc>
                <a:spcPct val="115000"/>
              </a:lnSpc>
              <a:spcBef>
                <a:spcPts val="0"/>
              </a:spcBef>
              <a:spcAft>
                <a:spcPts val="0"/>
              </a:spcAft>
              <a:buNone/>
            </a:pPr>
            <a:r>
              <a:rPr lang="en" sz="1100">
                <a:solidFill>
                  <a:srgbClr val="FFFFFF"/>
                </a:solidFill>
              </a:rPr>
              <a:t>FROM (SALESREP INNER JOIN ACCOUNT ON SALESREP.SALES_REP_ID = ACCOUNT.SALES_REP_ID) INNER JOIN OPPORTUNITY ON (SALESREP.SALES_REP_ID = OPPORTUNITY.SALES_REP_ID) AND (ACCOUNT.Account_ID = OPPORTUNITY.ACCOUNT_ID)</a:t>
            </a:r>
            <a:endParaRPr sz="1100">
              <a:solidFill>
                <a:srgbClr val="FFFFFF"/>
              </a:solidFill>
            </a:endParaRPr>
          </a:p>
          <a:p>
            <a:pPr indent="0" lvl="0" marL="0" rtl="0" algn="l">
              <a:lnSpc>
                <a:spcPct val="115000"/>
              </a:lnSpc>
              <a:spcBef>
                <a:spcPts val="0"/>
              </a:spcBef>
              <a:spcAft>
                <a:spcPts val="0"/>
              </a:spcAft>
              <a:buNone/>
            </a:pPr>
            <a:r>
              <a:rPr lang="en" sz="1100">
                <a:solidFill>
                  <a:srgbClr val="FFFFFF"/>
                </a:solidFill>
              </a:rPr>
              <a:t>ORDER BY ACCOUNT.ACCOUNT_NAME;</a:t>
            </a:r>
            <a:endParaRPr>
              <a:solidFill>
                <a:srgbClr val="FFFFFF"/>
              </a:solidFill>
              <a:latin typeface="Roboto"/>
              <a:ea typeface="Roboto"/>
              <a:cs typeface="Roboto"/>
              <a:sym typeface="Roboto"/>
            </a:endParaRPr>
          </a:p>
        </p:txBody>
      </p:sp>
      <p:pic>
        <p:nvPicPr>
          <p:cNvPr id="124" name="Google Shape;124;p21"/>
          <p:cNvPicPr preferRelativeResize="0"/>
          <p:nvPr/>
        </p:nvPicPr>
        <p:blipFill rotWithShape="1">
          <a:blip r:embed="rId3">
            <a:alphaModFix/>
          </a:blip>
          <a:srcRect b="0" l="1806" r="0" t="0"/>
          <a:stretch/>
        </p:blipFill>
        <p:spPr>
          <a:xfrm>
            <a:off x="4572000" y="1551525"/>
            <a:ext cx="4472950" cy="2181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