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05948-E5E5-D17C-C0D2-DA536A8783D2}" v="1" dt="2018-11-10T06:33:43.550"/>
    <p1510:client id="{7FE0D247-A68A-1B0F-FCD3-501E6976A22E}" v="477" dt="2018-11-09T06:37:18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10.11.18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10.11.18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20468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>
                <a:solidFill>
                  <a:srgbClr val="FF0000"/>
                </a:solidFill>
              </a:rPr>
              <a:t>What is your life worth?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515774"/>
            <a:ext cx="8791575" cy="25615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Presented by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Daniel </a:t>
            </a:r>
            <a:r>
              <a:rPr lang="en-US" sz="2400" dirty="0" err="1">
                <a:solidFill>
                  <a:schemeClr val="bg1"/>
                </a:solidFill>
              </a:rPr>
              <a:t>dewitte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Modupe </a:t>
            </a:r>
            <a:r>
              <a:rPr lang="en-US" sz="2400" dirty="0" err="1">
                <a:solidFill>
                  <a:schemeClr val="bg1"/>
                </a:solidFill>
              </a:rPr>
              <a:t>ajala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6F61B0-DEC1-4235-A729-FC3C20D354AC}"/>
              </a:ext>
            </a:extLst>
          </p:cNvPr>
          <p:cNvSpPr txBox="1"/>
          <p:nvPr/>
        </p:nvSpPr>
        <p:spPr>
          <a:xfrm>
            <a:off x="1351472" y="2424023"/>
            <a:ext cx="9115244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Segoe UI"/>
              </a:rPr>
              <a:t>A predictive Analytics Approach to Assessing life Insurance Risk.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</a:p>
          <a:p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C54B1-1D8F-447A-8A43-AA14192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A3D5D4-EF2C-45DA-AF60-17E2BB5A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8808"/>
            <a:ext cx="9905999" cy="43180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b="1" dirty="0"/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Arial,Sans-Serif" panose="020B0604020202020204" pitchFamily="34" charset="0"/>
            </a:pPr>
            <a:r>
              <a:rPr lang="en-US" dirty="0"/>
              <a:t>The best model to use is the C5 Decision Tree Model with an accuracy of 71.8% in predicting the risk classification of the entry.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Arial,Sans-Serif" panose="020B0604020202020204" pitchFamily="34" charset="0"/>
            </a:pPr>
            <a:r>
              <a:rPr lang="en-US" dirty="0"/>
              <a:t>The most important variables to the models was BMI, Medical_History_4, and Medical_History_23.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Arial,Sans-Serif" panose="020B0604020202020204" pitchFamily="34" charset="0"/>
            </a:pPr>
            <a:r>
              <a:rPr lang="en-US" dirty="0"/>
              <a:t>Not knowing the true identity most of the predictor variables made it difficult for creating a more </a:t>
            </a:r>
            <a:r>
              <a:rPr lang="en-US" dirty="0" err="1"/>
              <a:t>indepth</a:t>
            </a:r>
            <a:r>
              <a:rPr lang="en-US" dirty="0"/>
              <a:t> results analysis of the risk classification.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Arial,Sans-Serif" panose="020B0604020202020204" pitchFamily="34" charset="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A1BEC-9B76-463C-978F-01CB4986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9DBFB0-20E4-42BB-BAA1-DF10A889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dirty="0"/>
              <a:t>Research have shown that only 40% of US citizens own life insurance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dirty="0"/>
              <a:t>Getting life insurance is a long and tiring process 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dirty="0"/>
              <a:t>This study wants to accurately predict risk classification of customers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dirty="0"/>
              <a:t>High impact on public perception of the industry </a:t>
            </a:r>
          </a:p>
        </p:txBody>
      </p:sp>
    </p:spTree>
    <p:extLst>
      <p:ext uri="{BB962C8B-B14F-4D97-AF65-F5344CB8AC3E}">
        <p14:creationId xmlns:p14="http://schemas.microsoft.com/office/powerpoint/2010/main" val="113389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3444D-6BEC-4792-BC39-1BFCC93E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330"/>
            <a:ext cx="9905998" cy="78845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 Data analytics Methodology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7349CAB-A068-477D-86B6-F07627000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356" y="1904431"/>
            <a:ext cx="6969089" cy="4691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078025-6FDC-4CFD-8291-D53DBBCFC9F9}"/>
              </a:ext>
            </a:extLst>
          </p:cNvPr>
          <p:cNvSpPr txBox="1"/>
          <p:nvPr/>
        </p:nvSpPr>
        <p:spPr>
          <a:xfrm>
            <a:off x="316302" y="1431985"/>
            <a:ext cx="4083170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cs typeface="Arial"/>
              </a:rPr>
              <a:t>Business understanding​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</a:pPr>
            <a:endParaRPr lang="en-US" sz="2400" dirty="0"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cs typeface="Arial"/>
              </a:rPr>
              <a:t>Data understanding​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</a:pPr>
            <a:endParaRPr lang="en-US" sz="2400" dirty="0"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cs typeface="Arial"/>
              </a:rPr>
              <a:t>Data preparation​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</a:pPr>
            <a:endParaRPr lang="en-US" sz="2400" dirty="0"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cs typeface="Arial"/>
              </a:rPr>
              <a:t>Model building​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</a:pPr>
            <a:endParaRPr lang="en-US" sz="2400" dirty="0"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cs typeface="Arial"/>
              </a:rPr>
              <a:t>Testing &amp; evaluation​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</a:pPr>
            <a:endParaRPr lang="en-US" sz="2400" dirty="0"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cs typeface="Arial"/>
              </a:rPr>
              <a:t>Deployment 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96BB07-27CB-4115-9B60-094952BBD191}"/>
              </a:ext>
            </a:extLst>
          </p:cNvPr>
          <p:cNvSpPr txBox="1"/>
          <p:nvPr/>
        </p:nvSpPr>
        <p:spPr>
          <a:xfrm>
            <a:off x="7088037" y="1303098"/>
            <a:ext cx="2889849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</a:rPr>
              <a:t>CRISP-DM workflow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9008A-D97F-4F78-BD04-6A0D0F30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2217"/>
            <a:ext cx="9905998" cy="10903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233F22-8BD0-4C5F-97F2-2FECB563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3714"/>
            <a:ext cx="9905999" cy="4792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important to predict the risk of the customers accurately</a:t>
            </a:r>
          </a:p>
          <a:p>
            <a:r>
              <a:rPr lang="en-US" dirty="0"/>
              <a:t>A more accurate way of assessing risk in a shorter period is needed. </a:t>
            </a:r>
          </a:p>
          <a:p>
            <a:r>
              <a:rPr lang="en-US" dirty="0"/>
              <a:t>Managing loss coverage from adverse selection and high mortality rates among individuals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Data understanding</a:t>
            </a:r>
          </a:p>
          <a:p>
            <a:pPr marL="342900" indent="-342900"/>
            <a:r>
              <a:rPr lang="en-US" dirty="0"/>
              <a:t>Dataset provided by Prudential Life Insurance downloaded from Kaggle.com</a:t>
            </a:r>
          </a:p>
          <a:p>
            <a:pPr marL="342900" indent="-342900"/>
            <a:r>
              <a:rPr lang="en-US" dirty="0"/>
              <a:t>Before pre-processing it had 59,400 observations and 128 variables</a:t>
            </a:r>
          </a:p>
          <a:p>
            <a:pPr marL="342900" indent="-342900"/>
            <a:r>
              <a:rPr lang="en-US" dirty="0"/>
              <a:t>A combination of normalized, continuous, and discrete variables.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571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BFE0D-6286-4712-9515-0E17CF45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7198"/>
            <a:ext cx="9905998" cy="60155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8F175-4CE1-4C9C-A60D-89FBAFB1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16" y="969903"/>
            <a:ext cx="5190225" cy="55114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Removed entities (Id) and dummy variables ( medical keyword 1-48)</a:t>
            </a:r>
          </a:p>
          <a:p>
            <a:r>
              <a:rPr lang="en-US" dirty="0"/>
              <a:t>Filled in variables with less than 10% missing values using Excel</a:t>
            </a:r>
          </a:p>
          <a:p>
            <a:r>
              <a:rPr lang="en-US" dirty="0"/>
              <a:t>Removed variables with missing values of over 10%</a:t>
            </a:r>
          </a:p>
          <a:p>
            <a:r>
              <a:rPr lang="en-US" dirty="0"/>
              <a:t>After pre-processing 59,381 rows and 66 columns were left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Table 2. List of Variable that were removed from the original dataset.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0A32393-F195-447D-8BAA-C36C2BC5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22842"/>
              </p:ext>
            </p:extLst>
          </p:nvPr>
        </p:nvGraphicFramePr>
        <p:xfrm>
          <a:off x="5564037" y="0"/>
          <a:ext cx="6678250" cy="7531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125">
                  <a:extLst>
                    <a:ext uri="{9D8B030D-6E8A-4147-A177-3AD203B41FA5}">
                      <a16:colId xmlns:a16="http://schemas.microsoft.com/office/drawing/2014/main" xmlns="" val="684807159"/>
                    </a:ext>
                  </a:extLst>
                </a:gridCol>
                <a:gridCol w="3339125">
                  <a:extLst>
                    <a:ext uri="{9D8B030D-6E8A-4147-A177-3AD203B41FA5}">
                      <a16:colId xmlns:a16="http://schemas.microsoft.com/office/drawing/2014/main" xmlns="" val="2313945310"/>
                    </a:ext>
                  </a:extLst>
                </a:gridCol>
              </a:tblGrid>
              <a:tr h="2609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Variable Name: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Reason: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573512"/>
                  </a:ext>
                </a:extLst>
              </a:tr>
              <a:tr h="3990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Unique identifier, not able to be data mined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2007064"/>
                  </a:ext>
                </a:extLst>
              </a:tr>
              <a:tr h="59860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Employment Info _1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0.00032% of entries were missing values, a value of 0.098184612 was entered for those missing values.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3862990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Employment Info _4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11%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1741929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Employment Info _6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18%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5802918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Insurance History_5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43%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5552077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Family Hist_2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48%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0839973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Family Hist_3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58%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1610511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Family Hist_4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32%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3060889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Family Hist_5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70%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5588649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Medical Hist_1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15%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4292552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Medical Hist_10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99%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8173793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Medical Hist_15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75%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285638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Medical Hist_24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94%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461897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Medical Hist_32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98% of entries were missing values, variable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1882633"/>
                  </a:ext>
                </a:extLst>
              </a:tr>
              <a:tr h="2609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Medical Keyword 1-48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Dummy variables, variables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6833157"/>
                  </a:ext>
                </a:extLst>
              </a:tr>
              <a:tr h="4297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 err="1">
                          <a:effectLst/>
                        </a:rPr>
                        <a:t>Product_Info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Variables are not used in calculating risk, variables removed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372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7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9A86F-C6B9-452A-9125-AC5317D9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CART 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98BAC067-2DAF-4F74-B42A-3E2BFDFD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23" y="1746280"/>
            <a:ext cx="5540010" cy="463439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972CD05-0344-451D-B383-122EF1CF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3" y="161071"/>
            <a:ext cx="6150633" cy="2768989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36B77CA-1E7D-406E-BB0C-183A02677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343" y="3506294"/>
            <a:ext cx="6150634" cy="3224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CAE883-E8D2-46CB-9D53-DDAF7E541A07}"/>
              </a:ext>
            </a:extLst>
          </p:cNvPr>
          <p:cNvSpPr txBox="1"/>
          <p:nvPr/>
        </p:nvSpPr>
        <p:spPr>
          <a:xfrm>
            <a:off x="5837208" y="2999117"/>
            <a:ext cx="60960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/>
              </a:rPr>
              <a:t>CART Model: Results Evaluation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2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F6A25-0F14-44AD-B7CB-5836F683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9688"/>
            <a:ext cx="4341961" cy="11766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K-NN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AE9E880F-5771-403F-B56D-C5DD2F4C5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135103"/>
              </p:ext>
            </p:extLst>
          </p:nvPr>
        </p:nvGraphicFramePr>
        <p:xfrm>
          <a:off x="186905" y="2055962"/>
          <a:ext cx="5902498" cy="359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95">
                  <a:extLst>
                    <a:ext uri="{9D8B030D-6E8A-4147-A177-3AD203B41FA5}">
                      <a16:colId xmlns:a16="http://schemas.microsoft.com/office/drawing/2014/main" xmlns="" val="589707981"/>
                    </a:ext>
                  </a:extLst>
                </a:gridCol>
                <a:gridCol w="612255">
                  <a:extLst>
                    <a:ext uri="{9D8B030D-6E8A-4147-A177-3AD203B41FA5}">
                      <a16:colId xmlns:a16="http://schemas.microsoft.com/office/drawing/2014/main" xmlns="" val="2008897250"/>
                    </a:ext>
                  </a:extLst>
                </a:gridCol>
                <a:gridCol w="602978">
                  <a:extLst>
                    <a:ext uri="{9D8B030D-6E8A-4147-A177-3AD203B41FA5}">
                      <a16:colId xmlns:a16="http://schemas.microsoft.com/office/drawing/2014/main" xmlns="" val="3833789895"/>
                    </a:ext>
                  </a:extLst>
                </a:gridCol>
                <a:gridCol w="463830">
                  <a:extLst>
                    <a:ext uri="{9D8B030D-6E8A-4147-A177-3AD203B41FA5}">
                      <a16:colId xmlns:a16="http://schemas.microsoft.com/office/drawing/2014/main" xmlns="" val="3301091119"/>
                    </a:ext>
                  </a:extLst>
                </a:gridCol>
                <a:gridCol w="560189">
                  <a:extLst>
                    <a:ext uri="{9D8B030D-6E8A-4147-A177-3AD203B41FA5}">
                      <a16:colId xmlns:a16="http://schemas.microsoft.com/office/drawing/2014/main" xmlns="" val="1061807177"/>
                    </a:ext>
                  </a:extLst>
                </a:gridCol>
                <a:gridCol w="602978">
                  <a:extLst>
                    <a:ext uri="{9D8B030D-6E8A-4147-A177-3AD203B41FA5}">
                      <a16:colId xmlns:a16="http://schemas.microsoft.com/office/drawing/2014/main" xmlns="" val="1759112509"/>
                    </a:ext>
                  </a:extLst>
                </a:gridCol>
                <a:gridCol w="602978">
                  <a:extLst>
                    <a:ext uri="{9D8B030D-6E8A-4147-A177-3AD203B41FA5}">
                      <a16:colId xmlns:a16="http://schemas.microsoft.com/office/drawing/2014/main" xmlns="" val="3151686187"/>
                    </a:ext>
                  </a:extLst>
                </a:gridCol>
                <a:gridCol w="637861">
                  <a:extLst>
                    <a:ext uri="{9D8B030D-6E8A-4147-A177-3AD203B41FA5}">
                      <a16:colId xmlns:a16="http://schemas.microsoft.com/office/drawing/2014/main" xmlns="" val="4123457767"/>
                    </a:ext>
                  </a:extLst>
                </a:gridCol>
                <a:gridCol w="715534">
                  <a:extLst>
                    <a:ext uri="{9D8B030D-6E8A-4147-A177-3AD203B41FA5}">
                      <a16:colId xmlns:a16="http://schemas.microsoft.com/office/drawing/2014/main" xmlns="" val="104265093"/>
                    </a:ext>
                  </a:extLst>
                </a:gridCol>
              </a:tblGrid>
              <a:tr h="359228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Predicted Risk Classification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 gridSpan="8"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Risk Classification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640624"/>
                  </a:ext>
                </a:extLst>
              </a:tr>
              <a:tr h="3592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5 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6 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8 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extLst>
                  <a:ext uri="{0D108BD9-81ED-4DB2-BD59-A6C34878D82A}">
                    <a16:rowId xmlns:a16="http://schemas.microsoft.com/office/drawing/2014/main" xmlns="" val="2577059936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1587 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246 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34 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157 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197 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97 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72 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extLst>
                  <a:ext uri="{0D108BD9-81ED-4DB2-BD59-A6C34878D82A}">
                    <a16:rowId xmlns:a16="http://schemas.microsoft.com/office/drawing/2014/main" xmlns="" val="2985287659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490 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1778 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31 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261 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242 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98 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77 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extLst>
                  <a:ext uri="{0D108BD9-81ED-4DB2-BD59-A6C34878D82A}">
                    <a16:rowId xmlns:a16="http://schemas.microsoft.com/office/drawing/2014/main" xmlns="" val="411746413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29 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115 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9 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16 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18 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extLst>
                  <a:ext uri="{0D108BD9-81ED-4DB2-BD59-A6C34878D82A}">
                    <a16:rowId xmlns:a16="http://schemas.microsoft.com/office/drawing/2014/main" xmlns="" val="2765040700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31 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231 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49 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51 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extLst>
                  <a:ext uri="{0D108BD9-81ED-4DB2-BD59-A6C34878D82A}">
                    <a16:rowId xmlns:a16="http://schemas.microsoft.com/office/drawing/2014/main" xmlns="" val="3563401895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5 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218 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312 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52 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32 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1278 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223 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109 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83 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extLst>
                  <a:ext uri="{0D108BD9-81ED-4DB2-BD59-A6C34878D82A}">
                    <a16:rowId xmlns:a16="http://schemas.microsoft.com/office/drawing/2014/main" xmlns="" val="2108288739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6 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1274 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1450 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350 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402 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1112 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6176 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1260 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764 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extLst>
                  <a:ext uri="{0D108BD9-81ED-4DB2-BD59-A6C34878D82A}">
                    <a16:rowId xmlns:a16="http://schemas.microsoft.com/office/drawing/2014/main" xmlns="" val="3312626174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7 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594 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668 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75 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76 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589 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694 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3011 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524 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extLst>
                  <a:ext uri="{0D108BD9-81ED-4DB2-BD59-A6C34878D82A}">
                    <a16:rowId xmlns:a16="http://schemas.microsoft.com/office/drawing/2014/main" xmlns="" val="3415526867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8 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2004 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2026 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313 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620 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1985 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3615 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3403 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17900 </a:t>
                      </a:r>
                      <a:endParaRPr lang="en-US" sz="1900">
                        <a:effectLst/>
                      </a:endParaRPr>
                    </a:p>
                  </a:txBody>
                  <a:tcPr marL="94705" marR="94705" marT="47353" marB="47353" anchor="b"/>
                </a:tc>
                <a:extLst>
                  <a:ext uri="{0D108BD9-81ED-4DB2-BD59-A6C34878D82A}">
                    <a16:rowId xmlns:a16="http://schemas.microsoft.com/office/drawing/2014/main" xmlns="" val="37205620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5E9682-7741-476B-A8F2-CB7175582AE8}"/>
              </a:ext>
            </a:extLst>
          </p:cNvPr>
          <p:cNvSpPr txBox="1"/>
          <p:nvPr/>
        </p:nvSpPr>
        <p:spPr>
          <a:xfrm>
            <a:off x="71887" y="1290092"/>
            <a:ext cx="64841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</a:rPr>
              <a:t>The overall accuracy of the k-NN model was 54.02%.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4284D78-1262-414D-831A-245617306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69709"/>
              </p:ext>
            </p:extLst>
          </p:nvPr>
        </p:nvGraphicFramePr>
        <p:xfrm>
          <a:off x="6225396" y="2041584"/>
          <a:ext cx="5958297" cy="356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017">
                  <a:extLst>
                    <a:ext uri="{9D8B030D-6E8A-4147-A177-3AD203B41FA5}">
                      <a16:colId xmlns:a16="http://schemas.microsoft.com/office/drawing/2014/main" xmlns="" val="128078502"/>
                    </a:ext>
                  </a:extLst>
                </a:gridCol>
                <a:gridCol w="617660">
                  <a:extLst>
                    <a:ext uri="{9D8B030D-6E8A-4147-A177-3AD203B41FA5}">
                      <a16:colId xmlns:a16="http://schemas.microsoft.com/office/drawing/2014/main" xmlns="" val="497079143"/>
                    </a:ext>
                  </a:extLst>
                </a:gridCol>
                <a:gridCol w="617660">
                  <a:extLst>
                    <a:ext uri="{9D8B030D-6E8A-4147-A177-3AD203B41FA5}">
                      <a16:colId xmlns:a16="http://schemas.microsoft.com/office/drawing/2014/main" xmlns="" val="1141261211"/>
                    </a:ext>
                  </a:extLst>
                </a:gridCol>
                <a:gridCol w="617660">
                  <a:extLst>
                    <a:ext uri="{9D8B030D-6E8A-4147-A177-3AD203B41FA5}">
                      <a16:colId xmlns:a16="http://schemas.microsoft.com/office/drawing/2014/main" xmlns="" val="1513062427"/>
                    </a:ext>
                  </a:extLst>
                </a:gridCol>
                <a:gridCol w="617660">
                  <a:extLst>
                    <a:ext uri="{9D8B030D-6E8A-4147-A177-3AD203B41FA5}">
                      <a16:colId xmlns:a16="http://schemas.microsoft.com/office/drawing/2014/main" xmlns="" val="929566630"/>
                    </a:ext>
                  </a:extLst>
                </a:gridCol>
                <a:gridCol w="617660">
                  <a:extLst>
                    <a:ext uri="{9D8B030D-6E8A-4147-A177-3AD203B41FA5}">
                      <a16:colId xmlns:a16="http://schemas.microsoft.com/office/drawing/2014/main" xmlns="" val="2359105868"/>
                    </a:ext>
                  </a:extLst>
                </a:gridCol>
                <a:gridCol w="617660">
                  <a:extLst>
                    <a:ext uri="{9D8B030D-6E8A-4147-A177-3AD203B41FA5}">
                      <a16:colId xmlns:a16="http://schemas.microsoft.com/office/drawing/2014/main" xmlns="" val="3171220816"/>
                    </a:ext>
                  </a:extLst>
                </a:gridCol>
                <a:gridCol w="617660">
                  <a:extLst>
                    <a:ext uri="{9D8B030D-6E8A-4147-A177-3AD203B41FA5}">
                      <a16:colId xmlns:a16="http://schemas.microsoft.com/office/drawing/2014/main" xmlns="" val="1098894964"/>
                    </a:ext>
                  </a:extLst>
                </a:gridCol>
                <a:gridCol w="617660">
                  <a:extLst>
                    <a:ext uri="{9D8B030D-6E8A-4147-A177-3AD203B41FA5}">
                      <a16:colId xmlns:a16="http://schemas.microsoft.com/office/drawing/2014/main" xmlns="" val="2931706534"/>
                    </a:ext>
                  </a:extLst>
                </a:gridCol>
              </a:tblGrid>
              <a:tr h="59100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Risk Classification: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1 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2 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3 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4 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5 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6 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7 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8 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250209635"/>
                  </a:ext>
                </a:extLst>
              </a:tr>
              <a:tr h="272771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Accuracy: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 gridSpan="8">
                  <a:txBody>
                    <a:bodyPr/>
                    <a:lstStyle/>
                    <a:p>
                      <a:pPr algn="ctr" rtl="0" fontAlgn="base"/>
                      <a:r>
                        <a:rPr lang="en-US" sz="1100">
                          <a:effectLst/>
                        </a:rPr>
                        <a:t>0.540172783 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1790931"/>
                  </a:ext>
                </a:extLst>
              </a:tr>
              <a:tr h="59100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Precision: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0.255679 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0.271368 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0.113524 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0.161765 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0.235272 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0.549809 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0.375109 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0.918467 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767824725"/>
                  </a:ext>
                </a:extLst>
              </a:tr>
              <a:tr h="59100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Sensitivity: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0.656599 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0.588742 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0.435606 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0.473361 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0.553966 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0.482953 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0.483229 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0.561727 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552414609"/>
                  </a:ext>
                </a:extLst>
              </a:tr>
              <a:tr h="59100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Specificity: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0.918896 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0.915296 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0.98481 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0.979675 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0.927217 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0.891464 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0.905626 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0.94225 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383561605"/>
                  </a:ext>
                </a:extLst>
              </a:tr>
              <a:tr h="92439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T-n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52344 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51587 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58219 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57696 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52920 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41536 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48134 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>
                          <a:effectLst/>
                        </a:rPr>
                        <a:t>25926 </a:t>
                      </a:r>
                      <a:endParaRPr lang="en-US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8908840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1DCE75-220B-4159-923A-9564A4DD0843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255957-B3D2-425C-ADAB-F867DACED15D}"/>
              </a:ext>
            </a:extLst>
          </p:cNvPr>
          <p:cNvSpPr txBox="1"/>
          <p:nvPr/>
        </p:nvSpPr>
        <p:spPr>
          <a:xfrm>
            <a:off x="2199736" y="6155056"/>
            <a:ext cx="20415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/>
              </a:rPr>
              <a:t>Confusion Matrix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75C9A6A-E121-42D7-8605-6AFF50CF6B11}"/>
              </a:ext>
            </a:extLst>
          </p:cNvPr>
          <p:cNvSpPr txBox="1"/>
          <p:nvPr/>
        </p:nvSpPr>
        <p:spPr>
          <a:xfrm>
            <a:off x="7878792" y="5984767"/>
            <a:ext cx="250166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/>
              </a:rPr>
              <a:t>Result Evaluation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7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E5C47-A0D9-4417-AF40-64CB6F91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2"/>
            <a:ext cx="3464942" cy="13635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C5.0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2F47DBB-CB74-4BFF-A2FB-C50D28B3D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3539" y="1649338"/>
            <a:ext cx="6317411" cy="520208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ABBFA01C-E725-47A7-970E-47998BD1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7" y="-6593"/>
            <a:ext cx="5877463" cy="298930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B1FEC4C-12E2-4FF8-ACC0-FE24B1E4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2" y="3749499"/>
            <a:ext cx="5819952" cy="30252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6C8AC6-198D-4594-B202-64CC13B270F6}"/>
              </a:ext>
            </a:extLst>
          </p:cNvPr>
          <p:cNvSpPr txBox="1"/>
          <p:nvPr/>
        </p:nvSpPr>
        <p:spPr>
          <a:xfrm>
            <a:off x="6642338" y="3200400"/>
            <a:ext cx="536275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</a:rPr>
              <a:t>Results Evaluation of the C5 Model.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C1DCB-B917-4BC3-B596-0BD7F31D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TESTING &amp; EVALUATION</a:t>
            </a:r>
            <a:endParaRPr lang="en-US" dirty="0">
              <a:solidFill>
                <a:srgbClr val="FF0000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20555D-5928-4681-BA61-569B5445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05" y="2249487"/>
            <a:ext cx="10409206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Each model was subject to a 10-fold cross validation and then evaluated using a confusion matrix</a:t>
            </a:r>
          </a:p>
          <a:p>
            <a:r>
              <a:rPr lang="en-US"/>
              <a:t>The C5 model had an overall accuracy of 71.8</a:t>
            </a:r>
            <a:endParaRPr lang="en-US" dirty="0"/>
          </a:p>
          <a:p>
            <a:r>
              <a:rPr lang="en-US"/>
              <a:t>K-NN had accuracy of 54.02%</a:t>
            </a:r>
            <a:endParaRPr lang="en-US" dirty="0"/>
          </a:p>
          <a:p>
            <a:r>
              <a:rPr lang="en-US"/>
              <a:t>CART had overall accuracy of 48.07%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8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</TotalTime>
  <Words>507</Words>
  <Application>Microsoft Macintosh PowerPoint</Application>
  <PresentationFormat>Custom</PresentationFormat>
  <Paragraphs>220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What is your life worth?</vt:lpstr>
      <vt:lpstr>Introduction &amp; motivation</vt:lpstr>
      <vt:lpstr> Data analytics Methodology</vt:lpstr>
      <vt:lpstr>Business understanding</vt:lpstr>
      <vt:lpstr>Data preparation</vt:lpstr>
      <vt:lpstr>CART </vt:lpstr>
      <vt:lpstr>K-NN</vt:lpstr>
      <vt:lpstr>C5.0</vt:lpstr>
      <vt:lpstr>TESTING &amp; EVALUATION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Modupe Ajala</cp:lastModifiedBy>
  <cp:revision>730</cp:revision>
  <dcterms:created xsi:type="dcterms:W3CDTF">2014-08-26T23:43:54Z</dcterms:created>
  <dcterms:modified xsi:type="dcterms:W3CDTF">2018-11-10T06:51:55Z</dcterms:modified>
</cp:coreProperties>
</file>