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5"/>
  </p:notesMasterIdLst>
  <p:sldIdLst>
    <p:sldId id="256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55" r:id="rId10"/>
    <p:sldId id="356" r:id="rId11"/>
    <p:sldId id="354" r:id="rId12"/>
    <p:sldId id="357" r:id="rId13"/>
    <p:sldId id="358" r:id="rId1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Vidaloka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EB5F40-858D-4BDE-BC40-2C97F757E5A0}">
  <a:tblStyle styleId="{13EB5F40-858D-4BDE-BC40-2C97F757E5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839" autoAdjust="0"/>
  </p:normalViewPr>
  <p:slideViewPr>
    <p:cSldViewPr snapToGrid="0">
      <p:cViewPr varScale="1">
        <p:scale>
          <a:sx n="106" d="100"/>
          <a:sy n="106" d="100"/>
        </p:scale>
        <p:origin x="706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373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709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366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058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80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80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806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958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200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925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768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66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96" r:id="rId4"/>
    <p:sldLayoutId id="2147483697" r:id="rId5"/>
    <p:sldLayoutId id="2147483698" r:id="rId6"/>
    <p:sldLayoutId id="214748369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784800" y="1180800"/>
            <a:ext cx="7934399" cy="26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Quick Tips To Write a Clean Code</a:t>
            </a:r>
            <a:endParaRPr sz="7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828000" y="2109600"/>
            <a:ext cx="7488000" cy="23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Code should be open for extension but closed for modification. 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Allow for new functionality to be added through extensions rather than changing existing code.</a:t>
            </a:r>
          </a:p>
        </p:txBody>
      </p:sp>
      <p:sp>
        <p:nvSpPr>
          <p:cNvPr id="6" name="Google Shape;572;p69">
            <a:extLst>
              <a:ext uri="{FF2B5EF4-FFF2-40B4-BE49-F238E27FC236}">
                <a16:creationId xmlns:a16="http://schemas.microsoft.com/office/drawing/2014/main" id="{19ED3500-D9C9-FBA4-54DE-2D4C5B6E0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000" y="1291200"/>
            <a:ext cx="7012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dirty="0">
                <a:effectLst/>
                <a:latin typeface="Söhne"/>
              </a:rPr>
              <a:t>Open/Closed Principle (OCP):</a:t>
            </a:r>
            <a:endParaRPr lang="en-US" sz="3600" dirty="0"/>
          </a:p>
        </p:txBody>
      </p:sp>
      <p:sp>
        <p:nvSpPr>
          <p:cNvPr id="7" name="Google Shape;573;p69">
            <a:extLst>
              <a:ext uri="{FF2B5EF4-FFF2-40B4-BE49-F238E27FC236}">
                <a16:creationId xmlns:a16="http://schemas.microsoft.com/office/drawing/2014/main" id="{40A250A0-6D63-8C85-209F-553CAD6F5688}"/>
              </a:ext>
            </a:extLst>
          </p:cNvPr>
          <p:cNvSpPr txBox="1">
            <a:spLocks/>
          </p:cNvSpPr>
          <p:nvPr/>
        </p:nvSpPr>
        <p:spPr>
          <a:xfrm>
            <a:off x="828000" y="408000"/>
            <a:ext cx="10656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idaloka"/>
              <a:buNone/>
              <a:defRPr sz="70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400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2424378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828000" y="2109600"/>
            <a:ext cx="7488000" cy="14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Avoid code duplication by encapsulating common functionality into functions, classes, or modules.</a:t>
            </a:r>
          </a:p>
        </p:txBody>
      </p:sp>
      <p:sp>
        <p:nvSpPr>
          <p:cNvPr id="6" name="Google Shape;572;p69">
            <a:extLst>
              <a:ext uri="{FF2B5EF4-FFF2-40B4-BE49-F238E27FC236}">
                <a16:creationId xmlns:a16="http://schemas.microsoft.com/office/drawing/2014/main" id="{19ED3500-D9C9-FBA4-54DE-2D4C5B6E0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000" y="1291200"/>
            <a:ext cx="7012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dirty="0">
                <a:effectLst/>
                <a:latin typeface="Söhne"/>
              </a:rPr>
              <a:t>DRY (</a:t>
            </a:r>
            <a:r>
              <a:rPr lang="en-US" sz="4000" b="1" i="0" dirty="0">
                <a:effectLst/>
                <a:latin typeface="Söhne"/>
              </a:rPr>
              <a:t>Don't Repeat Yourself</a:t>
            </a:r>
            <a:r>
              <a:rPr lang="en-US" sz="3600" b="1" i="0" dirty="0">
                <a:effectLst/>
                <a:latin typeface="Söhne"/>
              </a:rPr>
              <a:t>)</a:t>
            </a:r>
            <a:endParaRPr lang="en-US" sz="3600" dirty="0"/>
          </a:p>
        </p:txBody>
      </p:sp>
      <p:sp>
        <p:nvSpPr>
          <p:cNvPr id="7" name="Google Shape;573;p69">
            <a:extLst>
              <a:ext uri="{FF2B5EF4-FFF2-40B4-BE49-F238E27FC236}">
                <a16:creationId xmlns:a16="http://schemas.microsoft.com/office/drawing/2014/main" id="{40A250A0-6D63-8C85-209F-553CAD6F5688}"/>
              </a:ext>
            </a:extLst>
          </p:cNvPr>
          <p:cNvSpPr txBox="1">
            <a:spLocks/>
          </p:cNvSpPr>
          <p:nvPr/>
        </p:nvSpPr>
        <p:spPr>
          <a:xfrm>
            <a:off x="828000" y="408000"/>
            <a:ext cx="10656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idaloka"/>
              <a:buNone/>
              <a:defRPr sz="70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400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45967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828000" y="2109600"/>
            <a:ext cx="7322400" cy="20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Clients should not be forced to depend on interfaces they do not use. Keep interfaces small and focused on the needs of the clients.</a:t>
            </a:r>
          </a:p>
        </p:txBody>
      </p:sp>
      <p:sp>
        <p:nvSpPr>
          <p:cNvPr id="6" name="Google Shape;572;p69">
            <a:extLst>
              <a:ext uri="{FF2B5EF4-FFF2-40B4-BE49-F238E27FC236}">
                <a16:creationId xmlns:a16="http://schemas.microsoft.com/office/drawing/2014/main" id="{19ED3500-D9C9-FBA4-54DE-2D4C5B6E0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000" y="1291200"/>
            <a:ext cx="7012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dirty="0">
                <a:effectLst/>
                <a:latin typeface="Söhne"/>
              </a:rPr>
              <a:t>Interface Segregation Principle</a:t>
            </a:r>
            <a:endParaRPr lang="en-US" sz="3600" dirty="0"/>
          </a:p>
        </p:txBody>
      </p:sp>
      <p:sp>
        <p:nvSpPr>
          <p:cNvPr id="7" name="Google Shape;573;p69">
            <a:extLst>
              <a:ext uri="{FF2B5EF4-FFF2-40B4-BE49-F238E27FC236}">
                <a16:creationId xmlns:a16="http://schemas.microsoft.com/office/drawing/2014/main" id="{40A250A0-6D63-8C85-209F-553CAD6F5688}"/>
              </a:ext>
            </a:extLst>
          </p:cNvPr>
          <p:cNvSpPr txBox="1">
            <a:spLocks/>
          </p:cNvSpPr>
          <p:nvPr/>
        </p:nvSpPr>
        <p:spPr>
          <a:xfrm>
            <a:off x="828000" y="408000"/>
            <a:ext cx="10656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idaloka"/>
              <a:buNone/>
              <a:defRPr sz="70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08531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828000" y="2109600"/>
            <a:ext cx="7322400" cy="20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Strive for simplicity in code design. 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Avoid unnecessary complexity and keep code as simple and straightforward as possible.</a:t>
            </a:r>
          </a:p>
        </p:txBody>
      </p:sp>
      <p:sp>
        <p:nvSpPr>
          <p:cNvPr id="6" name="Google Shape;572;p69">
            <a:extLst>
              <a:ext uri="{FF2B5EF4-FFF2-40B4-BE49-F238E27FC236}">
                <a16:creationId xmlns:a16="http://schemas.microsoft.com/office/drawing/2014/main" id="{19ED3500-D9C9-FBA4-54DE-2D4C5B6E0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000" y="1291200"/>
            <a:ext cx="7012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dirty="0">
                <a:effectLst/>
                <a:latin typeface="Söhne"/>
              </a:rPr>
              <a:t>Keep It Simple</a:t>
            </a:r>
            <a:endParaRPr lang="en-US" sz="3600" dirty="0"/>
          </a:p>
        </p:txBody>
      </p:sp>
      <p:sp>
        <p:nvSpPr>
          <p:cNvPr id="7" name="Google Shape;573;p69">
            <a:extLst>
              <a:ext uri="{FF2B5EF4-FFF2-40B4-BE49-F238E27FC236}">
                <a16:creationId xmlns:a16="http://schemas.microsoft.com/office/drawing/2014/main" id="{40A250A0-6D63-8C85-209F-553CAD6F5688}"/>
              </a:ext>
            </a:extLst>
          </p:cNvPr>
          <p:cNvSpPr txBox="1">
            <a:spLocks/>
          </p:cNvSpPr>
          <p:nvPr/>
        </p:nvSpPr>
        <p:spPr>
          <a:xfrm>
            <a:off x="828000" y="408000"/>
            <a:ext cx="10656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idaloka"/>
              <a:buNone/>
              <a:defRPr sz="70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4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2869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828000" y="2174400"/>
            <a:ext cx="6609600" cy="2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Choose 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descriptive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and 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meaningful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names for variables, functions, classes, and modules. </a:t>
            </a:r>
            <a:b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Clear names make the code 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self-documenting and easier to understand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.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Google Shape;572;p69">
            <a:extLst>
              <a:ext uri="{FF2B5EF4-FFF2-40B4-BE49-F238E27FC236}">
                <a16:creationId xmlns:a16="http://schemas.microsoft.com/office/drawing/2014/main" id="{19ED3500-D9C9-FBA4-54DE-2D4C5B6E0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000" y="1291200"/>
            <a:ext cx="5176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dirty="0">
                <a:effectLst/>
                <a:latin typeface="Söhne"/>
              </a:rPr>
              <a:t>Meaningful Names</a:t>
            </a:r>
            <a:endParaRPr sz="4800" dirty="0"/>
          </a:p>
        </p:txBody>
      </p:sp>
      <p:sp>
        <p:nvSpPr>
          <p:cNvPr id="7" name="Google Shape;573;p69">
            <a:extLst>
              <a:ext uri="{FF2B5EF4-FFF2-40B4-BE49-F238E27FC236}">
                <a16:creationId xmlns:a16="http://schemas.microsoft.com/office/drawing/2014/main" id="{40A250A0-6D63-8C85-209F-553CAD6F5688}"/>
              </a:ext>
            </a:extLst>
          </p:cNvPr>
          <p:cNvSpPr txBox="1">
            <a:spLocks/>
          </p:cNvSpPr>
          <p:nvPr/>
        </p:nvSpPr>
        <p:spPr>
          <a:xfrm>
            <a:off x="828000" y="408000"/>
            <a:ext cx="878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idaloka"/>
              <a:buNone/>
              <a:defRPr sz="70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400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1375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828000" y="2174400"/>
            <a:ext cx="7063200" cy="2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Keep functions 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small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and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focused on a single responsibility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. </a:t>
            </a:r>
            <a:b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Functions 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should do one thing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and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do it well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. </a:t>
            </a:r>
            <a:b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Use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descriptive function names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and avoid side effects.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Google Shape;572;p69">
            <a:extLst>
              <a:ext uri="{FF2B5EF4-FFF2-40B4-BE49-F238E27FC236}">
                <a16:creationId xmlns:a16="http://schemas.microsoft.com/office/drawing/2014/main" id="{19ED3500-D9C9-FBA4-54DE-2D4C5B6E0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000" y="1291200"/>
            <a:ext cx="5176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dirty="0">
                <a:effectLst/>
                <a:latin typeface="Söhne"/>
              </a:rPr>
              <a:t>Functions</a:t>
            </a:r>
            <a:endParaRPr sz="4800" dirty="0"/>
          </a:p>
        </p:txBody>
      </p:sp>
      <p:sp>
        <p:nvSpPr>
          <p:cNvPr id="7" name="Google Shape;573;p69">
            <a:extLst>
              <a:ext uri="{FF2B5EF4-FFF2-40B4-BE49-F238E27FC236}">
                <a16:creationId xmlns:a16="http://schemas.microsoft.com/office/drawing/2014/main" id="{40A250A0-6D63-8C85-209F-553CAD6F5688}"/>
              </a:ext>
            </a:extLst>
          </p:cNvPr>
          <p:cNvSpPr txBox="1">
            <a:spLocks/>
          </p:cNvSpPr>
          <p:nvPr/>
        </p:nvSpPr>
        <p:spPr>
          <a:xfrm>
            <a:off x="828000" y="408000"/>
            <a:ext cx="9720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idaloka"/>
              <a:buNone/>
              <a:defRPr sz="70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400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18343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828000" y="2174400"/>
            <a:ext cx="7063200" cy="24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Comments should be used sparingly and only when necessary to explain non-obvious code. </a:t>
            </a:r>
            <a:b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You must do the best to make the code itself as clear and self-documenting as possible.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Google Shape;572;p69">
            <a:extLst>
              <a:ext uri="{FF2B5EF4-FFF2-40B4-BE49-F238E27FC236}">
                <a16:creationId xmlns:a16="http://schemas.microsoft.com/office/drawing/2014/main" id="{19ED3500-D9C9-FBA4-54DE-2D4C5B6E0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000" y="1291200"/>
            <a:ext cx="5176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dirty="0">
                <a:effectLst/>
                <a:latin typeface="Söhne"/>
              </a:rPr>
              <a:t>Comments</a:t>
            </a:r>
            <a:endParaRPr sz="4800" dirty="0"/>
          </a:p>
        </p:txBody>
      </p:sp>
      <p:sp>
        <p:nvSpPr>
          <p:cNvPr id="7" name="Google Shape;573;p69">
            <a:extLst>
              <a:ext uri="{FF2B5EF4-FFF2-40B4-BE49-F238E27FC236}">
                <a16:creationId xmlns:a16="http://schemas.microsoft.com/office/drawing/2014/main" id="{40A250A0-6D63-8C85-209F-553CAD6F5688}"/>
              </a:ext>
            </a:extLst>
          </p:cNvPr>
          <p:cNvSpPr txBox="1">
            <a:spLocks/>
          </p:cNvSpPr>
          <p:nvPr/>
        </p:nvSpPr>
        <p:spPr>
          <a:xfrm>
            <a:off x="828000" y="408000"/>
            <a:ext cx="986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idaloka"/>
              <a:buNone/>
              <a:defRPr sz="70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400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4213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828000" y="2174400"/>
            <a:ext cx="7063200" cy="24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Follow a consistent 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code style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and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formatting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throughout the project. </a:t>
            </a:r>
            <a:b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Use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indentation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and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whitespace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to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make code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more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readable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Google Shape;572;p69">
            <a:extLst>
              <a:ext uri="{FF2B5EF4-FFF2-40B4-BE49-F238E27FC236}">
                <a16:creationId xmlns:a16="http://schemas.microsoft.com/office/drawing/2014/main" id="{19ED3500-D9C9-FBA4-54DE-2D4C5B6E0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000" y="1291200"/>
            <a:ext cx="5176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dirty="0">
                <a:effectLst/>
                <a:latin typeface="Söhne"/>
              </a:rPr>
              <a:t>Formatting</a:t>
            </a:r>
            <a:endParaRPr sz="4800" dirty="0"/>
          </a:p>
        </p:txBody>
      </p:sp>
      <p:sp>
        <p:nvSpPr>
          <p:cNvPr id="7" name="Google Shape;573;p69">
            <a:extLst>
              <a:ext uri="{FF2B5EF4-FFF2-40B4-BE49-F238E27FC236}">
                <a16:creationId xmlns:a16="http://schemas.microsoft.com/office/drawing/2014/main" id="{40A250A0-6D63-8C85-209F-553CAD6F5688}"/>
              </a:ext>
            </a:extLst>
          </p:cNvPr>
          <p:cNvSpPr txBox="1">
            <a:spLocks/>
          </p:cNvSpPr>
          <p:nvPr/>
        </p:nvSpPr>
        <p:spPr>
          <a:xfrm>
            <a:off x="828000" y="408000"/>
            <a:ext cx="986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idaloka"/>
              <a:buNone/>
              <a:defRPr sz="70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400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52490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828000" y="2174400"/>
            <a:ext cx="73224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Objects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should hide their data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and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display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operations (encapsulation).</a:t>
            </a:r>
            <a:b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Encapsulate data with methods in classes and avoid displaying data directly.</a:t>
            </a:r>
            <a:b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Accessing data in a data structure using its method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t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hat you create.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Google Shape;572;p69">
            <a:extLst>
              <a:ext uri="{FF2B5EF4-FFF2-40B4-BE49-F238E27FC236}">
                <a16:creationId xmlns:a16="http://schemas.microsoft.com/office/drawing/2014/main" id="{19ED3500-D9C9-FBA4-54DE-2D4C5B6E0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000" y="1291200"/>
            <a:ext cx="67464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dirty="0">
                <a:effectLst/>
                <a:latin typeface="Söhne"/>
              </a:rPr>
              <a:t>Objects and Data Structures</a:t>
            </a:r>
            <a:endParaRPr sz="4400" dirty="0"/>
          </a:p>
        </p:txBody>
      </p:sp>
      <p:sp>
        <p:nvSpPr>
          <p:cNvPr id="7" name="Google Shape;573;p69">
            <a:extLst>
              <a:ext uri="{FF2B5EF4-FFF2-40B4-BE49-F238E27FC236}">
                <a16:creationId xmlns:a16="http://schemas.microsoft.com/office/drawing/2014/main" id="{40A250A0-6D63-8C85-209F-553CAD6F5688}"/>
              </a:ext>
            </a:extLst>
          </p:cNvPr>
          <p:cNvSpPr txBox="1">
            <a:spLocks/>
          </p:cNvSpPr>
          <p:nvPr/>
        </p:nvSpPr>
        <p:spPr>
          <a:xfrm>
            <a:off x="828000" y="408000"/>
            <a:ext cx="986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idaloka"/>
              <a:buNone/>
              <a:defRPr sz="70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400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88572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828000" y="2044800"/>
            <a:ext cx="73224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Implement 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proper error handling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to 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ensure robustness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. Use 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meaningful error messages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and 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handle exceptions gracefully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.</a:t>
            </a:r>
            <a:b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Handling errors gracefully and providing meaningful error messages is recommended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Google Shape;572;p69">
            <a:extLst>
              <a:ext uri="{FF2B5EF4-FFF2-40B4-BE49-F238E27FC236}">
                <a16:creationId xmlns:a16="http://schemas.microsoft.com/office/drawing/2014/main" id="{19ED3500-D9C9-FBA4-54DE-2D4C5B6E0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000" y="1291200"/>
            <a:ext cx="67464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dirty="0">
                <a:effectLst/>
                <a:latin typeface="Söhne"/>
              </a:rPr>
              <a:t>Error Handling</a:t>
            </a:r>
            <a:endParaRPr lang="en-US" sz="4400" dirty="0"/>
          </a:p>
        </p:txBody>
      </p:sp>
      <p:sp>
        <p:nvSpPr>
          <p:cNvPr id="7" name="Google Shape;573;p69">
            <a:extLst>
              <a:ext uri="{FF2B5EF4-FFF2-40B4-BE49-F238E27FC236}">
                <a16:creationId xmlns:a16="http://schemas.microsoft.com/office/drawing/2014/main" id="{40A250A0-6D63-8C85-209F-553CAD6F5688}"/>
              </a:ext>
            </a:extLst>
          </p:cNvPr>
          <p:cNvSpPr txBox="1">
            <a:spLocks/>
          </p:cNvSpPr>
          <p:nvPr/>
        </p:nvSpPr>
        <p:spPr>
          <a:xfrm>
            <a:off x="828000" y="408000"/>
            <a:ext cx="10656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idaloka"/>
              <a:buNone/>
              <a:defRPr sz="70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400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75046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828000" y="2044800"/>
            <a:ext cx="73224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Write comprehensive unit tests to ensure code correctness and make changes with confidence. </a:t>
            </a:r>
            <a:b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Test-driven development (TDD) is a valuable approach to ensure code quality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Google Shape;572;p69">
            <a:extLst>
              <a:ext uri="{FF2B5EF4-FFF2-40B4-BE49-F238E27FC236}">
                <a16:creationId xmlns:a16="http://schemas.microsoft.com/office/drawing/2014/main" id="{19ED3500-D9C9-FBA4-54DE-2D4C5B6E0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000" y="1291200"/>
            <a:ext cx="67464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dirty="0">
                <a:effectLst/>
                <a:latin typeface="Söhne"/>
              </a:rPr>
              <a:t>Testing</a:t>
            </a:r>
            <a:endParaRPr lang="en-US" sz="4400" dirty="0"/>
          </a:p>
        </p:txBody>
      </p:sp>
      <p:sp>
        <p:nvSpPr>
          <p:cNvPr id="7" name="Google Shape;573;p69">
            <a:extLst>
              <a:ext uri="{FF2B5EF4-FFF2-40B4-BE49-F238E27FC236}">
                <a16:creationId xmlns:a16="http://schemas.microsoft.com/office/drawing/2014/main" id="{40A250A0-6D63-8C85-209F-553CAD6F5688}"/>
              </a:ext>
            </a:extLst>
          </p:cNvPr>
          <p:cNvSpPr txBox="1">
            <a:spLocks/>
          </p:cNvSpPr>
          <p:nvPr/>
        </p:nvSpPr>
        <p:spPr>
          <a:xfrm>
            <a:off x="828000" y="408000"/>
            <a:ext cx="10656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idaloka"/>
              <a:buNone/>
              <a:defRPr sz="70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400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41380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828000" y="2109600"/>
            <a:ext cx="6876000" cy="20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Each class and module should have 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only one reason to change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. </a:t>
            </a:r>
            <a:b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Keep responsibilities 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separate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and 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well-defined.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Google Shape;572;p69">
            <a:extLst>
              <a:ext uri="{FF2B5EF4-FFF2-40B4-BE49-F238E27FC236}">
                <a16:creationId xmlns:a16="http://schemas.microsoft.com/office/drawing/2014/main" id="{19ED3500-D9C9-FBA4-54DE-2D4C5B6E0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000" y="1291200"/>
            <a:ext cx="7012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dirty="0">
                <a:effectLst/>
                <a:latin typeface="Söhne"/>
              </a:rPr>
              <a:t>Single Responsibility Principle (SRP)</a:t>
            </a:r>
            <a:endParaRPr lang="en-US" sz="3600" dirty="0"/>
          </a:p>
        </p:txBody>
      </p:sp>
      <p:sp>
        <p:nvSpPr>
          <p:cNvPr id="7" name="Google Shape;573;p69">
            <a:extLst>
              <a:ext uri="{FF2B5EF4-FFF2-40B4-BE49-F238E27FC236}">
                <a16:creationId xmlns:a16="http://schemas.microsoft.com/office/drawing/2014/main" id="{40A250A0-6D63-8C85-209F-553CAD6F5688}"/>
              </a:ext>
            </a:extLst>
          </p:cNvPr>
          <p:cNvSpPr txBox="1">
            <a:spLocks/>
          </p:cNvSpPr>
          <p:nvPr/>
        </p:nvSpPr>
        <p:spPr>
          <a:xfrm>
            <a:off x="828000" y="408000"/>
            <a:ext cx="10656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idaloka"/>
              <a:buNone/>
              <a:defRPr sz="70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400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300249084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370</Words>
  <Application>Microsoft Office PowerPoint</Application>
  <PresentationFormat>On-screen Show (16:9)</PresentationFormat>
  <Paragraphs>37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Vidaloka</vt:lpstr>
      <vt:lpstr>Montserrat</vt:lpstr>
      <vt:lpstr>Arial</vt:lpstr>
      <vt:lpstr>Söhne</vt:lpstr>
      <vt:lpstr>Minimalist Business Slides XL by Slidesgo</vt:lpstr>
      <vt:lpstr>Quick Tips To Write a Clean Code</vt:lpstr>
      <vt:lpstr>Choose descriptive and meaningful names for variables, functions, classes, and modules.  Clear names make the code self-documenting and easier to understand.</vt:lpstr>
      <vt:lpstr>Keep functions small and focused on a single responsibility.  Functions should do one thing and do it well.  Use descriptive function names and avoid side effects.</vt:lpstr>
      <vt:lpstr>Comments should be used sparingly and only when necessary to explain non-obvious code.  You must do the best to make the code itself as clear and self-documenting as possible.</vt:lpstr>
      <vt:lpstr>Follow a consistent code style and formatting throughout the project.  Use indentation and whitespace to make code more readable.</vt:lpstr>
      <vt:lpstr>Objects should hide their data and display operations (encapsulation). Encapsulate data with methods in classes and avoid displaying data directly. Accessing data in a data structure using its method that you create.</vt:lpstr>
      <vt:lpstr>Implement proper error handling to ensure robustness. Use meaningful error messages and handle exceptions gracefully. Handling errors gracefully and providing meaningful error messages is recommended</vt:lpstr>
      <vt:lpstr>Write comprehensive unit tests to ensure code correctness and make changes with confidence.  Test-driven development (TDD) is a valuable approach to ensure code quality</vt:lpstr>
      <vt:lpstr>Each class and module should have only one reason to change.  Keep responsibilities separate and well-defined.</vt:lpstr>
      <vt:lpstr>Code should be open for extension but closed for modification.  Allow for new functionality to be added through extensions rather than changing existing code.</vt:lpstr>
      <vt:lpstr>Avoid code duplication by encapsulating common functionality into functions, classes, or modules.</vt:lpstr>
      <vt:lpstr>Clients should not be forced to depend on interfaces they do not use. Keep interfaces small and focused on the needs of the clients.</vt:lpstr>
      <vt:lpstr>Strive for simplicity in code design.  Avoid unnecessary complexity and keep code as simple and straightforward as possible.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 Summary</dc:title>
  <cp:lastModifiedBy>mody khalil</cp:lastModifiedBy>
  <cp:revision>11</cp:revision>
  <dcterms:modified xsi:type="dcterms:W3CDTF">2023-10-19T14:29:58Z</dcterms:modified>
</cp:coreProperties>
</file>