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8" r:id="rId5"/>
    <p:sldId id="260" r:id="rId6"/>
    <p:sldId id="266" r:id="rId7"/>
    <p:sldId id="267" r:id="rId8"/>
    <p:sldId id="268" r:id="rId9"/>
    <p:sldId id="269" r:id="rId10"/>
    <p:sldId id="270" r:id="rId11"/>
    <p:sldId id="271" r:id="rId12"/>
    <p:sldId id="272" r:id="rId13"/>
    <p:sldId id="277" r:id="rId14"/>
    <p:sldId id="276" r:id="rId15"/>
    <p:sldId id="275"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7F45D5-6D09-4A60-9433-E42D087F845E}">
          <p14:sldIdLst>
            <p14:sldId id="258"/>
            <p14:sldId id="260"/>
            <p14:sldId id="266"/>
            <p14:sldId id="267"/>
            <p14:sldId id="268"/>
            <p14:sldId id="269"/>
            <p14:sldId id="270"/>
            <p14:sldId id="271"/>
            <p14:sldId id="272"/>
            <p14:sldId id="277"/>
            <p14:sldId id="276"/>
          </p14:sldIdLst>
        </p14:section>
        <p14:section name="Untitled Section" id="{CCE58076-26DB-4D61-9B51-E8BA0759D59A}">
          <p14:sldIdLst>
            <p14:sldId id="275"/>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443277-E31B-C7BE-DF8E-4218763B8281}" name="Mody OMAR" initials="MO" userId="5296966cc833e42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053"/>
    <a:srgbClr val="F5C1EE"/>
    <a:srgbClr val="EA8CE3"/>
    <a:srgbClr val="FFCC99"/>
    <a:srgbClr val="96145E"/>
    <a:srgbClr val="783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6397" autoAdjust="0"/>
  </p:normalViewPr>
  <p:slideViewPr>
    <p:cSldViewPr snapToGrid="0">
      <p:cViewPr varScale="1">
        <p:scale>
          <a:sx n="72" d="100"/>
          <a:sy n="72" d="100"/>
        </p:scale>
        <p:origin x="654" y="78"/>
      </p:cViewPr>
      <p:guideLst/>
    </p:cSldViewPr>
  </p:slideViewPr>
  <p:outlineViewPr>
    <p:cViewPr>
      <p:scale>
        <a:sx n="33" d="100"/>
        <a:sy n="33" d="100"/>
      </p:scale>
      <p:origin x="0" y="-8766"/>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12EDDC6-207F-4EE3-9DEB-146599520561}">
      <dgm:prSet phldrT="[Text]"/>
      <dgm:spPr/>
      <dgm:t>
        <a:bodyPr/>
        <a:lstStyle/>
        <a:p>
          <a:r>
            <a:rPr lang="en-US" dirty="0"/>
            <a:t>Initiation</a:t>
          </a:r>
        </a:p>
      </dgm: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pt>
    <dgm:pt modelId="{38FB0022-09EC-4D6F-86C0-C813C6F2F39A}">
      <dgm:prSet phldrT="[Text]" custT="1"/>
      <dgm:spPr/>
      <dgm:t>
        <a:bodyPr/>
        <a:lstStyle/>
        <a:p>
          <a:r>
            <a:rPr lang="en-US" sz="1050" dirty="0"/>
            <a:t>Implementation</a:t>
          </a:r>
        </a:p>
      </dgm: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pt>
    <dgm:pt modelId="{DA2EE66E-1894-4E15-A659-CCDCFE4DAD65}">
      <dgm:prSet phldrT="[Text]"/>
      <dgm:spPr/>
      <dgm:t>
        <a:bodyPr/>
        <a:lstStyle/>
        <a:p>
          <a:r>
            <a:rPr lang="en-US" dirty="0"/>
            <a:t>Planning</a:t>
          </a:r>
        </a:p>
      </dgm: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pt>
    <dgm:pt modelId="{9131EDB8-27A6-42FD-A541-052EFC01D4C6}">
      <dgm:prSet phldrT="[Text]"/>
      <dgm:spPr/>
      <dgm:t>
        <a:bodyPr/>
        <a:lstStyle/>
        <a:p>
          <a:r>
            <a:rPr lang="en-US" dirty="0"/>
            <a:t>Monitoring</a:t>
          </a:r>
        </a:p>
      </dgm:t>
    </dgm:pt>
    <dgm:pt modelId="{13A2EB04-B868-427A-B17F-16729BFA55DA}" type="sibTrans" cxnId="{198EE807-14A4-40FA-B030-5F9F79A9713E}">
      <dgm:prSet/>
      <dgm:spPr/>
      <dgm:t>
        <a:bodyPr/>
        <a:lstStyle/>
        <a:p>
          <a:endParaRPr lang="en-US"/>
        </a:p>
      </dgm:t>
    </dgm:pt>
    <dgm:pt modelId="{6EC3601D-D6CE-49D7-9229-0442323129DA}" type="parTrans" cxnId="{198EE807-14A4-40FA-B030-5F9F79A9713E}">
      <dgm:prSet/>
      <dgm:spPr/>
      <dgm:t>
        <a:bodyPr/>
        <a:lstStyle/>
        <a:p>
          <a:endParaRPr lang="en-US"/>
        </a:p>
      </dgm:t>
    </dgm:pt>
    <dgm:pt modelId="{23116FF9-AEB9-43F5-882D-9ECB1FD5DE18}">
      <dgm:prSet phldrT="[Text]"/>
      <dgm:spPr/>
      <dgm:t>
        <a:bodyPr/>
        <a:lstStyle/>
        <a:p>
          <a:r>
            <a:rPr lang="en-US" dirty="0"/>
            <a:t>Follow-up</a:t>
          </a:r>
        </a:p>
      </dgm:t>
    </dgm:pt>
    <dgm:pt modelId="{BEE765C7-6165-4808-9B3B-A6627557B77F}" type="sibTrans" cxnId="{97323DE5-E2BF-422D-8188-D2445F20223B}">
      <dgm:prSet/>
      <dgm:spPr/>
      <dgm:t>
        <a:bodyPr/>
        <a:lstStyle/>
        <a:p>
          <a:endParaRPr lang="en-US"/>
        </a:p>
      </dgm:t>
    </dgm:pt>
    <dgm:pt modelId="{86229775-B50F-4220-B88B-07C4BA05CEAC}" type="parTrans" cxnId="{97323DE5-E2BF-422D-8188-D2445F20223B}">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custRadScaleRad="99139" custRadScaleInc="4526">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4DD53E4A-81C3-4CAD-B31F-4C20BA5CFCD7}" type="pres">
      <dgm:prSet presAssocID="{23116FF9-AEB9-43F5-882D-9ECB1FD5DE18}" presName="node" presStyleLbl="node1" presStyleIdx="4" presStyleCnt="5">
        <dgm:presLayoutVars>
          <dgm:bulletEnabled val="1"/>
        </dgm:presLayoutVars>
      </dgm:prSet>
      <dgm:spPr/>
    </dgm:pt>
    <dgm:pt modelId="{670EC530-2BF9-418C-9EBE-CFD33FE15D7D}" type="pres">
      <dgm:prSet presAssocID="{BEE765C7-6165-4808-9B3B-A6627557B77F}" presName="sibTrans" presStyleLbl="sibTrans2D1" presStyleIdx="4" presStyleCnt="5"/>
      <dgm:spPr/>
    </dgm:pt>
    <dgm:pt modelId="{75E8BE9C-270B-4810-939F-EB750969C50A}" type="pres">
      <dgm:prSet presAssocID="{BEE765C7-6165-4808-9B3B-A6627557B77F}"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08C26720-4CBB-4226-9FAA-5FA72C464F41}" type="presOf" srcId="{612BA10D-4F4F-4BF6-9059-06A94BDAF34E}" destId="{018B9E75-742E-4303-A16C-8A821310EF15}" srcOrd="1"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54F8772A-7F81-4F90-B03D-21A18269F8D4}" type="presOf" srcId="{DA2EE66E-1894-4E15-A659-CCDCFE4DAD65}" destId="{7C5A343C-E262-450D-959C-A644EA0CABBE}" srcOrd="0" destOrd="0" presId="urn:microsoft.com/office/officeart/2005/8/layout/cycle2"/>
    <dgm:cxn modelId="{6BAAF43C-7E5B-435B-A7D7-29098A98B81E}" type="presOf" srcId="{7985EE53-BD3D-4DB3-B5BD-6B9FFA75B9E6}" destId="{973C755A-5077-47FB-BDC0-FF7A84FD3F26}" srcOrd="0"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2E4A0F44-C22C-4A79-B441-BE1F243004F3}" type="presOf" srcId="{612BA10D-4F4F-4BF6-9059-06A94BDAF34E}" destId="{719BC63E-F731-4648-BC28-EDC25FC57AA9}" srcOrd="0" destOrd="0" presId="urn:microsoft.com/office/officeart/2005/8/layout/cycle2"/>
    <dgm:cxn modelId="{22D86A64-D851-411D-98DD-66DB08D887DE}" type="presOf" srcId="{012EDDC6-207F-4EE3-9DEB-146599520561}" destId="{558890D5-4F42-4C33-B381-CD393B37A1FF}" srcOrd="0" destOrd="0" presId="urn:microsoft.com/office/officeart/2005/8/layout/cycle2"/>
    <dgm:cxn modelId="{70A15E49-F97C-4E32-8474-DA58034FE49C}" type="presOf" srcId="{7985EE53-BD3D-4DB3-B5BD-6B9FFA75B9E6}" destId="{746707A3-847D-4DEF-8437-C19565999197}" srcOrd="1" destOrd="0" presId="urn:microsoft.com/office/officeart/2005/8/layout/cycle2"/>
    <dgm:cxn modelId="{66822E6F-E441-4678-A445-668144701D63}" type="presOf" srcId="{13A2EB04-B868-427A-B17F-16729BFA55DA}" destId="{2F68EEE9-28D4-49EC-A4B1-C191492E34F2}" srcOrd="1" destOrd="0" presId="urn:microsoft.com/office/officeart/2005/8/layout/cycle2"/>
    <dgm:cxn modelId="{8426E189-4684-4E41-AAAC-C4772D18A644}" type="presOf" srcId="{38FB0022-09EC-4D6F-86C0-C813C6F2F39A}" destId="{91CB6799-0928-4E01-9EDA-41B17BB04FAF}" srcOrd="0" destOrd="0" presId="urn:microsoft.com/office/officeart/2005/8/layout/cycle2"/>
    <dgm:cxn modelId="{3EDF7B8C-7598-4E0B-B3E9-3F82986F4CD4}" type="presOf" srcId="{9131EDB8-27A6-42FD-A541-052EFC01D4C6}" destId="{28372633-A8CE-4898-AF86-305447452F30}" srcOrd="0" destOrd="0" presId="urn:microsoft.com/office/officeart/2005/8/layout/cycle2"/>
    <dgm:cxn modelId="{04CB5DA5-3FF2-4B6D-8DE7-1F090C09BE47}" type="presOf" srcId="{EA86A114-EBD1-49CF-AB76-042FF3D636A5}" destId="{3701657F-6946-4A4C-877D-2A88A526B7E1}" srcOrd="0" destOrd="0" presId="urn:microsoft.com/office/officeart/2005/8/layout/cycle2"/>
    <dgm:cxn modelId="{70E930A6-C827-4F72-B6F2-9BC8DC8AB8CD}" type="presOf" srcId="{23116FF9-AEB9-43F5-882D-9ECB1FD5DE18}" destId="{4DD53E4A-81C3-4CAD-B31F-4C20BA5CFCD7}" srcOrd="0" destOrd="0" presId="urn:microsoft.com/office/officeart/2005/8/layout/cycle2"/>
    <dgm:cxn modelId="{5637A8D1-6DDD-43E0-A654-B84F12CA0E6D}" type="presOf" srcId="{EA86A114-EBD1-49CF-AB76-042FF3D636A5}" destId="{A60042D3-910C-4160-96CD-1A63C2C4C0FB}" srcOrd="1"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178C50D8-77D8-41C7-84A7-20D85C0A1825}" type="presOf" srcId="{BEE765C7-6165-4808-9B3B-A6627557B77F}" destId="{670EC530-2BF9-418C-9EBE-CFD33FE15D7D}" srcOrd="0" destOrd="0" presId="urn:microsoft.com/office/officeart/2005/8/layout/cycle2"/>
    <dgm:cxn modelId="{6A3565DD-D04C-4E82-B5A0-4809B84DBC70}" type="presOf" srcId="{13A2EB04-B868-427A-B17F-16729BFA55DA}" destId="{3BFA7701-5D17-48E5-8EAF-0CE4B894FCD8}" srcOrd="0" destOrd="0" presId="urn:microsoft.com/office/officeart/2005/8/layout/cycle2"/>
    <dgm:cxn modelId="{142518E3-74EC-49D4-B3EA-D407F6E4F483}" type="presOf" srcId="{BEE765C7-6165-4808-9B3B-A6627557B77F}" destId="{75E8BE9C-270B-4810-939F-EB750969C50A}" srcOrd="1" destOrd="0" presId="urn:microsoft.com/office/officeart/2005/8/layout/cycle2"/>
    <dgm:cxn modelId="{97323DE5-E2BF-422D-8188-D2445F20223B}" srcId="{13633CBA-2502-434A-928C-6EC6967F259D}" destId="{23116FF9-AEB9-43F5-882D-9ECB1FD5DE18}" srcOrd="4" destOrd="0" parTransId="{86229775-B50F-4220-B88B-07C4BA05CEAC}" sibTransId="{BEE765C7-6165-4808-9B3B-A6627557B77F}"/>
    <dgm:cxn modelId="{DFA86892-7D69-4BFB-B34F-2C8C07271E8B}" type="presParOf" srcId="{EA3ADED0-C9AD-4C17-98CE-D872DACD90E8}" destId="{558890D5-4F42-4C33-B381-CD393B37A1FF}" srcOrd="0" destOrd="0" presId="urn:microsoft.com/office/officeart/2005/8/layout/cycle2"/>
    <dgm:cxn modelId="{7F9B98CF-1D17-4778-A91B-7B74EBAA0FA8}" type="presParOf" srcId="{EA3ADED0-C9AD-4C17-98CE-D872DACD90E8}" destId="{973C755A-5077-47FB-BDC0-FF7A84FD3F26}" srcOrd="1" destOrd="0" presId="urn:microsoft.com/office/officeart/2005/8/layout/cycle2"/>
    <dgm:cxn modelId="{58B0DBF7-4E3D-49F6-8D26-ACACE46843EA}" type="presParOf" srcId="{973C755A-5077-47FB-BDC0-FF7A84FD3F26}" destId="{746707A3-847D-4DEF-8437-C19565999197}" srcOrd="0" destOrd="0" presId="urn:microsoft.com/office/officeart/2005/8/layout/cycle2"/>
    <dgm:cxn modelId="{381EE5FA-8238-4893-AAE3-669FE20776B0}" type="presParOf" srcId="{EA3ADED0-C9AD-4C17-98CE-D872DACD90E8}" destId="{7C5A343C-E262-450D-959C-A644EA0CABBE}" srcOrd="2" destOrd="0" presId="urn:microsoft.com/office/officeart/2005/8/layout/cycle2"/>
    <dgm:cxn modelId="{516E789B-A1EF-4A99-AEAC-BA725AC33E92}" type="presParOf" srcId="{EA3ADED0-C9AD-4C17-98CE-D872DACD90E8}" destId="{719BC63E-F731-4648-BC28-EDC25FC57AA9}" srcOrd="3" destOrd="0" presId="urn:microsoft.com/office/officeart/2005/8/layout/cycle2"/>
    <dgm:cxn modelId="{13FBEBCD-DC9D-4FEF-AE29-4C9E0849BF3F}" type="presParOf" srcId="{719BC63E-F731-4648-BC28-EDC25FC57AA9}" destId="{018B9E75-742E-4303-A16C-8A821310EF15}" srcOrd="0" destOrd="0" presId="urn:microsoft.com/office/officeart/2005/8/layout/cycle2"/>
    <dgm:cxn modelId="{FB008668-0FF3-46C7-8959-1F236FB4F4D0}" type="presParOf" srcId="{EA3ADED0-C9AD-4C17-98CE-D872DACD90E8}" destId="{91CB6799-0928-4E01-9EDA-41B17BB04FAF}" srcOrd="4" destOrd="0" presId="urn:microsoft.com/office/officeart/2005/8/layout/cycle2"/>
    <dgm:cxn modelId="{971F10E2-5CED-4C4E-9252-D755753EA2E9}" type="presParOf" srcId="{EA3ADED0-C9AD-4C17-98CE-D872DACD90E8}" destId="{3701657F-6946-4A4C-877D-2A88A526B7E1}" srcOrd="5" destOrd="0" presId="urn:microsoft.com/office/officeart/2005/8/layout/cycle2"/>
    <dgm:cxn modelId="{A68F6CC6-1A0A-4333-8003-8FEDD4F0E677}" type="presParOf" srcId="{3701657F-6946-4A4C-877D-2A88A526B7E1}" destId="{A60042D3-910C-4160-96CD-1A63C2C4C0FB}" srcOrd="0" destOrd="0" presId="urn:microsoft.com/office/officeart/2005/8/layout/cycle2"/>
    <dgm:cxn modelId="{10A74CE4-5A25-4509-ADD3-06BB9CEF21C7}" type="presParOf" srcId="{EA3ADED0-C9AD-4C17-98CE-D872DACD90E8}" destId="{28372633-A8CE-4898-AF86-305447452F30}" srcOrd="6" destOrd="0" presId="urn:microsoft.com/office/officeart/2005/8/layout/cycle2"/>
    <dgm:cxn modelId="{1B430A39-072A-40C5-B4BD-47B08DF907B6}" type="presParOf" srcId="{EA3ADED0-C9AD-4C17-98CE-D872DACD90E8}" destId="{3BFA7701-5D17-48E5-8EAF-0CE4B894FCD8}" srcOrd="7" destOrd="0" presId="urn:microsoft.com/office/officeart/2005/8/layout/cycle2"/>
    <dgm:cxn modelId="{46827EAB-B72B-42D7-AFD7-E30968E9F4C3}" type="presParOf" srcId="{3BFA7701-5D17-48E5-8EAF-0CE4B894FCD8}" destId="{2F68EEE9-28D4-49EC-A4B1-C191492E34F2}" srcOrd="0" destOrd="0" presId="urn:microsoft.com/office/officeart/2005/8/layout/cycle2"/>
    <dgm:cxn modelId="{9F3F7806-C569-417D-8EC1-52CA3866F5CB}" type="presParOf" srcId="{EA3ADED0-C9AD-4C17-98CE-D872DACD90E8}" destId="{4DD53E4A-81C3-4CAD-B31F-4C20BA5CFCD7}" srcOrd="8" destOrd="0" presId="urn:microsoft.com/office/officeart/2005/8/layout/cycle2"/>
    <dgm:cxn modelId="{30A9895D-4071-42A8-815E-0C83C1883982}" type="presParOf" srcId="{EA3ADED0-C9AD-4C17-98CE-D872DACD90E8}" destId="{670EC530-2BF9-418C-9EBE-CFD33FE15D7D}" srcOrd="9" destOrd="0" presId="urn:microsoft.com/office/officeart/2005/8/layout/cycle2"/>
    <dgm:cxn modelId="{687D3A8C-60B6-45BD-AF82-A0D5A13C4B1D}" type="presParOf" srcId="{670EC530-2BF9-418C-9EBE-CFD33FE15D7D}" destId="{75E8BE9C-270B-4810-939F-EB750969C50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1633118" y="86031"/>
          <a:ext cx="1343862" cy="134386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Initiation</a:t>
          </a:r>
        </a:p>
      </dsp:txBody>
      <dsp:txXfrm>
        <a:off x="1829922" y="282835"/>
        <a:ext cx="950254" cy="950254"/>
      </dsp:txXfrm>
    </dsp:sp>
    <dsp:sp modelId="{973C755A-5077-47FB-BDC0-FF7A84FD3F26}">
      <dsp:nvSpPr>
        <dsp:cNvPr id="0" name=""/>
        <dsp:cNvSpPr/>
      </dsp:nvSpPr>
      <dsp:spPr>
        <a:xfrm rot="2228738">
          <a:off x="2926317" y="1143261"/>
          <a:ext cx="373406" cy="45355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7681" y="1200150"/>
        <a:ext cx="261384" cy="272131"/>
      </dsp:txXfrm>
    </dsp:sp>
    <dsp:sp modelId="{7C5A343C-E262-450D-959C-A644EA0CABBE}">
      <dsp:nvSpPr>
        <dsp:cNvPr id="0" name=""/>
        <dsp:cNvSpPr/>
      </dsp:nvSpPr>
      <dsp:spPr>
        <a:xfrm>
          <a:off x="3265907" y="1322945"/>
          <a:ext cx="1343862" cy="134386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Planning</a:t>
          </a:r>
        </a:p>
      </dsp:txBody>
      <dsp:txXfrm>
        <a:off x="3462711" y="1519749"/>
        <a:ext cx="950254" cy="950254"/>
      </dsp:txXfrm>
    </dsp:sp>
    <dsp:sp modelId="{719BC63E-F731-4648-BC28-EDC25FC57AA9}">
      <dsp:nvSpPr>
        <dsp:cNvPr id="0" name=""/>
        <dsp:cNvSpPr/>
      </dsp:nvSpPr>
      <dsp:spPr>
        <a:xfrm rot="6507799">
          <a:off x="3463037" y="2693381"/>
          <a:ext cx="331727" cy="45355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528555" y="2736894"/>
        <a:ext cx="232209" cy="272131"/>
      </dsp:txXfrm>
    </dsp:sp>
    <dsp:sp modelId="{91CB6799-0928-4E01-9EDA-41B17BB04FAF}">
      <dsp:nvSpPr>
        <dsp:cNvPr id="0" name=""/>
        <dsp:cNvSpPr/>
      </dsp:nvSpPr>
      <dsp:spPr>
        <a:xfrm>
          <a:off x="2642087" y="3191318"/>
          <a:ext cx="1343862" cy="134386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Implementation</a:t>
          </a:r>
        </a:p>
      </dsp:txBody>
      <dsp:txXfrm>
        <a:off x="2838891" y="3388122"/>
        <a:ext cx="950254" cy="950254"/>
      </dsp:txXfrm>
    </dsp:sp>
    <dsp:sp modelId="{3701657F-6946-4A4C-877D-2A88A526B7E1}">
      <dsp:nvSpPr>
        <dsp:cNvPr id="0" name=""/>
        <dsp:cNvSpPr/>
      </dsp:nvSpPr>
      <dsp:spPr>
        <a:xfrm rot="10800000">
          <a:off x="2136531" y="3636473"/>
          <a:ext cx="357260" cy="45355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243709" y="3727184"/>
        <a:ext cx="250082" cy="272131"/>
      </dsp:txXfrm>
    </dsp:sp>
    <dsp:sp modelId="{28372633-A8CE-4898-AF86-305447452F30}">
      <dsp:nvSpPr>
        <dsp:cNvPr id="0" name=""/>
        <dsp:cNvSpPr/>
      </dsp:nvSpPr>
      <dsp:spPr>
        <a:xfrm>
          <a:off x="624150" y="3191318"/>
          <a:ext cx="1343862" cy="134386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Monitoring</a:t>
          </a:r>
        </a:p>
      </dsp:txBody>
      <dsp:txXfrm>
        <a:off x="820954" y="3388122"/>
        <a:ext cx="950254" cy="950254"/>
      </dsp:txXfrm>
    </dsp:sp>
    <dsp:sp modelId="{3BFA7701-5D17-48E5-8EAF-0CE4B894FCD8}">
      <dsp:nvSpPr>
        <dsp:cNvPr id="0" name=""/>
        <dsp:cNvSpPr/>
      </dsp:nvSpPr>
      <dsp:spPr>
        <a:xfrm rot="15120000">
          <a:off x="808787" y="2686503"/>
          <a:ext cx="357260" cy="4535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878936" y="2828180"/>
        <a:ext cx="250082" cy="272131"/>
      </dsp:txXfrm>
    </dsp:sp>
    <dsp:sp modelId="{4DD53E4A-81C3-4CAD-B31F-4C20BA5CFCD7}">
      <dsp:nvSpPr>
        <dsp:cNvPr id="0" name=""/>
        <dsp:cNvSpPr/>
      </dsp:nvSpPr>
      <dsp:spPr>
        <a:xfrm>
          <a:off x="572" y="1272146"/>
          <a:ext cx="1343862" cy="134386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Follow-up</a:t>
          </a:r>
        </a:p>
      </dsp:txBody>
      <dsp:txXfrm>
        <a:off x="197376" y="1468950"/>
        <a:ext cx="950254" cy="950254"/>
      </dsp:txXfrm>
    </dsp:sp>
    <dsp:sp modelId="{670EC530-2BF9-418C-9EBE-CFD33FE15D7D}">
      <dsp:nvSpPr>
        <dsp:cNvPr id="0" name=""/>
        <dsp:cNvSpPr/>
      </dsp:nvSpPr>
      <dsp:spPr>
        <a:xfrm rot="19440000">
          <a:off x="1301966" y="1130186"/>
          <a:ext cx="357260" cy="45355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12201" y="1252396"/>
        <a:ext cx="250082" cy="2721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2/22/2024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D1177-546B-6F80-46FE-C631B4BFF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16DA0-087A-7DE5-BF09-1E13B59497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964D2-7B2E-A6EC-E2DC-446A27CB62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C301EC-A2A7-B8A9-C34F-32F8747146F3}"/>
              </a:ext>
            </a:extLst>
          </p:cNvPr>
          <p:cNvSpPr>
            <a:spLocks noGrp="1"/>
          </p:cNvSpPr>
          <p:nvPr>
            <p:ph type="sldNum" sz="quarter" idx="10"/>
          </p:nvPr>
        </p:nvSpPr>
        <p:spPr/>
        <p:txBody>
          <a:bodyPr/>
          <a:lstStyle/>
          <a:p>
            <a:fld id="{77542409-6A04-4DC6-AC3A-D3758287A8F2}" type="slidenum">
              <a:rPr lang="en-US"/>
              <a:t>10</a:t>
            </a:fld>
            <a:endParaRPr lang="en-US"/>
          </a:p>
        </p:txBody>
      </p:sp>
    </p:spTree>
    <p:extLst>
      <p:ext uri="{BB962C8B-B14F-4D97-AF65-F5344CB8AC3E}">
        <p14:creationId xmlns:p14="http://schemas.microsoft.com/office/powerpoint/2010/main" val="307118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3</a:t>
            </a:fld>
            <a:endParaRPr lang="en-US"/>
          </a:p>
        </p:txBody>
      </p:sp>
    </p:spTree>
    <p:extLst>
      <p:ext uri="{BB962C8B-B14F-4D97-AF65-F5344CB8AC3E}">
        <p14:creationId xmlns:p14="http://schemas.microsoft.com/office/powerpoint/2010/main" val="21097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201860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5</a:t>
            </a:fld>
            <a:endParaRPr lang="en-US"/>
          </a:p>
        </p:txBody>
      </p:sp>
    </p:spTree>
    <p:extLst>
      <p:ext uri="{BB962C8B-B14F-4D97-AF65-F5344CB8AC3E}">
        <p14:creationId xmlns:p14="http://schemas.microsoft.com/office/powerpoint/2010/main" val="53941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6</a:t>
            </a:fld>
            <a:endParaRPr lang="en-US"/>
          </a:p>
        </p:txBody>
      </p:sp>
    </p:spTree>
    <p:extLst>
      <p:ext uri="{BB962C8B-B14F-4D97-AF65-F5344CB8AC3E}">
        <p14:creationId xmlns:p14="http://schemas.microsoft.com/office/powerpoint/2010/main" val="395428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335503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167552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9</a:t>
            </a:fld>
            <a:endParaRPr lang="en-US"/>
          </a:p>
        </p:txBody>
      </p:sp>
    </p:spTree>
    <p:extLst>
      <p:ext uri="{BB962C8B-B14F-4D97-AF65-F5344CB8AC3E}">
        <p14:creationId xmlns:p14="http://schemas.microsoft.com/office/powerpoint/2010/main" val="2367864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rPr dirty="0"/>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Sustainable </a:t>
            </a:r>
            <a:br>
              <a:rPr lang="en-US" dirty="0"/>
            </a:br>
            <a:r>
              <a:rPr lang="en-US" dirty="0"/>
              <a:t>cities</a:t>
            </a:r>
            <a:br>
              <a:rPr lang="en-US" dirty="0"/>
            </a:br>
            <a:r>
              <a:rPr lang="en-US" dirty="0"/>
              <a:t>and </a:t>
            </a:r>
            <a:br>
              <a:rPr lang="en-US" dirty="0"/>
            </a:br>
            <a:r>
              <a:rPr lang="en-US" dirty="0"/>
              <a:t>how to preserve them</a:t>
            </a:r>
          </a:p>
        </p:txBody>
      </p:sp>
      <p:sp>
        <p:nvSpPr>
          <p:cNvPr id="3" name="Subtitle 2"/>
          <p:cNvSpPr>
            <a:spLocks noGrp="1"/>
          </p:cNvSpPr>
          <p:nvPr>
            <p:ph type="subTitle" idx="1"/>
          </p:nvPr>
        </p:nvSpPr>
        <p:spPr>
          <a:xfrm>
            <a:off x="1611100" y="5454821"/>
            <a:ext cx="4846320" cy="582808"/>
          </a:xfrm>
        </p:spPr>
        <p:txBody>
          <a:bodyPr vert="horz" lIns="91440" tIns="45720" rIns="91440" bIns="45720" rtlCol="0" anchor="t">
            <a:normAutofit/>
          </a:bodyPr>
          <a:lstStyle/>
          <a:p>
            <a:r>
              <a:rPr lang="en-US" sz="2800" dirty="0">
                <a:solidFill>
                  <a:srgbClr val="96145E"/>
                </a:solidFill>
              </a:rPr>
              <a:t>Introducing a team of Sirius</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a:extLst>
            <a:ext uri="{FF2B5EF4-FFF2-40B4-BE49-F238E27FC236}">
              <a16:creationId xmlns:a16="http://schemas.microsoft.com/office/drawing/2014/main" id="{C44C9914-314A-050E-9BBB-030792E5C0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83D7B-EB7B-2348-326D-17CFA9B134A1}"/>
              </a:ext>
            </a:extLst>
          </p:cNvPr>
          <p:cNvSpPr>
            <a:spLocks noGrp="1"/>
          </p:cNvSpPr>
          <p:nvPr>
            <p:ph sz="half" idx="1"/>
          </p:nvPr>
        </p:nvSpPr>
        <p:spPr>
          <a:xfrm>
            <a:off x="0" y="-1"/>
            <a:ext cx="6299200" cy="6618849"/>
          </a:xfrm>
        </p:spPr>
        <p:txBody>
          <a:bodyPr>
            <a:normAutofit/>
          </a:bodyPr>
          <a:lstStyle/>
          <a:p>
            <a:pPr marL="0" indent="0">
              <a:buNone/>
            </a:pPr>
            <a:r>
              <a:rPr lang="en-US" dirty="0"/>
              <a:t>● Strategies for Sustainable Waste Management </a:t>
            </a:r>
          </a:p>
          <a:p>
            <a:pPr marL="0" indent="0">
              <a:buNone/>
            </a:pPr>
            <a:r>
              <a:rPr lang="en-US" dirty="0"/>
              <a:t>-Overview of strategies for sustainable waste management: </a:t>
            </a:r>
          </a:p>
          <a:p>
            <a:pPr marL="0" indent="0">
              <a:buNone/>
            </a:pPr>
            <a:r>
              <a:rPr lang="en-US" dirty="0"/>
              <a:t>-	Source reduction </a:t>
            </a:r>
          </a:p>
          <a:p>
            <a:pPr marL="0" indent="0">
              <a:buNone/>
            </a:pPr>
            <a:r>
              <a:rPr lang="en-US" dirty="0"/>
              <a:t>-Waste segregation and recycling programs </a:t>
            </a:r>
          </a:p>
          <a:p>
            <a:pPr marL="0" indent="0">
              <a:buNone/>
            </a:pPr>
            <a:r>
              <a:rPr lang="en-US" dirty="0"/>
              <a:t>-Composting </a:t>
            </a:r>
          </a:p>
          <a:p>
            <a:pPr marL="0" indent="0">
              <a:buNone/>
            </a:pPr>
            <a:r>
              <a:rPr lang="en-US" dirty="0"/>
              <a:t>-Waste-to-energy technologies </a:t>
            </a:r>
          </a:p>
          <a:p>
            <a:pPr marL="0" indent="0">
              <a:buNone/>
            </a:pPr>
            <a:r>
              <a:rPr lang="en-US" dirty="0"/>
              <a:t>-Extended Producer Responsibility (EPR)</a:t>
            </a:r>
          </a:p>
          <a:p>
            <a:pPr marL="0" indent="0">
              <a:buNone/>
            </a:pPr>
            <a:endParaRPr lang="en-US" dirty="0"/>
          </a:p>
          <a:p>
            <a:pPr marL="0" indent="0">
              <a:buNone/>
            </a:pPr>
            <a:r>
              <a:rPr lang="en-US" dirty="0"/>
              <a:t>●Case Study: Waste Management Initiatives in [Sweden] </a:t>
            </a:r>
          </a:p>
          <a:p>
            <a:pPr marL="0" indent="0">
              <a:buNone/>
            </a:pPr>
            <a:r>
              <a:rPr lang="en-US" dirty="0"/>
              <a:t>-Description of successful waste management initiatives implemented in a specific city. </a:t>
            </a:r>
          </a:p>
          <a:p>
            <a:pPr marL="0" indent="0">
              <a:buNone/>
            </a:pPr>
            <a:r>
              <a:rPr lang="en-US" dirty="0"/>
              <a:t>-Highlighting key strategies, challenges faced, and outcomes achieved.</a:t>
            </a:r>
          </a:p>
        </p:txBody>
      </p:sp>
      <p:pic>
        <p:nvPicPr>
          <p:cNvPr id="6" name="Content Placeholder 5">
            <a:extLst>
              <a:ext uri="{FF2B5EF4-FFF2-40B4-BE49-F238E27FC236}">
                <a16:creationId xmlns:a16="http://schemas.microsoft.com/office/drawing/2014/main" id="{DC29C897-5C64-EF26-6DD8-72E2514DE84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9200" y="1097280"/>
            <a:ext cx="5892800" cy="3811576"/>
          </a:xfrm>
        </p:spPr>
      </p:pic>
    </p:spTree>
    <p:extLst>
      <p:ext uri="{BB962C8B-B14F-4D97-AF65-F5344CB8AC3E}">
        <p14:creationId xmlns:p14="http://schemas.microsoft.com/office/powerpoint/2010/main" val="34573993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68F6C4-D368-3C95-20A8-4F67E79A1A11}"/>
              </a:ext>
            </a:extLst>
          </p:cNvPr>
          <p:cNvSpPr>
            <a:spLocks noGrp="1"/>
          </p:cNvSpPr>
          <p:nvPr>
            <p:ph idx="1"/>
          </p:nvPr>
        </p:nvSpPr>
        <p:spPr>
          <a:xfrm>
            <a:off x="1" y="126609"/>
            <a:ext cx="12192000" cy="673139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40000" lnSpcReduction="20000"/>
          </a:bodyPr>
          <a:lstStyle/>
          <a:p>
            <a:pPr marL="0" indent="0">
              <a:buNone/>
            </a:pPr>
            <a:r>
              <a:rPr lang="en-US" sz="5000" dirty="0"/>
              <a:t>● Benefits of Sustainable Waste Management </a:t>
            </a:r>
          </a:p>
          <a:p>
            <a:r>
              <a:rPr lang="en-US" sz="5000" dirty="0"/>
              <a:t>-Discussion of the benefits of sustainable waste management, including: </a:t>
            </a:r>
          </a:p>
          <a:p>
            <a:r>
              <a:rPr lang="en-US" sz="5000" dirty="0"/>
              <a:t>-Reduction of greenhouse gas emissions </a:t>
            </a:r>
          </a:p>
          <a:p>
            <a:r>
              <a:rPr lang="en-US" sz="5000" dirty="0"/>
              <a:t>-Conservation of natural resources </a:t>
            </a:r>
          </a:p>
          <a:p>
            <a:r>
              <a:rPr lang="en-US" sz="5000" dirty="0"/>
              <a:t>-Creation of green jobs </a:t>
            </a:r>
          </a:p>
          <a:p>
            <a:r>
              <a:rPr lang="en-US" sz="5000" dirty="0"/>
              <a:t>-Improvement of public health </a:t>
            </a:r>
          </a:p>
          <a:p>
            <a:r>
              <a:rPr lang="en-US" sz="5000" dirty="0"/>
              <a:t>-Enhancement of urban aesthetics </a:t>
            </a:r>
          </a:p>
          <a:p>
            <a:pPr marL="0" indent="0">
              <a:buNone/>
            </a:pPr>
            <a:endParaRPr lang="en-US" sz="4200" dirty="0"/>
          </a:p>
          <a:p>
            <a:pPr marL="0" indent="0">
              <a:buNone/>
            </a:pPr>
            <a:r>
              <a:rPr lang="en-US" sz="5000" dirty="0"/>
              <a:t>● Technological Innovations in Waste Management </a:t>
            </a:r>
          </a:p>
          <a:p>
            <a:r>
              <a:rPr lang="en-US" sz="5000" dirty="0"/>
              <a:t>-Overview of technological innovations contributing to sustainable waste management: </a:t>
            </a:r>
          </a:p>
          <a:p>
            <a:r>
              <a:rPr lang="en-US" sz="5000" dirty="0"/>
              <a:t>-Smart waste collection systems </a:t>
            </a:r>
          </a:p>
          <a:p>
            <a:r>
              <a:rPr lang="en-US" sz="5000" dirty="0"/>
              <a:t>-Waste sorting robots </a:t>
            </a:r>
          </a:p>
          <a:p>
            <a:r>
              <a:rPr lang="en-US" sz="5000" dirty="0"/>
              <a:t>-Sensor-based monitoring systems </a:t>
            </a:r>
          </a:p>
          <a:p>
            <a:r>
              <a:rPr lang="en-US" sz="5000" dirty="0"/>
              <a:t>-Waste-to-energy technologies </a:t>
            </a:r>
          </a:p>
          <a:p>
            <a:endParaRPr lang="en-US" sz="4200" dirty="0"/>
          </a:p>
          <a:p>
            <a:pPr marL="0" indent="0">
              <a:buNone/>
            </a:pPr>
            <a:r>
              <a:rPr lang="en-US" sz="5000" dirty="0"/>
              <a:t>●Community Engagement and Education </a:t>
            </a:r>
          </a:p>
          <a:p>
            <a:r>
              <a:rPr lang="en-US" sz="5000" dirty="0"/>
              <a:t>-Importance of community engagement and education in promoting sustainable waste management practices. </a:t>
            </a:r>
          </a:p>
          <a:p>
            <a:r>
              <a:rPr lang="en-US" sz="5000" dirty="0"/>
              <a:t>-Examples of community-based initiatives and educational programs. </a:t>
            </a:r>
          </a:p>
          <a:p>
            <a:endParaRPr lang="en-US" dirty="0"/>
          </a:p>
        </p:txBody>
      </p:sp>
    </p:spTree>
    <p:extLst>
      <p:ext uri="{BB962C8B-B14F-4D97-AF65-F5344CB8AC3E}">
        <p14:creationId xmlns:p14="http://schemas.microsoft.com/office/powerpoint/2010/main" val="32574844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B38B4E-93ED-EC1B-1E78-A73A90AD368B}"/>
              </a:ext>
            </a:extLst>
          </p:cNvPr>
          <p:cNvSpPr>
            <a:spLocks noGrp="1"/>
          </p:cNvSpPr>
          <p:nvPr>
            <p:ph idx="1"/>
          </p:nvPr>
        </p:nvSpPr>
        <p:spPr>
          <a:xfrm>
            <a:off x="0" y="0"/>
            <a:ext cx="12191999" cy="685799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lstStyle/>
          <a:p>
            <a:pPr marL="0" indent="0">
              <a:buNone/>
            </a:pPr>
            <a:r>
              <a:rPr lang="en-US" sz="2400" dirty="0">
                <a:solidFill>
                  <a:schemeClr val="accent1">
                    <a:lumMod val="40000"/>
                    <a:lumOff val="60000"/>
                  </a:schemeClr>
                </a:solidFill>
              </a:rPr>
              <a:t>●Policy and Regulation </a:t>
            </a:r>
          </a:p>
          <a:p>
            <a:pPr marL="0" indent="0">
              <a:buNone/>
            </a:pPr>
            <a:r>
              <a:rPr lang="en-US" sz="2400" dirty="0">
                <a:solidFill>
                  <a:schemeClr val="accent1">
                    <a:lumMod val="40000"/>
                    <a:lumOff val="60000"/>
                  </a:schemeClr>
                </a:solidFill>
              </a:rPr>
              <a:t>-Discussion of the role of policies and regulations in promoting sustainable waste management. </a:t>
            </a:r>
          </a:p>
          <a:p>
            <a:pPr marL="0" indent="0">
              <a:buNone/>
            </a:pPr>
            <a:r>
              <a:rPr lang="en-US" sz="2400" dirty="0">
                <a:solidFill>
                  <a:schemeClr val="accent1">
                    <a:lumMod val="40000"/>
                    <a:lumOff val="60000"/>
                  </a:schemeClr>
                </a:solidFill>
              </a:rPr>
              <a:t>-Examples of effective waste management policies and regulations at local, national, and international levels.</a:t>
            </a:r>
          </a:p>
          <a:p>
            <a:pPr marL="0" indent="0">
              <a:buNone/>
            </a:pPr>
            <a:endParaRPr lang="en-US" dirty="0"/>
          </a:p>
          <a:p>
            <a:pPr marL="0" indent="0">
              <a:buNone/>
            </a:pPr>
            <a:r>
              <a:rPr lang="en-US" dirty="0"/>
              <a:t> </a:t>
            </a:r>
          </a:p>
          <a:p>
            <a:pPr marL="0" indent="0">
              <a:buNone/>
            </a:pPr>
            <a:r>
              <a:rPr lang="en-US" sz="3200" dirty="0">
                <a:solidFill>
                  <a:srgbClr val="FFFF00"/>
                </a:solidFill>
              </a:rPr>
              <a:t>Conclusion: </a:t>
            </a:r>
          </a:p>
          <a:p>
            <a:pPr marL="0" indent="0">
              <a:buNone/>
            </a:pPr>
            <a:r>
              <a:rPr lang="en-US" sz="2400" dirty="0">
                <a:solidFill>
                  <a:schemeClr val="accent1">
                    <a:lumMod val="40000"/>
                    <a:lumOff val="60000"/>
                  </a:schemeClr>
                </a:solidFill>
              </a:rPr>
              <a:t>By implementing effective waste management strategies, cities can mitigate environmental pollution, conserve resources, promote public health, and create economic opportunities</a:t>
            </a:r>
            <a:r>
              <a:rPr lang="en-US" sz="2400" dirty="0"/>
              <a:t>.</a:t>
            </a:r>
            <a:endParaRPr lang="ar-EG" sz="2400" dirty="0"/>
          </a:p>
        </p:txBody>
      </p:sp>
    </p:spTree>
    <p:extLst>
      <p:ext uri="{BB962C8B-B14F-4D97-AF65-F5344CB8AC3E}">
        <p14:creationId xmlns:p14="http://schemas.microsoft.com/office/powerpoint/2010/main" val="36422017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ECF5-809F-94CA-CE37-671F9DB2AB71}"/>
              </a:ext>
            </a:extLst>
          </p:cNvPr>
          <p:cNvSpPr>
            <a:spLocks noGrp="1"/>
          </p:cNvSpPr>
          <p:nvPr>
            <p:ph type="title"/>
          </p:nvPr>
        </p:nvSpPr>
        <p:spPr>
          <a:xfrm>
            <a:off x="325" y="0"/>
            <a:ext cx="10781975" cy="587456"/>
          </a:xfrm>
        </p:spPr>
        <p:txBody>
          <a:bodyPr>
            <a:normAutofit fontScale="90000"/>
          </a:bodyPr>
          <a:lstStyle/>
          <a:p>
            <a:r>
              <a:rPr lang="en-US" dirty="0"/>
              <a:t>4\ Technological innovation</a:t>
            </a:r>
            <a:endParaRPr lang="ar-EG" dirty="0"/>
          </a:p>
        </p:txBody>
      </p:sp>
      <p:sp>
        <p:nvSpPr>
          <p:cNvPr id="14" name="Content Placeholder 13">
            <a:extLst>
              <a:ext uri="{FF2B5EF4-FFF2-40B4-BE49-F238E27FC236}">
                <a16:creationId xmlns:a16="http://schemas.microsoft.com/office/drawing/2014/main" id="{588BAD47-1B76-E64C-C08F-643D91E3A36C}"/>
              </a:ext>
            </a:extLst>
          </p:cNvPr>
          <p:cNvSpPr>
            <a:spLocks noGrp="1"/>
          </p:cNvSpPr>
          <p:nvPr>
            <p:ph sz="half" idx="1"/>
          </p:nvPr>
        </p:nvSpPr>
        <p:spPr>
          <a:xfrm>
            <a:off x="101405" y="728631"/>
            <a:ext cx="7185660" cy="5769209"/>
          </a:xfrm>
        </p:spPr>
        <p:txBody>
          <a:bodyPr>
            <a:normAutofit lnSpcReduction="10000"/>
          </a:bodyPr>
          <a:lstStyle/>
          <a:p>
            <a:pPr marL="0" indent="0">
              <a:buNone/>
            </a:pPr>
            <a:r>
              <a:rPr lang="en-US" sz="2400" dirty="0">
                <a:solidFill>
                  <a:schemeClr val="accent5">
                    <a:lumMod val="75000"/>
                  </a:schemeClr>
                </a:solidFill>
              </a:rPr>
              <a:t>1.Artificial intelligence technology in traffic management: Using artificial intelligence systems to improve traffic flow, reduce congestion, and improve the efficiency of road use.</a:t>
            </a:r>
          </a:p>
          <a:p>
            <a:pPr marL="0" indent="0">
              <a:buNone/>
            </a:pPr>
            <a:r>
              <a:rPr lang="en-US" sz="2400" dirty="0">
                <a:solidFill>
                  <a:schemeClr val="accent5">
                    <a:lumMod val="75000"/>
                  </a:schemeClr>
                </a:solidFill>
              </a:rPr>
              <a:t>2. Internet of Things (IoT) for energy management: Integration of smart sensors and IoT systems to monitor and optimize energy consumption in buildings and public facilities.</a:t>
            </a:r>
          </a:p>
          <a:p>
            <a:pPr marL="0" indent="0">
              <a:buNone/>
            </a:pPr>
            <a:r>
              <a:rPr lang="en-US" sz="2400" dirty="0">
                <a:solidFill>
                  <a:schemeClr val="accent5">
                    <a:lumMod val="75000"/>
                  </a:schemeClr>
                </a:solidFill>
              </a:rPr>
              <a:t>3. Green infrastructure technology: Developing infrastructure systems that use sustainable materials and rely on green construction techniques to reduce environmental impact. </a:t>
            </a:r>
          </a:p>
          <a:p>
            <a:pPr marL="0" indent="0">
              <a:buNone/>
            </a:pPr>
            <a:r>
              <a:rPr lang="en-US" sz="2400" dirty="0">
                <a:solidFill>
                  <a:schemeClr val="accent5">
                    <a:lumMod val="75000"/>
                  </a:schemeClr>
                </a:solidFill>
              </a:rPr>
              <a:t>4. Renewable energy technologies in construction: Integrating renewable energy generation systems such as solar panels and wind energy into the design of buildings to achieve sustainability in energy supply.</a:t>
            </a:r>
          </a:p>
          <a:p>
            <a:pPr marL="457200" indent="-457200">
              <a:buAutoNum type="arabicPeriod"/>
            </a:pPr>
            <a:endParaRPr lang="ar-EG" dirty="0"/>
          </a:p>
        </p:txBody>
      </p:sp>
      <p:pic>
        <p:nvPicPr>
          <p:cNvPr id="13" name="Content Placeholder 12">
            <a:extLst>
              <a:ext uri="{FF2B5EF4-FFF2-40B4-BE49-F238E27FC236}">
                <a16:creationId xmlns:a16="http://schemas.microsoft.com/office/drawing/2014/main" id="{C68202FA-C85F-C3B7-8AC7-91A60206B00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87065" y="997340"/>
            <a:ext cx="4904935" cy="4334315"/>
          </a:xfrm>
        </p:spPr>
      </p:pic>
    </p:spTree>
    <p:extLst>
      <p:ext uri="{BB962C8B-B14F-4D97-AF65-F5344CB8AC3E}">
        <p14:creationId xmlns:p14="http://schemas.microsoft.com/office/powerpoint/2010/main" val="7628472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C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1F33A-F63E-D2E8-1986-AE6D82075053}"/>
              </a:ext>
            </a:extLst>
          </p:cNvPr>
          <p:cNvSpPr>
            <a:spLocks noGrp="1"/>
          </p:cNvSpPr>
          <p:nvPr>
            <p:ph sz="half" idx="1"/>
          </p:nvPr>
        </p:nvSpPr>
        <p:spPr>
          <a:xfrm>
            <a:off x="98474" y="0"/>
            <a:ext cx="12093526" cy="6858000"/>
          </a:xfrm>
        </p:spPr>
        <p:txBody>
          <a:bodyPr>
            <a:normAutofit/>
          </a:bodyPr>
          <a:lstStyle/>
          <a:p>
            <a:pPr marL="0" indent="0">
              <a:buNone/>
            </a:pPr>
            <a:r>
              <a:rPr lang="en-US" sz="2400" dirty="0">
                <a:solidFill>
                  <a:srgbClr val="10C053"/>
                </a:solidFill>
              </a:rPr>
              <a:t>5. Improving resource recycling through technology: Using advanced technologies to increase the effectiveness of recycling processes and the correct disposal of waste.</a:t>
            </a:r>
          </a:p>
          <a:p>
            <a:pPr marL="0" indent="0">
              <a:buNone/>
            </a:pPr>
            <a:r>
              <a:rPr lang="en-US" sz="2400" dirty="0">
                <a:solidFill>
                  <a:srgbClr val="10C053"/>
                </a:solidFill>
              </a:rPr>
              <a:t>6. Cloud computing technology to improve resource management: Using cloud computing to improve the efficiency of resource use and reduce energy consumption in data centers and government systems.</a:t>
            </a:r>
          </a:p>
          <a:p>
            <a:pPr marL="0" indent="0">
              <a:buNone/>
            </a:pPr>
            <a:r>
              <a:rPr lang="en-US" sz="2400" dirty="0">
                <a:solidFill>
                  <a:srgbClr val="10C053"/>
                </a:solidFill>
              </a:rPr>
              <a:t>7. Smartphone applications for urban life: Develop interactive smartphone applications to improve citizens’ experience in sustainable cities, such as sharing information about public transportation and solar parking.</a:t>
            </a:r>
          </a:p>
          <a:p>
            <a:pPr marL="0" indent="0">
              <a:buNone/>
            </a:pPr>
            <a:r>
              <a:rPr lang="en-US" sz="2400" dirty="0">
                <a:solidFill>
                  <a:srgbClr val="10C053"/>
                </a:solidFill>
              </a:rPr>
              <a:t>8. Urban efficiency management systems: Data analysis technology to improve city planning and better identify infrastructure needs based on population behavior and urban developments.</a:t>
            </a:r>
          </a:p>
          <a:p>
            <a:pPr marL="0" indent="0">
              <a:buNone/>
            </a:pPr>
            <a:r>
              <a:rPr lang="en-US" sz="2400" dirty="0">
                <a:solidFill>
                  <a:srgbClr val="10C053"/>
                </a:solidFill>
              </a:rPr>
              <a:t>9. Robotic technology for urban maintenance: Using robots to carry out maintenance and cleaning work in streets and public areas, which reduces the use of human resources and improves public hygiene.</a:t>
            </a:r>
          </a:p>
          <a:p>
            <a:pPr marL="0" indent="0">
              <a:buNone/>
            </a:pPr>
            <a:r>
              <a:rPr lang="en-US" sz="2400" dirty="0">
                <a:solidFill>
                  <a:srgbClr val="10C053"/>
                </a:solidFill>
              </a:rPr>
              <a:t>10. Environmental monitoring techniques: Using advanced systems to monitor air, water and noise quality to maintain a healthy environment in cities.</a:t>
            </a:r>
            <a:endParaRPr lang="ar-EG" sz="2400" dirty="0">
              <a:solidFill>
                <a:srgbClr val="10C053"/>
              </a:solidFill>
            </a:endParaRPr>
          </a:p>
        </p:txBody>
      </p:sp>
    </p:spTree>
    <p:extLst>
      <p:ext uri="{BB962C8B-B14F-4D97-AF65-F5344CB8AC3E}">
        <p14:creationId xmlns:p14="http://schemas.microsoft.com/office/powerpoint/2010/main" val="32327630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97F9-05B9-11D9-7C17-1B413ECD5B8B}"/>
              </a:ext>
            </a:extLst>
          </p:cNvPr>
          <p:cNvSpPr>
            <a:spLocks noGrp="1"/>
          </p:cNvSpPr>
          <p:nvPr>
            <p:ph type="title"/>
          </p:nvPr>
        </p:nvSpPr>
        <p:spPr>
          <a:xfrm>
            <a:off x="1410026" y="276087"/>
            <a:ext cx="9371949" cy="807125"/>
          </a:xfrm>
        </p:spPr>
        <p:txBody>
          <a:bodyPr/>
          <a:lstStyle/>
          <a:p>
            <a:pPr algn="ctr"/>
            <a:r>
              <a:rPr lang="en-US" dirty="0"/>
              <a:t>Presentation team</a:t>
            </a:r>
            <a:endParaRPr lang="ar-EG" dirty="0"/>
          </a:p>
        </p:txBody>
      </p:sp>
      <p:graphicFrame>
        <p:nvGraphicFramePr>
          <p:cNvPr id="8" name="Content Placeholder 7">
            <a:extLst>
              <a:ext uri="{FF2B5EF4-FFF2-40B4-BE49-F238E27FC236}">
                <a16:creationId xmlns:a16="http://schemas.microsoft.com/office/drawing/2014/main" id="{77EB7AD8-7A91-3166-1464-AB6209791F60}"/>
              </a:ext>
            </a:extLst>
          </p:cNvPr>
          <p:cNvGraphicFramePr>
            <a:graphicFrameLocks noGrp="1"/>
          </p:cNvGraphicFramePr>
          <p:nvPr>
            <p:ph idx="1"/>
            <p:extLst>
              <p:ext uri="{D42A27DB-BD31-4B8C-83A1-F6EECF244321}">
                <p14:modId xmlns:p14="http://schemas.microsoft.com/office/powerpoint/2010/main" val="2620780337"/>
              </p:ext>
            </p:extLst>
          </p:nvPr>
        </p:nvGraphicFramePr>
        <p:xfrm>
          <a:off x="1410024" y="1818492"/>
          <a:ext cx="10139550" cy="2711305"/>
        </p:xfrm>
        <a:graphic>
          <a:graphicData uri="http://schemas.openxmlformats.org/drawingml/2006/table">
            <a:tbl>
              <a:tblPr rtl="1" firstRow="1" bandRow="1">
                <a:tableStyleId>{5C22544A-7EE6-4342-B048-85BDC9FD1C3A}</a:tableStyleId>
              </a:tblPr>
              <a:tblGrid>
                <a:gridCol w="3379850">
                  <a:extLst>
                    <a:ext uri="{9D8B030D-6E8A-4147-A177-3AD203B41FA5}">
                      <a16:colId xmlns:a16="http://schemas.microsoft.com/office/drawing/2014/main" val="1508047520"/>
                    </a:ext>
                  </a:extLst>
                </a:gridCol>
                <a:gridCol w="3379850">
                  <a:extLst>
                    <a:ext uri="{9D8B030D-6E8A-4147-A177-3AD203B41FA5}">
                      <a16:colId xmlns:a16="http://schemas.microsoft.com/office/drawing/2014/main" val="85702044"/>
                    </a:ext>
                  </a:extLst>
                </a:gridCol>
                <a:gridCol w="3379850">
                  <a:extLst>
                    <a:ext uri="{9D8B030D-6E8A-4147-A177-3AD203B41FA5}">
                      <a16:colId xmlns:a16="http://schemas.microsoft.com/office/drawing/2014/main" val="4021584917"/>
                    </a:ext>
                  </a:extLst>
                </a:gridCol>
              </a:tblGrid>
              <a:tr h="542261">
                <a:tc>
                  <a:txBody>
                    <a:bodyPr/>
                    <a:lstStyle/>
                    <a:p>
                      <a:pPr algn="ctr" rtl="1"/>
                      <a:r>
                        <a:rPr lang="en-US" sz="2400" dirty="0"/>
                        <a:t>E-mail</a:t>
                      </a:r>
                      <a:endParaRPr lang="ar-EG" sz="2400" dirty="0"/>
                    </a:p>
                  </a:txBody>
                  <a:tcPr/>
                </a:tc>
                <a:tc>
                  <a:txBody>
                    <a:bodyPr/>
                    <a:lstStyle/>
                    <a:p>
                      <a:pPr algn="ctr" rtl="1"/>
                      <a:r>
                        <a:rPr lang="en-US" sz="2400" dirty="0"/>
                        <a:t>phone number</a:t>
                      </a:r>
                      <a:endParaRPr lang="ar-EG" sz="2400" dirty="0"/>
                    </a:p>
                  </a:txBody>
                  <a:tcPr/>
                </a:tc>
                <a:tc>
                  <a:txBody>
                    <a:bodyPr/>
                    <a:lstStyle/>
                    <a:p>
                      <a:pPr algn="ctr" rtl="1"/>
                      <a:r>
                        <a:rPr lang="en-US" sz="2400" dirty="0"/>
                        <a:t>Name</a:t>
                      </a:r>
                      <a:endParaRPr lang="ar-EG" sz="2400" dirty="0"/>
                    </a:p>
                  </a:txBody>
                  <a:tcPr/>
                </a:tc>
                <a:extLst>
                  <a:ext uri="{0D108BD9-81ED-4DB2-BD59-A6C34878D82A}">
                    <a16:rowId xmlns:a16="http://schemas.microsoft.com/office/drawing/2014/main" val="2636216266"/>
                  </a:ext>
                </a:extLst>
              </a:tr>
              <a:tr h="542261">
                <a:tc>
                  <a:txBody>
                    <a:bodyPr/>
                    <a:lstStyle/>
                    <a:p>
                      <a:pPr rtl="1"/>
                      <a:endParaRPr lang="ar-EG" dirty="0"/>
                    </a:p>
                  </a:txBody>
                  <a:tcPr/>
                </a:tc>
                <a:tc>
                  <a:txBody>
                    <a:bodyPr/>
                    <a:lstStyle/>
                    <a:p>
                      <a:pPr rtl="1"/>
                      <a:r>
                        <a:rPr lang="en-US" dirty="0"/>
                        <a:t>+201016701329</a:t>
                      </a:r>
                      <a:endParaRPr lang="ar-EG" dirty="0"/>
                    </a:p>
                  </a:txBody>
                  <a:tcPr/>
                </a:tc>
                <a:tc>
                  <a:txBody>
                    <a:bodyPr/>
                    <a:lstStyle/>
                    <a:p>
                      <a:pPr rtl="1"/>
                      <a:r>
                        <a:rPr lang="en-US" dirty="0"/>
                        <a:t>T.L \ Mohamed Ali </a:t>
                      </a:r>
                      <a:r>
                        <a:rPr lang="en-US" dirty="0" err="1"/>
                        <a:t>Kassab</a:t>
                      </a:r>
                      <a:endParaRPr lang="en-US" dirty="0"/>
                    </a:p>
                  </a:txBody>
                  <a:tcPr/>
                </a:tc>
                <a:extLst>
                  <a:ext uri="{0D108BD9-81ED-4DB2-BD59-A6C34878D82A}">
                    <a16:rowId xmlns:a16="http://schemas.microsoft.com/office/drawing/2014/main" val="2988163674"/>
                  </a:ext>
                </a:extLst>
              </a:tr>
              <a:tr h="542261">
                <a:tc>
                  <a:txBody>
                    <a:bodyPr/>
                    <a:lstStyle/>
                    <a:p>
                      <a:pPr rtl="1"/>
                      <a:r>
                        <a:rPr lang="en-US" dirty="0"/>
                        <a:t>modyomar576@gmail</a:t>
                      </a:r>
                      <a:endParaRPr lang="ar-EG" dirty="0"/>
                    </a:p>
                  </a:txBody>
                  <a:tcPr/>
                </a:tc>
                <a:tc>
                  <a:txBody>
                    <a:bodyPr/>
                    <a:lstStyle/>
                    <a:p>
                      <a:pPr rtl="1"/>
                      <a:r>
                        <a:rPr lang="en-US" dirty="0"/>
                        <a:t>+201101552079</a:t>
                      </a:r>
                      <a:endParaRPr lang="ar-EG" dirty="0"/>
                    </a:p>
                  </a:txBody>
                  <a:tcPr/>
                </a:tc>
                <a:tc>
                  <a:txBody>
                    <a:bodyPr/>
                    <a:lstStyle/>
                    <a:p>
                      <a:pPr rtl="1"/>
                      <a:r>
                        <a:rPr lang="en-US" dirty="0"/>
                        <a:t>M \ Mohamed Omar Ahmed</a:t>
                      </a:r>
                      <a:endParaRPr lang="ar-EG" dirty="0"/>
                    </a:p>
                  </a:txBody>
                  <a:tcPr/>
                </a:tc>
                <a:extLst>
                  <a:ext uri="{0D108BD9-81ED-4DB2-BD59-A6C34878D82A}">
                    <a16:rowId xmlns:a16="http://schemas.microsoft.com/office/drawing/2014/main" val="636128538"/>
                  </a:ext>
                </a:extLst>
              </a:tr>
              <a:tr h="542261">
                <a:tc>
                  <a:txBody>
                    <a:bodyPr/>
                    <a:lstStyle/>
                    <a:p>
                      <a:pPr rtl="1"/>
                      <a:r>
                        <a:rPr lang="en-US"/>
                        <a:t>me2750105@gmail.com</a:t>
                      </a:r>
                      <a:endParaRPr lang="ar-EG" dirty="0"/>
                    </a:p>
                  </a:txBody>
                  <a:tcPr/>
                </a:tc>
                <a:tc>
                  <a:txBody>
                    <a:bodyPr/>
                    <a:lstStyle/>
                    <a:p>
                      <a:pPr rtl="1"/>
                      <a:r>
                        <a:rPr lang="en-US" dirty="0"/>
                        <a:t>+201273931469</a:t>
                      </a:r>
                      <a:endParaRPr lang="ar-EG" dirty="0"/>
                    </a:p>
                  </a:txBody>
                  <a:tcPr/>
                </a:tc>
                <a:tc>
                  <a:txBody>
                    <a:bodyPr/>
                    <a:lstStyle/>
                    <a:p>
                      <a:pPr rtl="1"/>
                      <a:r>
                        <a:rPr lang="en-US" dirty="0"/>
                        <a:t>M \ Maryam Elsayed Mohamed</a:t>
                      </a:r>
                      <a:endParaRPr lang="ar-EG" dirty="0"/>
                    </a:p>
                  </a:txBody>
                  <a:tcPr/>
                </a:tc>
                <a:extLst>
                  <a:ext uri="{0D108BD9-81ED-4DB2-BD59-A6C34878D82A}">
                    <a16:rowId xmlns:a16="http://schemas.microsoft.com/office/drawing/2014/main" val="3457071852"/>
                  </a:ext>
                </a:extLst>
              </a:tr>
              <a:tr h="542261">
                <a:tc>
                  <a:txBody>
                    <a:bodyPr/>
                    <a:lstStyle/>
                    <a:p>
                      <a:pPr rtl="1"/>
                      <a:endParaRPr lang="ar-EG"/>
                    </a:p>
                  </a:txBody>
                  <a:tcPr/>
                </a:tc>
                <a:tc>
                  <a:txBody>
                    <a:bodyPr/>
                    <a:lstStyle/>
                    <a:p>
                      <a:pPr rtl="1"/>
                      <a:r>
                        <a:rPr lang="en-US" dirty="0"/>
                        <a:t>+201064940778</a:t>
                      </a:r>
                    </a:p>
                  </a:txBody>
                  <a:tcPr/>
                </a:tc>
                <a:tc>
                  <a:txBody>
                    <a:bodyPr/>
                    <a:lstStyle/>
                    <a:p>
                      <a:pPr rtl="1"/>
                      <a:r>
                        <a:rPr lang="en-US" dirty="0"/>
                        <a:t>M \ Maryam Ehab</a:t>
                      </a:r>
                      <a:endParaRPr lang="ar-EG" dirty="0"/>
                    </a:p>
                  </a:txBody>
                  <a:tcPr/>
                </a:tc>
                <a:extLst>
                  <a:ext uri="{0D108BD9-81ED-4DB2-BD59-A6C34878D82A}">
                    <a16:rowId xmlns:a16="http://schemas.microsoft.com/office/drawing/2014/main" val="1581771358"/>
                  </a:ext>
                </a:extLst>
              </a:tr>
            </a:tbl>
          </a:graphicData>
        </a:graphic>
      </p:graphicFrame>
    </p:spTree>
    <p:extLst>
      <p:ext uri="{BB962C8B-B14F-4D97-AF65-F5344CB8AC3E}">
        <p14:creationId xmlns:p14="http://schemas.microsoft.com/office/powerpoint/2010/main" val="34127559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64421"/>
            <a:ext cx="9259061" cy="915455"/>
          </a:xfrm>
        </p:spPr>
        <p:txBody>
          <a:bodyPr>
            <a:normAutofit fontScale="90000"/>
          </a:bodyPr>
          <a:lstStyle/>
          <a:p>
            <a:endParaRPr lang="fr-FR" dirty="0">
              <a:solidFill>
                <a:srgbClr val="8BAA00"/>
              </a:solidFill>
              <a:ea typeface="+mj-lt"/>
              <a:cs typeface="+mj-lt"/>
            </a:endParaRPr>
          </a:p>
          <a:p>
            <a:r>
              <a:rPr lang="fr-FR" sz="4000" dirty="0">
                <a:solidFill>
                  <a:schemeClr val="accent4"/>
                </a:solidFill>
              </a:rPr>
              <a:t>1\</a:t>
            </a:r>
            <a:r>
              <a:rPr lang="fr-FR" dirty="0" err="1">
                <a:solidFill>
                  <a:schemeClr val="accent4"/>
                </a:solidFill>
              </a:rPr>
              <a:t>Sustainable</a:t>
            </a:r>
            <a:r>
              <a:rPr lang="fr-FR" dirty="0">
                <a:solidFill>
                  <a:schemeClr val="accent4"/>
                </a:solidFill>
              </a:rPr>
              <a:t> </a:t>
            </a:r>
            <a:r>
              <a:rPr lang="fr-FR" dirty="0" err="1">
                <a:solidFill>
                  <a:schemeClr val="accent4"/>
                </a:solidFill>
              </a:rPr>
              <a:t>urban</a:t>
            </a:r>
            <a:r>
              <a:rPr lang="fr-FR" dirty="0">
                <a:solidFill>
                  <a:schemeClr val="accent4"/>
                </a:solidFill>
              </a:rPr>
              <a:t> planning </a:t>
            </a:r>
          </a:p>
          <a:p>
            <a:endParaRPr lang="fr-FR" dirty="0">
              <a:solidFill>
                <a:schemeClr val="accent4"/>
              </a:solidFill>
            </a:endParaRPr>
          </a:p>
        </p:txBody>
      </p:sp>
      <p:sp>
        <p:nvSpPr>
          <p:cNvPr id="3" name="Content Placeholder 2"/>
          <p:cNvSpPr>
            <a:spLocks noGrp="1"/>
          </p:cNvSpPr>
          <p:nvPr>
            <p:ph idx="1"/>
          </p:nvPr>
        </p:nvSpPr>
        <p:spPr>
          <a:xfrm>
            <a:off x="1" y="580888"/>
            <a:ext cx="12192000" cy="627711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91440" tIns="45720" rIns="91440" bIns="45720" rtlCol="0" anchor="t">
            <a:normAutofit/>
          </a:bodyPr>
          <a:lstStyle/>
          <a:p>
            <a:pPr marL="0" indent="0">
              <a:buNone/>
            </a:pPr>
            <a:r>
              <a:rPr lang="en-US" dirty="0"/>
              <a:t>Cities around the world face increasing challenges in urban </a:t>
            </a:r>
            <a:r>
              <a:rPr lang="en-US" dirty="0" err="1"/>
              <a:t>development,including</a:t>
            </a:r>
            <a:r>
              <a:rPr lang="en-US" dirty="0"/>
              <a:t> environmental pollution, greenhouse gas </a:t>
            </a:r>
            <a:r>
              <a:rPr lang="en-US" dirty="0" err="1"/>
              <a:t>emissions,natural</a:t>
            </a:r>
            <a:r>
              <a:rPr lang="en-US" dirty="0"/>
              <a:t> resource </a:t>
            </a:r>
            <a:r>
              <a:rPr lang="en-US" dirty="0" err="1"/>
              <a:t>depletion,and</a:t>
            </a:r>
            <a:r>
              <a:rPr lang="en-US" dirty="0"/>
              <a:t> population growth. To overcome these </a:t>
            </a:r>
            <a:r>
              <a:rPr lang="en-US" dirty="0" err="1"/>
              <a:t>challenges,sustainable</a:t>
            </a:r>
            <a:r>
              <a:rPr lang="en-US" dirty="0"/>
              <a:t> cities and sustainable urban planning are vital solutions.</a:t>
            </a:r>
          </a:p>
          <a:p>
            <a:pPr marL="0" indent="0">
              <a:buNone/>
            </a:pPr>
            <a:r>
              <a:rPr lang="en-US" sz="3200" dirty="0">
                <a:solidFill>
                  <a:srgbClr val="FF0000"/>
                </a:solidFill>
              </a:rPr>
              <a:t>Sustainable</a:t>
            </a:r>
            <a:r>
              <a:rPr lang="en-US" sz="3200" dirty="0">
                <a:solidFill>
                  <a:srgbClr val="FF0000"/>
                </a:solidFill>
                <a:ea typeface="+mn-lt"/>
                <a:cs typeface="+mn-lt"/>
              </a:rPr>
              <a:t> cities</a:t>
            </a:r>
            <a:endParaRPr lang="en-US" dirty="0">
              <a:ea typeface="+mn-lt"/>
              <a:cs typeface="+mn-lt"/>
            </a:endParaRPr>
          </a:p>
          <a:p>
            <a:pPr marL="0" indent="0">
              <a:buNone/>
            </a:pPr>
            <a:r>
              <a:rPr lang="en-US" dirty="0">
                <a:ea typeface="+mn-lt"/>
                <a:cs typeface="+mn-lt"/>
              </a:rPr>
              <a:t> are those that strive to achieve a balance between the current needs of the population and those of future generations. This is done through the development of strategies and policies aimed at preserving natural resources and improving quality of life.</a:t>
            </a:r>
          </a:p>
          <a:p>
            <a:pPr marL="0" indent="0">
              <a:buNone/>
            </a:pPr>
            <a:endParaRPr lang="en-US" dirty="0">
              <a:ea typeface="+mn-lt"/>
              <a:cs typeface="+mn-lt"/>
            </a:endParaRPr>
          </a:p>
          <a:p>
            <a:pPr marL="0" indent="0">
              <a:buNone/>
            </a:pPr>
            <a:r>
              <a:rPr lang="en-US" sz="3200" dirty="0">
                <a:solidFill>
                  <a:srgbClr val="7030A0"/>
                </a:solidFill>
                <a:ea typeface="+mn-lt"/>
                <a:cs typeface="+mn-lt"/>
              </a:rPr>
              <a:t>Sustainable urban planning involves</a:t>
            </a:r>
            <a:endParaRPr lang="en-US" dirty="0">
              <a:ea typeface="+mn-lt"/>
              <a:cs typeface="+mn-lt"/>
            </a:endParaRPr>
          </a:p>
          <a:p>
            <a:pPr marL="0" indent="0">
              <a:buNone/>
            </a:pPr>
            <a:r>
              <a:rPr lang="en-US" dirty="0">
                <a:ea typeface="+mn-lt"/>
                <a:cs typeface="+mn-lt"/>
              </a:rPr>
              <a:t> designing and developing cities in a way that promotes environmental, economic, and social sustainability. This includes the use of modern technology and innovations in infrastructure design, promoting public transportation and clean mobility, developing green spaces, and providing easy access to them.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71584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7EBF96-809F-2756-2DA9-F08D190897C6}"/>
              </a:ext>
            </a:extLst>
          </p:cNvPr>
          <p:cNvSpPr>
            <a:spLocks noGrp="1"/>
          </p:cNvSpPr>
          <p:nvPr>
            <p:ph idx="1"/>
          </p:nvPr>
        </p:nvSpPr>
        <p:spPr/>
        <p:txBody>
          <a:bodyPr vert="horz" lIns="91440" tIns="45720" rIns="91440" bIns="45720" rtlCol="0" anchor="t">
            <a:normAutofit/>
          </a:bodyPr>
          <a:lstStyle/>
          <a:p>
            <a:pPr marL="0" indent="0">
              <a:buNone/>
            </a:pPr>
            <a:r>
              <a:rPr lang="en-US" sz="3200" dirty="0"/>
              <a:t>1</a:t>
            </a:r>
            <a:r>
              <a:rPr lang="en-US" dirty="0"/>
              <a:t>.Environmental Protection: Sustainable urban planning contributes to preserving the natural environment, reducing pollution, and preventing resource depletion.</a:t>
            </a:r>
            <a:endParaRPr lang="en-US" dirty="0">
              <a:ea typeface="+mn-lt"/>
              <a:cs typeface="+mn-lt"/>
            </a:endParaRPr>
          </a:p>
          <a:p>
            <a:pPr marL="0" indent="0">
              <a:buNone/>
            </a:pPr>
            <a:r>
              <a:rPr lang="en-US" sz="3200" dirty="0">
                <a:ea typeface="+mn-lt"/>
                <a:cs typeface="+mn-lt"/>
              </a:rPr>
              <a:t>2</a:t>
            </a:r>
            <a:r>
              <a:rPr lang="en-US" dirty="0">
                <a:ea typeface="+mn-lt"/>
                <a:cs typeface="+mn-lt"/>
              </a:rPr>
              <a:t>.Economic Growth: Sustainable urban planning promotes sustainable economic growth and provides job opportunities.</a:t>
            </a:r>
          </a:p>
          <a:p>
            <a:pPr marL="0" indent="0">
              <a:buNone/>
            </a:pPr>
            <a:r>
              <a:rPr lang="en-US" sz="2800" dirty="0"/>
              <a:t>3</a:t>
            </a:r>
            <a:r>
              <a:rPr lang="en-US" dirty="0"/>
              <a:t>.</a:t>
            </a:r>
            <a:r>
              <a:rPr lang="en-US" dirty="0">
                <a:ea typeface="+mn-lt"/>
                <a:cs typeface="+mn-lt"/>
              </a:rPr>
              <a:t>Improved Quality of Life: Sustainable urban planning aims to provide a healthy and comfortable urban environment for residents, leading to an improvement in quality of life.</a:t>
            </a:r>
            <a:endParaRPr lang="en-US" dirty="0"/>
          </a:p>
        </p:txBody>
      </p:sp>
      <p:sp>
        <p:nvSpPr>
          <p:cNvPr id="6" name="Title 5">
            <a:extLst>
              <a:ext uri="{FF2B5EF4-FFF2-40B4-BE49-F238E27FC236}">
                <a16:creationId xmlns:a16="http://schemas.microsoft.com/office/drawing/2014/main" id="{84A58EE1-2A40-089C-B515-8BD3227E9C2C}"/>
              </a:ext>
            </a:extLst>
          </p:cNvPr>
          <p:cNvSpPr>
            <a:spLocks noGrp="1"/>
          </p:cNvSpPr>
          <p:nvPr>
            <p:ph type="title"/>
          </p:nvPr>
        </p:nvSpPr>
        <p:spPr/>
        <p:txBody>
          <a:bodyPr/>
          <a:lstStyle/>
          <a:p>
            <a:r>
              <a:rPr lang="en-US"/>
              <a:t>The importance of sustainable cities and sustainable urban planning</a:t>
            </a:r>
          </a:p>
        </p:txBody>
      </p:sp>
    </p:spTree>
    <p:extLst>
      <p:ext uri="{BB962C8B-B14F-4D97-AF65-F5344CB8AC3E}">
        <p14:creationId xmlns:p14="http://schemas.microsoft.com/office/powerpoint/2010/main" val="22076931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6225"/>
            <a:ext cx="9372600" cy="1182688"/>
          </a:xfrm>
        </p:spPr>
        <p:txBody>
          <a:bodyPr/>
          <a:lstStyle/>
          <a:p>
            <a:r>
              <a:rPr lang="en-US" dirty="0">
                <a:ea typeface="+mj-lt"/>
                <a:cs typeface="+mj-lt"/>
              </a:rPr>
              <a:t>Achieving sustainable cities and sustainable urban planning:</a:t>
            </a:r>
            <a:endParaRPr lang="en-US" dirty="0"/>
          </a:p>
        </p:txBody>
      </p:sp>
      <p:sp>
        <p:nvSpPr>
          <p:cNvPr id="3" name="Content Placeholder 2"/>
          <p:cNvSpPr>
            <a:spLocks noGrp="1"/>
          </p:cNvSpPr>
          <p:nvPr>
            <p:ph type="body" idx="4294967295"/>
          </p:nvPr>
        </p:nvSpPr>
        <p:spPr>
          <a:xfrm>
            <a:off x="0" y="1554163"/>
            <a:ext cx="6499401" cy="3646133"/>
          </a:xfrm>
        </p:spPr>
        <p:txBody>
          <a:bodyPr vert="horz" lIns="91440" tIns="45720" rIns="91440" bIns="45720" rtlCol="0" anchor="t">
            <a:normAutofit/>
          </a:bodyPr>
          <a:lstStyle/>
          <a:p>
            <a:pPr marL="0" indent="0">
              <a:buNone/>
            </a:pPr>
            <a:r>
              <a:rPr lang="en-US" sz="2800" dirty="0"/>
              <a:t>1</a:t>
            </a:r>
            <a:r>
              <a:rPr lang="en-US" dirty="0"/>
              <a:t>.</a:t>
            </a:r>
            <a:r>
              <a:rPr lang="en-US" dirty="0">
                <a:ea typeface="+mn-lt"/>
                <a:cs typeface="+mn-lt"/>
              </a:rPr>
              <a:t>Developing effective government policies that promote sustainability in urban planning and development.</a:t>
            </a:r>
            <a:endParaRPr lang="en-US" dirty="0"/>
          </a:p>
          <a:p>
            <a:pPr marL="0" indent="0">
              <a:buNone/>
            </a:pPr>
            <a:r>
              <a:rPr lang="en-US" sz="2800" dirty="0"/>
              <a:t>2</a:t>
            </a:r>
            <a:r>
              <a:rPr lang="en-US" dirty="0"/>
              <a:t>.</a:t>
            </a:r>
            <a:r>
              <a:rPr lang="en-US" dirty="0">
                <a:ea typeface="+mn-lt"/>
                <a:cs typeface="+mn-lt"/>
              </a:rPr>
              <a:t>Encouraging innovation and investment in smart and sustainable infrastructure.</a:t>
            </a:r>
          </a:p>
          <a:p>
            <a:pPr marL="0" indent="0">
              <a:buNone/>
            </a:pPr>
            <a:r>
              <a:rPr lang="en-US" dirty="0">
                <a:ea typeface="+mn-lt"/>
                <a:cs typeface="+mn-lt"/>
              </a:rPr>
              <a:t>3.Promoting awareness and education among the population about the importance of sustainable practices in daily life.</a:t>
            </a:r>
          </a:p>
        </p:txBody>
      </p:sp>
      <p:graphicFrame>
        <p:nvGraphicFramePr>
          <p:cNvPr id="8" name="Content Placeholder 7" descr="Sample table with 3 columns, 4 rows" title="Table"/>
          <p:cNvGraphicFramePr>
            <a:graphicFrameLocks noGrp="1"/>
          </p:cNvGraphicFramePr>
          <p:nvPr>
            <p:ph sz="half" idx="4294967295"/>
            <p:extLst>
              <p:ext uri="{D42A27DB-BD31-4B8C-83A1-F6EECF244321}">
                <p14:modId xmlns:p14="http://schemas.microsoft.com/office/powerpoint/2010/main" val="2531238803"/>
              </p:ext>
            </p:extLst>
          </p:nvPr>
        </p:nvGraphicFramePr>
        <p:xfrm>
          <a:off x="6547556" y="1122186"/>
          <a:ext cx="4608512" cy="2764129"/>
        </p:xfrm>
        <a:graphic>
          <a:graphicData uri="http://schemas.openxmlformats.org/drawingml/2006/table">
            <a:tbl>
              <a:tblPr firstRow="1" bandRow="1">
                <a:tableStyleId>{5C22544A-7EE6-4342-B048-85BDC9FD1C3A}</a:tableStyleId>
              </a:tblPr>
              <a:tblGrid>
                <a:gridCol w="1233694">
                  <a:extLst>
                    <a:ext uri="{9D8B030D-6E8A-4147-A177-3AD203B41FA5}">
                      <a16:colId xmlns:a16="http://schemas.microsoft.com/office/drawing/2014/main" val="20000"/>
                    </a:ext>
                  </a:extLst>
                </a:gridCol>
                <a:gridCol w="1233694">
                  <a:extLst>
                    <a:ext uri="{9D8B030D-6E8A-4147-A177-3AD203B41FA5}">
                      <a16:colId xmlns:a16="http://schemas.microsoft.com/office/drawing/2014/main" val="20001"/>
                    </a:ext>
                  </a:extLst>
                </a:gridCol>
                <a:gridCol w="2141124">
                  <a:extLst>
                    <a:ext uri="{9D8B030D-6E8A-4147-A177-3AD203B41FA5}">
                      <a16:colId xmlns:a16="http://schemas.microsoft.com/office/drawing/2014/main" val="20002"/>
                    </a:ext>
                  </a:extLst>
                </a:gridCol>
              </a:tblGrid>
              <a:tr h="518205">
                <a:tc>
                  <a:txBody>
                    <a:bodyPr/>
                    <a:lstStyle/>
                    <a:p>
                      <a:r>
                        <a:rPr lang="en-US" dirty="0"/>
                        <a:t>Resources</a:t>
                      </a:r>
                    </a:p>
                  </a:txBody>
                  <a:tcPr anchor="ctr"/>
                </a:tc>
                <a:tc>
                  <a:txBody>
                    <a:bodyPr/>
                    <a:lstStyle/>
                    <a:p>
                      <a:pPr algn="ctr"/>
                      <a:r>
                        <a:rPr lang="en-US" dirty="0"/>
                        <a:t>Germany</a:t>
                      </a:r>
                    </a:p>
                  </a:txBody>
                  <a:tcPr anchor="ctr"/>
                </a:tc>
                <a:tc>
                  <a:txBody>
                    <a:bodyPr/>
                    <a:lstStyle/>
                    <a:p>
                      <a:pPr algn="ctr"/>
                      <a:r>
                        <a:rPr lang="en-US" dirty="0"/>
                        <a:t>Singapore</a:t>
                      </a:r>
                    </a:p>
                  </a:txBody>
                  <a:tcPr anchor="ctr"/>
                </a:tc>
                <a:extLst>
                  <a:ext uri="{0D108BD9-81ED-4DB2-BD59-A6C34878D82A}">
                    <a16:rowId xmlns:a16="http://schemas.microsoft.com/office/drawing/2014/main" val="10000"/>
                  </a:ext>
                </a:extLst>
              </a:tr>
              <a:tr h="691444">
                <a:tc>
                  <a:txBody>
                    <a:bodyPr/>
                    <a:lstStyle/>
                    <a:p>
                      <a:pPr lvl="0">
                        <a:buNone/>
                      </a:pPr>
                      <a:r>
                        <a:rPr lang="en-US" sz="1800" b="0" i="0" u="none" strike="noStrike" noProof="0" dirty="0">
                          <a:solidFill>
                            <a:srgbClr val="8BAA00"/>
                          </a:solidFill>
                          <a:latin typeface="Corbel"/>
                        </a:rPr>
                        <a:t>Sustainable energy</a:t>
                      </a:r>
                      <a:endParaRPr lang="en-US" sz="1800" dirty="0"/>
                    </a:p>
                  </a:txBody>
                  <a:tcPr anchor="ctr"/>
                </a:tc>
                <a:tc>
                  <a:txBody>
                    <a:bodyPr/>
                    <a:lstStyle/>
                    <a:p>
                      <a:pPr algn="ctr"/>
                      <a:r>
                        <a:rPr lang="en-US" dirty="0"/>
                        <a:t>Sept 2010</a:t>
                      </a:r>
                    </a:p>
                  </a:txBody>
                  <a:tcPr anchor="ctr"/>
                </a:tc>
                <a:tc>
                  <a:txBody>
                    <a:bodyPr/>
                    <a:lstStyle/>
                    <a:p>
                      <a:pPr algn="ctr"/>
                      <a:r>
                        <a:rPr lang="en-US" dirty="0"/>
                        <a:t>Nov 2018</a:t>
                      </a:r>
                    </a:p>
                  </a:txBody>
                  <a:tcPr anchor="ctr"/>
                </a:tc>
                <a:extLst>
                  <a:ext uri="{0D108BD9-81ED-4DB2-BD59-A6C34878D82A}">
                    <a16:rowId xmlns:a16="http://schemas.microsoft.com/office/drawing/2014/main" val="10001"/>
                  </a:ext>
                </a:extLst>
              </a:tr>
              <a:tr h="518205">
                <a:tc>
                  <a:txBody>
                    <a:bodyPr/>
                    <a:lstStyle/>
                    <a:p>
                      <a:r>
                        <a:rPr lang="en-US" dirty="0"/>
                        <a:t>Waste disposal</a:t>
                      </a:r>
                    </a:p>
                  </a:txBody>
                  <a:tcPr anchor="ctr"/>
                </a:tc>
                <a:tc>
                  <a:txBody>
                    <a:bodyPr/>
                    <a:lstStyle/>
                    <a:p>
                      <a:pPr algn="ctr"/>
                      <a:r>
                        <a:rPr lang="en-US" dirty="0"/>
                        <a:t>Jan 2016</a:t>
                      </a:r>
                    </a:p>
                  </a:txBody>
                  <a:tcPr anchor="ctr"/>
                </a:tc>
                <a:tc>
                  <a:txBody>
                    <a:bodyPr/>
                    <a:lstStyle/>
                    <a:p>
                      <a:pPr algn="ctr"/>
                      <a:r>
                        <a:rPr lang="en-US" dirty="0"/>
                        <a:t>Oct 2020</a:t>
                      </a:r>
                    </a:p>
                  </a:txBody>
                  <a:tcPr anchor="ctr"/>
                </a:tc>
                <a:extLst>
                  <a:ext uri="{0D108BD9-81ED-4DB2-BD59-A6C34878D82A}">
                    <a16:rowId xmlns:a16="http://schemas.microsoft.com/office/drawing/2014/main" val="10002"/>
                  </a:ext>
                </a:extLst>
              </a:tr>
              <a:tr h="518205">
                <a:tc>
                  <a:txBody>
                    <a:bodyPr/>
                    <a:lstStyle/>
                    <a:p>
                      <a:r>
                        <a:rPr lang="en-US" dirty="0"/>
                        <a:t>New </a:t>
                      </a:r>
                    </a:p>
                    <a:p>
                      <a:pPr lvl="0">
                        <a:buNone/>
                      </a:pPr>
                      <a:r>
                        <a:rPr lang="en-US" dirty="0"/>
                        <a:t>technology</a:t>
                      </a:r>
                    </a:p>
                  </a:txBody>
                  <a:tcPr anchor="ctr"/>
                </a:tc>
                <a:tc>
                  <a:txBody>
                    <a:bodyPr/>
                    <a:lstStyle/>
                    <a:p>
                      <a:pPr algn="ctr"/>
                      <a:r>
                        <a:rPr lang="en-US"/>
                        <a:t>Mar 2022</a:t>
                      </a:r>
                      <a:endParaRPr lang="en-US" dirty="0"/>
                    </a:p>
                  </a:txBody>
                  <a:tcPr anchor="ctr"/>
                </a:tc>
                <a:tc>
                  <a:txBody>
                    <a:bodyPr/>
                    <a:lstStyle/>
                    <a:p>
                      <a:pPr algn="ctr"/>
                      <a:r>
                        <a:rPr lang="en-US" dirty="0"/>
                        <a:t>May 2023</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1487"/>
            <a:ext cx="10629575" cy="1183566"/>
          </a:xfrm>
        </p:spPr>
        <p:txBody>
          <a:bodyPr>
            <a:normAutofit fontScale="90000"/>
          </a:bodyPr>
          <a:lstStyle/>
          <a:p>
            <a:r>
              <a:rPr lang="en-US" sz="4400" dirty="0"/>
              <a:t>2</a:t>
            </a:r>
            <a:r>
              <a:rPr lang="en-US" dirty="0"/>
              <a:t>\ Green hydrogen is a clean and renewable source of energy, making it a kay element in achieving sustainability in cities.</a:t>
            </a:r>
          </a:p>
        </p:txBody>
      </p:sp>
      <p:sp>
        <p:nvSpPr>
          <p:cNvPr id="3" name="Content Placeholder 2"/>
          <p:cNvSpPr>
            <a:spLocks noGrp="1"/>
          </p:cNvSpPr>
          <p:nvPr>
            <p:ph sz="half" idx="1"/>
          </p:nvPr>
        </p:nvSpPr>
        <p:spPr>
          <a:xfrm>
            <a:off x="152400" y="1556281"/>
            <a:ext cx="7150100" cy="5025632"/>
          </a:xfrm>
        </p:spPr>
        <p:txBody>
          <a:bodyPr>
            <a:normAutofit fontScale="92500"/>
          </a:bodyPr>
          <a:lstStyle/>
          <a:p>
            <a:pPr marL="0" indent="0">
              <a:buNone/>
            </a:pPr>
            <a:r>
              <a:rPr lang="en-US" dirty="0"/>
              <a:t>Project Objectives:</a:t>
            </a:r>
          </a:p>
          <a:p>
            <a:pPr marL="0" indent="0">
              <a:buNone/>
            </a:pPr>
            <a:r>
              <a:rPr lang="en-US" dirty="0"/>
              <a:t> ● Raising awareness of the importance of green hydrogen: </a:t>
            </a:r>
          </a:p>
          <a:p>
            <a:pPr marL="0" indent="0">
              <a:buNone/>
            </a:pPr>
            <a:r>
              <a:rPr lang="en-US" dirty="0"/>
              <a:t>○   Clarify the benefits of using green hydrogen in cities. </a:t>
            </a:r>
          </a:p>
          <a:p>
            <a:pPr marL="0" indent="0">
              <a:buNone/>
            </a:pPr>
            <a:r>
              <a:rPr lang="en-US" dirty="0"/>
              <a:t>○   Highlight the contribution of green hydrogen to achieving sustainability.</a:t>
            </a:r>
          </a:p>
          <a:p>
            <a:pPr marL="0" indent="0">
              <a:buNone/>
            </a:pPr>
            <a:r>
              <a:rPr lang="en-US" dirty="0"/>
              <a:t> ● Providing realistic solutions</a:t>
            </a:r>
          </a:p>
          <a:p>
            <a:pPr marL="0" indent="0">
              <a:buNone/>
            </a:pPr>
            <a:r>
              <a:rPr lang="en-US" dirty="0"/>
              <a:t> ○  Present available green hydrogen technologies.</a:t>
            </a:r>
          </a:p>
          <a:p>
            <a:pPr marL="0" indent="0">
              <a:buNone/>
            </a:pPr>
            <a:r>
              <a:rPr lang="en-US" dirty="0"/>
              <a:t> ○   Offer successful case studies of green hydrogen applications in cities. </a:t>
            </a:r>
          </a:p>
          <a:p>
            <a:pPr marL="0" indent="0">
              <a:buNone/>
            </a:pPr>
            <a:r>
              <a:rPr lang="en-US" dirty="0"/>
              <a:t>● Encouraging participation: </a:t>
            </a:r>
          </a:p>
          <a:p>
            <a:pPr marL="0" indent="0">
              <a:buNone/>
            </a:pPr>
            <a:r>
              <a:rPr lang="en-US" dirty="0"/>
              <a:t>○   Encourage individuals and institutions to use green hydrogen.</a:t>
            </a:r>
          </a:p>
          <a:p>
            <a:pPr marL="0" indent="0">
              <a:buNone/>
            </a:pPr>
            <a:r>
              <a:rPr lang="en-US" dirty="0"/>
              <a:t> ○   Support policies and legislation that promote the use of green hydrogen</a:t>
            </a:r>
          </a:p>
        </p:txBody>
      </p:sp>
      <p:graphicFrame>
        <p:nvGraphicFramePr>
          <p:cNvPr id="10" name="Content Placeholder 9" descr="Basic Cycle" title="SmartArt"/>
          <p:cNvGraphicFramePr>
            <a:graphicFrameLocks noGrp="1"/>
          </p:cNvGraphicFramePr>
          <p:nvPr>
            <p:ph sz="half" idx="2"/>
            <p:extLst>
              <p:ext uri="{D42A27DB-BD31-4B8C-83A1-F6EECF244321}">
                <p14:modId xmlns:p14="http://schemas.microsoft.com/office/powerpoint/2010/main" val="1072486361"/>
              </p:ext>
            </p:extLst>
          </p:nvPr>
        </p:nvGraphicFramePr>
        <p:xfrm>
          <a:off x="7302500" y="1588562"/>
          <a:ext cx="4610100" cy="46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9892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6927"/>
            <a:ext cx="8701217" cy="1612899"/>
          </a:xfrm>
        </p:spPr>
        <p:txBody>
          <a:bodyPr/>
          <a:lstStyle/>
          <a:p>
            <a:r>
              <a:rPr lang="en-US" dirty="0">
                <a:solidFill>
                  <a:srgbClr val="7030A0"/>
                </a:solidFill>
              </a:rPr>
              <a:t>. Content:</a:t>
            </a:r>
          </a:p>
        </p:txBody>
      </p:sp>
      <p:sp>
        <p:nvSpPr>
          <p:cNvPr id="3" name="Text Placeholder 2"/>
          <p:cNvSpPr>
            <a:spLocks noGrp="1"/>
          </p:cNvSpPr>
          <p:nvPr>
            <p:ph type="body" idx="1"/>
          </p:nvPr>
        </p:nvSpPr>
        <p:spPr>
          <a:xfrm>
            <a:off x="1714500" y="2058726"/>
            <a:ext cx="7088317" cy="3973773"/>
          </a:xfrm>
        </p:spPr>
        <p:txBody>
          <a:bodyPr>
            <a:normAutofit/>
          </a:bodyPr>
          <a:lstStyle/>
          <a:p>
            <a:r>
              <a:rPr lang="en-US" sz="2000" dirty="0">
                <a:latin typeface="Bahnschrift Light" panose="020B0502040204020203" pitchFamily="34" charset="0"/>
              </a:rPr>
              <a:t>1. What is Green Hydrogen? </a:t>
            </a:r>
          </a:p>
          <a:p>
            <a:r>
              <a:rPr lang="en-US" sz="2000" dirty="0">
                <a:latin typeface="Bahnschrift Light" panose="020B0502040204020203" pitchFamily="34" charset="0"/>
              </a:rPr>
              <a:t>2. Benefits of Using Green Hydrogen in Cities: </a:t>
            </a:r>
          </a:p>
          <a:p>
            <a:r>
              <a:rPr lang="en-US" sz="2000" dirty="0">
                <a:latin typeface="Bahnschrift Light" panose="020B0502040204020203" pitchFamily="34" charset="0"/>
              </a:rPr>
              <a:t>● Reducing Carbon Emissions:</a:t>
            </a:r>
          </a:p>
          <a:p>
            <a:r>
              <a:rPr lang="en-US" sz="2000" dirty="0">
                <a:latin typeface="Bahnschrift Light" panose="020B0502040204020203" pitchFamily="34" charset="0"/>
              </a:rPr>
              <a:t> ○ Reducing air pollution and improving public health. </a:t>
            </a:r>
          </a:p>
          <a:p>
            <a:r>
              <a:rPr lang="en-US" sz="2000" dirty="0">
                <a:latin typeface="Bahnschrift Light" panose="020B0502040204020203" pitchFamily="34" charset="0"/>
              </a:rPr>
              <a:t>○ Contributing to combating climate change. </a:t>
            </a:r>
          </a:p>
          <a:p>
            <a:r>
              <a:rPr lang="en-US" sz="2000" dirty="0">
                <a:latin typeface="Bahnschrift Light" panose="020B0502040204020203" pitchFamily="34" charset="0"/>
              </a:rPr>
              <a:t>● Reducing Reliance on Fossil Fuels:</a:t>
            </a:r>
          </a:p>
          <a:p>
            <a:r>
              <a:rPr lang="en-US" sz="2000" dirty="0">
                <a:latin typeface="Bahnschrift Light" panose="020B0502040204020203" pitchFamily="34" charset="0"/>
              </a:rPr>
              <a:t> ○ Promoting energy security.</a:t>
            </a:r>
          </a:p>
          <a:p>
            <a:r>
              <a:rPr lang="en-US" sz="2000" dirty="0">
                <a:latin typeface="Bahnschrift Light" panose="020B0502040204020203" pitchFamily="34" charset="0"/>
              </a:rPr>
              <a:t> ○ Reducing energy costs. </a:t>
            </a:r>
          </a:p>
          <a:p>
            <a:r>
              <a:rPr lang="en-US" sz="2000" dirty="0">
                <a:latin typeface="Bahnschrift Light" panose="020B0502040204020203" pitchFamily="34" charset="0"/>
              </a:rPr>
              <a:t>● Creating Job Opportunities:</a:t>
            </a:r>
          </a:p>
          <a:p>
            <a:r>
              <a:rPr lang="en-US" sz="2000" dirty="0">
                <a:latin typeface="Bahnschrift Light" panose="020B0502040204020203" pitchFamily="34" charset="0"/>
              </a:rPr>
              <a:t> ○ Stimulating the growth of the green sector.</a:t>
            </a:r>
          </a:p>
          <a:p>
            <a:r>
              <a:rPr lang="en-US" sz="2000" dirty="0">
                <a:latin typeface="Bahnschrift Light" panose="020B0502040204020203" pitchFamily="34" charset="0"/>
              </a:rPr>
              <a:t> ○ Supporting economic development</a:t>
            </a:r>
            <a:r>
              <a:rPr lang="en-US" dirty="0"/>
              <a:t>. </a:t>
            </a:r>
          </a:p>
          <a:p>
            <a:endParaRPr lang="en-US" dirty="0"/>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1600" y="241300"/>
            <a:ext cx="11988799" cy="6616700"/>
          </a:xfrm>
        </p:spPr>
        <p:txBody>
          <a:bodyPr>
            <a:normAutofit/>
          </a:bodyPr>
          <a:lstStyle/>
          <a:p>
            <a:pPr marL="0" indent="0">
              <a:buNone/>
            </a:pPr>
            <a:r>
              <a:rPr lang="en-US" dirty="0">
                <a:solidFill>
                  <a:srgbClr val="0070C0"/>
                </a:solidFill>
                <a:latin typeface="Bahnschrift Light" panose="020B0502040204020203" pitchFamily="34" charset="0"/>
              </a:rPr>
              <a:t>3. Available Green Hydrogen Technologies:</a:t>
            </a:r>
          </a:p>
          <a:p>
            <a:pPr marL="0" indent="0">
              <a:buNone/>
            </a:pPr>
            <a:r>
              <a:rPr lang="en-US" dirty="0">
                <a:solidFill>
                  <a:srgbClr val="0070C0"/>
                </a:solidFill>
                <a:latin typeface="Bahnschrift Light" panose="020B0502040204020203" pitchFamily="34" charset="0"/>
              </a:rPr>
              <a:t> ● Photovoltaic Solar Energy Systems:</a:t>
            </a:r>
          </a:p>
          <a:p>
            <a:pPr marL="0" indent="0">
              <a:buNone/>
            </a:pPr>
            <a:r>
              <a:rPr lang="en-US" dirty="0">
                <a:solidFill>
                  <a:srgbClr val="0070C0"/>
                </a:solidFill>
                <a:latin typeface="Bahnschrift Light" panose="020B0502040204020203" pitchFamily="34" charset="0"/>
              </a:rPr>
              <a:t> ○ Converting sunlight into electricity. </a:t>
            </a:r>
          </a:p>
          <a:p>
            <a:pPr marL="0" indent="0">
              <a:buNone/>
            </a:pPr>
            <a:r>
              <a:rPr lang="en-US" dirty="0">
                <a:solidFill>
                  <a:srgbClr val="0070C0"/>
                </a:solidFill>
                <a:latin typeface="Bahnschrift Light" panose="020B0502040204020203" pitchFamily="34" charset="0"/>
              </a:rPr>
              <a:t>○ Used to power homes, buildings, and businesses. </a:t>
            </a:r>
          </a:p>
          <a:p>
            <a:pPr marL="0" indent="0">
              <a:buNone/>
            </a:pPr>
            <a:r>
              <a:rPr lang="en-US" dirty="0">
                <a:solidFill>
                  <a:srgbClr val="0070C0"/>
                </a:solidFill>
                <a:latin typeface="Bahnschrift Light" panose="020B0502040204020203" pitchFamily="34" charset="0"/>
              </a:rPr>
              <a:t>● Solar Thermal Energy Systems:</a:t>
            </a:r>
          </a:p>
          <a:p>
            <a:pPr marL="0" indent="0">
              <a:buNone/>
            </a:pPr>
            <a:r>
              <a:rPr lang="en-US" dirty="0">
                <a:solidFill>
                  <a:srgbClr val="0070C0"/>
                </a:solidFill>
                <a:latin typeface="Bahnschrift Light" panose="020B0502040204020203" pitchFamily="34" charset="0"/>
              </a:rPr>
              <a:t> ○ Converting sunlight into thermal energy.</a:t>
            </a:r>
          </a:p>
          <a:p>
            <a:pPr marL="0" indent="0">
              <a:buNone/>
            </a:pPr>
            <a:r>
              <a:rPr lang="en-US" dirty="0">
                <a:solidFill>
                  <a:srgbClr val="0070C0"/>
                </a:solidFill>
                <a:latin typeface="Bahnschrift Light" panose="020B0502040204020203" pitchFamily="34" charset="0"/>
              </a:rPr>
              <a:t> ○ Used to heat water and provide heating and cooling.</a:t>
            </a:r>
          </a:p>
          <a:p>
            <a:pPr marL="0" indent="0">
              <a:buNone/>
            </a:pPr>
            <a:r>
              <a:rPr lang="en-US" dirty="0">
                <a:solidFill>
                  <a:srgbClr val="0070C0"/>
                </a:solidFill>
                <a:latin typeface="Bahnschrift Light" panose="020B0502040204020203" pitchFamily="34" charset="0"/>
              </a:rPr>
              <a:t> 4. Successful Case Studies of Green Hydrogen Applications in Cities</a:t>
            </a:r>
          </a:p>
          <a:p>
            <a:pPr marL="0" indent="0">
              <a:buNone/>
            </a:pPr>
            <a:r>
              <a:rPr lang="en-US" dirty="0">
                <a:solidFill>
                  <a:srgbClr val="0070C0"/>
                </a:solidFill>
                <a:latin typeface="Bahnschrift Light" panose="020B0502040204020203" pitchFamily="34" charset="0"/>
              </a:rPr>
              <a:t>: ● Copenhagen, Denmark: ○ Known as the "City of the Sun".</a:t>
            </a:r>
          </a:p>
          <a:p>
            <a:pPr marL="0" indent="0">
              <a:buNone/>
            </a:pPr>
            <a:r>
              <a:rPr lang="en-US" dirty="0">
                <a:solidFill>
                  <a:srgbClr val="0070C0"/>
                </a:solidFill>
                <a:latin typeface="Bahnschrift Light" panose="020B0502040204020203" pitchFamily="34" charset="0"/>
              </a:rPr>
              <a:t> ○ Meets 50% of its energy needs from solar energy. </a:t>
            </a:r>
          </a:p>
          <a:p>
            <a:pPr marL="0" indent="0">
              <a:buNone/>
            </a:pPr>
            <a:r>
              <a:rPr lang="en-US" dirty="0">
                <a:solidFill>
                  <a:srgbClr val="0070C0"/>
                </a:solidFill>
                <a:latin typeface="Bahnschrift Light" panose="020B0502040204020203" pitchFamily="34" charset="0"/>
              </a:rPr>
              <a:t>● Masdar City, UAE: </a:t>
            </a:r>
          </a:p>
          <a:p>
            <a:pPr marL="0" indent="0">
              <a:buNone/>
            </a:pPr>
            <a:r>
              <a:rPr lang="en-US" dirty="0">
                <a:solidFill>
                  <a:srgbClr val="0070C0"/>
                </a:solidFill>
                <a:latin typeface="Bahnschrift Light" panose="020B0502040204020203" pitchFamily="34" charset="0"/>
              </a:rPr>
              <a:t>○ A sustainable city that relies entirely on renewable energy.</a:t>
            </a:r>
          </a:p>
          <a:p>
            <a:pPr marL="0" indent="0">
              <a:buNone/>
            </a:pPr>
            <a:r>
              <a:rPr lang="en-US" dirty="0">
                <a:solidFill>
                  <a:srgbClr val="0070C0"/>
                </a:solidFill>
                <a:latin typeface="Bahnschrift Light" panose="020B0502040204020203" pitchFamily="34" charset="0"/>
              </a:rPr>
              <a:t> ○ A leading model for sustainable cities. </a:t>
            </a:r>
          </a:p>
        </p:txBody>
      </p:sp>
    </p:spTree>
    <p:extLst>
      <p:ext uri="{BB962C8B-B14F-4D97-AF65-F5344CB8AC3E}">
        <p14:creationId xmlns:p14="http://schemas.microsoft.com/office/powerpoint/2010/main" val="8835411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4787900"/>
          </a:xfrm>
          <a:blipFill>
            <a:blip r:embed="rId3"/>
            <a:tile tx="0" ty="0" sx="100000" sy="100000" flip="none" algn="tl"/>
          </a:blipFill>
        </p:spPr>
        <p:txBody>
          <a:bodyPr>
            <a:normAutofit/>
          </a:bodyPr>
          <a:lstStyle/>
          <a:p>
            <a:r>
              <a:rPr lang="en-US" sz="2800" dirty="0">
                <a:solidFill>
                  <a:schemeClr val="tx2">
                    <a:lumMod val="65000"/>
                    <a:lumOff val="35000"/>
                  </a:schemeClr>
                </a:solidFill>
              </a:rPr>
              <a:t>5. How Can We Promote the Use of Green Hydrogen in Cities? </a:t>
            </a:r>
            <a:br>
              <a:rPr lang="en-US" sz="2800" dirty="0">
                <a:solidFill>
                  <a:schemeClr val="tx2">
                    <a:lumMod val="65000"/>
                    <a:lumOff val="35000"/>
                  </a:schemeClr>
                </a:solidFill>
              </a:rPr>
            </a:br>
            <a:r>
              <a:rPr lang="en-US" sz="2800" dirty="0">
                <a:solidFill>
                  <a:schemeClr val="tx2">
                    <a:lumMod val="65000"/>
                    <a:lumOff val="35000"/>
                  </a:schemeClr>
                </a:solidFill>
              </a:rPr>
              <a:t>● Supporting Policies and Legislation:</a:t>
            </a:r>
            <a:br>
              <a:rPr lang="en-US" sz="2800" dirty="0">
                <a:solidFill>
                  <a:schemeClr val="tx2">
                    <a:lumMod val="65000"/>
                    <a:lumOff val="35000"/>
                  </a:schemeClr>
                </a:solidFill>
              </a:rPr>
            </a:br>
            <a:r>
              <a:rPr lang="en-US" sz="2800" dirty="0">
                <a:solidFill>
                  <a:schemeClr val="tx2">
                    <a:lumMod val="65000"/>
                    <a:lumOff val="35000"/>
                  </a:schemeClr>
                </a:solidFill>
              </a:rPr>
              <a:t> ○ Enacting incentive laws for the use of green hydrogen. </a:t>
            </a:r>
            <a:br>
              <a:rPr lang="en-US" sz="2800" dirty="0">
                <a:solidFill>
                  <a:schemeClr val="tx2">
                    <a:lumMod val="65000"/>
                    <a:lumOff val="35000"/>
                  </a:schemeClr>
                </a:solidFill>
              </a:rPr>
            </a:br>
            <a:r>
              <a:rPr lang="en-US" sz="2800" dirty="0">
                <a:solidFill>
                  <a:schemeClr val="tx2">
                    <a:lumMod val="65000"/>
                    <a:lumOff val="35000"/>
                  </a:schemeClr>
                </a:solidFill>
              </a:rPr>
              <a:t>○ Providing financial incentives for investors in green hydrogen projects.</a:t>
            </a:r>
            <a:br>
              <a:rPr lang="en-US" sz="2800" dirty="0">
                <a:solidFill>
                  <a:schemeClr val="tx2">
                    <a:lumMod val="65000"/>
                    <a:lumOff val="35000"/>
                  </a:schemeClr>
                </a:solidFill>
              </a:rPr>
            </a:br>
            <a:r>
              <a:rPr lang="en-US" sz="2800" dirty="0">
                <a:solidFill>
                  <a:schemeClr val="tx2">
                    <a:lumMod val="65000"/>
                    <a:lumOff val="35000"/>
                  </a:schemeClr>
                </a:solidFill>
              </a:rPr>
              <a:t> ● Raising Awareness:</a:t>
            </a:r>
            <a:br>
              <a:rPr lang="en-US" sz="2800" dirty="0">
                <a:solidFill>
                  <a:schemeClr val="tx2">
                    <a:lumMod val="65000"/>
                    <a:lumOff val="35000"/>
                  </a:schemeClr>
                </a:solidFill>
              </a:rPr>
            </a:br>
            <a:r>
              <a:rPr lang="en-US" sz="2800" dirty="0">
                <a:solidFill>
                  <a:schemeClr val="tx2">
                    <a:lumMod val="65000"/>
                    <a:lumOff val="35000"/>
                  </a:schemeClr>
                </a:solidFill>
              </a:rPr>
              <a:t> ○ Organizing awareness campaigns about the benefits of green hydrogen.</a:t>
            </a:r>
            <a:br>
              <a:rPr lang="en-US" sz="2800" dirty="0">
                <a:solidFill>
                  <a:schemeClr val="tx2">
                    <a:lumMod val="65000"/>
                    <a:lumOff val="35000"/>
                  </a:schemeClr>
                </a:solidFill>
              </a:rPr>
            </a:br>
            <a:r>
              <a:rPr lang="en-US" sz="2800" dirty="0">
                <a:solidFill>
                  <a:schemeClr val="tx2">
                    <a:lumMod val="65000"/>
                    <a:lumOff val="35000"/>
                  </a:schemeClr>
                </a:solidFill>
              </a:rPr>
              <a:t> ○ Educating the community about available green hydrogen technologies.</a:t>
            </a:r>
            <a:br>
              <a:rPr lang="en-US" sz="2800" dirty="0">
                <a:solidFill>
                  <a:schemeClr val="tx2">
                    <a:lumMod val="65000"/>
                    <a:lumOff val="35000"/>
                  </a:schemeClr>
                </a:solidFill>
              </a:rPr>
            </a:br>
            <a:r>
              <a:rPr lang="en-US" sz="2800" dirty="0">
                <a:solidFill>
                  <a:schemeClr val="tx2">
                    <a:lumMod val="65000"/>
                    <a:lumOff val="35000"/>
                  </a:schemeClr>
                </a:solidFill>
              </a:rPr>
              <a:t> ● Investing in Research and Development: </a:t>
            </a:r>
            <a:br>
              <a:rPr lang="en-US" sz="2800" dirty="0">
                <a:solidFill>
                  <a:schemeClr val="tx2">
                    <a:lumMod val="65000"/>
                    <a:lumOff val="35000"/>
                  </a:schemeClr>
                </a:solidFill>
              </a:rPr>
            </a:br>
            <a:r>
              <a:rPr lang="en-US" sz="2800" dirty="0">
                <a:solidFill>
                  <a:schemeClr val="tx2">
                    <a:lumMod val="65000"/>
                    <a:lumOff val="35000"/>
                  </a:schemeClr>
                </a:solidFill>
              </a:rPr>
              <a:t>○ Supporting the development of new technologies for green hydrogen.</a:t>
            </a:r>
            <a:br>
              <a:rPr lang="en-US" sz="2800" dirty="0">
                <a:solidFill>
                  <a:schemeClr val="tx2">
                    <a:lumMod val="65000"/>
                    <a:lumOff val="35000"/>
                  </a:schemeClr>
                </a:solidFill>
              </a:rPr>
            </a:br>
            <a:r>
              <a:rPr lang="en-US" sz="2800" dirty="0">
                <a:solidFill>
                  <a:schemeClr val="tx2">
                    <a:lumMod val="65000"/>
                    <a:lumOff val="35000"/>
                  </a:schemeClr>
                </a:solidFill>
              </a:rPr>
              <a:t> ○ Reducing the cost of green hydrogen systems.</a:t>
            </a:r>
            <a:br>
              <a:rPr lang="en-US" sz="2800" dirty="0">
                <a:solidFill>
                  <a:schemeClr val="tx2">
                    <a:lumMod val="65000"/>
                    <a:lumOff val="35000"/>
                  </a:schemeClr>
                </a:solidFill>
              </a:rPr>
            </a:br>
            <a:r>
              <a:rPr lang="en-US" sz="2800" dirty="0">
                <a:solidFill>
                  <a:schemeClr val="tx2">
                    <a:lumMod val="65000"/>
                    <a:lumOff val="35000"/>
                  </a:schemeClr>
                </a:solidFill>
              </a:rPr>
              <a:t> </a:t>
            </a:r>
          </a:p>
        </p:txBody>
      </p:sp>
      <p:sp>
        <p:nvSpPr>
          <p:cNvPr id="3" name="Rectangle 2">
            <a:extLst>
              <a:ext uri="{FF2B5EF4-FFF2-40B4-BE49-F238E27FC236}">
                <a16:creationId xmlns:a16="http://schemas.microsoft.com/office/drawing/2014/main" id="{5A715081-69D7-F471-C1B0-0EEA0744B00C}"/>
              </a:ext>
            </a:extLst>
          </p:cNvPr>
          <p:cNvSpPr/>
          <p:nvPr/>
        </p:nvSpPr>
        <p:spPr>
          <a:xfrm>
            <a:off x="0" y="4615543"/>
            <a:ext cx="12192000" cy="2242457"/>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r>
              <a:rPr lang="en-US" sz="4000" dirty="0">
                <a:solidFill>
                  <a:srgbClr val="FF0000"/>
                </a:solidFill>
              </a:rPr>
              <a:t>Conclusion:</a:t>
            </a:r>
            <a:r>
              <a:rPr lang="en-US" sz="2800" dirty="0">
                <a:solidFill>
                  <a:srgbClr val="0070C0"/>
                </a:solidFill>
              </a:rPr>
              <a:t> </a:t>
            </a:r>
            <a:br>
              <a:rPr lang="en-US" sz="2800" dirty="0">
                <a:solidFill>
                  <a:srgbClr val="0070C0"/>
                </a:solidFill>
              </a:rPr>
            </a:br>
            <a:r>
              <a:rPr lang="en-US" sz="2800" dirty="0">
                <a:solidFill>
                  <a:srgbClr val="0070C0"/>
                </a:solidFill>
              </a:rPr>
              <a:t>Green hydrogen is a key element in achieving sustainability in cities</a:t>
            </a:r>
            <a:endParaRPr lang="ar-EG" sz="2800" dirty="0">
              <a:solidFill>
                <a:srgbClr val="0070C0"/>
              </a:solidFill>
            </a:endParaRPr>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B4FFC5-941E-0D8F-255C-EFCEB730C717}"/>
              </a:ext>
            </a:extLst>
          </p:cNvPr>
          <p:cNvSpPr>
            <a:spLocks noGrp="1"/>
          </p:cNvSpPr>
          <p:nvPr>
            <p:ph type="title"/>
          </p:nvPr>
        </p:nvSpPr>
        <p:spPr/>
        <p:txBody>
          <a:bodyPr>
            <a:normAutofit fontScale="90000"/>
          </a:bodyPr>
          <a:lstStyle/>
          <a:p>
            <a:r>
              <a:rPr lang="en-US" sz="4000" dirty="0"/>
              <a:t>3</a:t>
            </a:r>
            <a:r>
              <a:rPr lang="en-US" sz="4400" dirty="0"/>
              <a:t>\</a:t>
            </a:r>
            <a:r>
              <a:rPr lang="en-US" dirty="0"/>
              <a:t>Waste management in sustainable cities</a:t>
            </a:r>
            <a:br>
              <a:rPr lang="en-US" dirty="0"/>
            </a:br>
            <a:r>
              <a:rPr lang="en-US" dirty="0" err="1"/>
              <a:t>Subtitle:Building</a:t>
            </a:r>
            <a:r>
              <a:rPr lang="en-US" dirty="0"/>
              <a:t> a greener future</a:t>
            </a:r>
            <a:endParaRPr lang="ar-EG" dirty="0"/>
          </a:p>
        </p:txBody>
      </p:sp>
      <p:sp>
        <p:nvSpPr>
          <p:cNvPr id="4" name="Content Placeholder 3">
            <a:extLst>
              <a:ext uri="{FF2B5EF4-FFF2-40B4-BE49-F238E27FC236}">
                <a16:creationId xmlns:a16="http://schemas.microsoft.com/office/drawing/2014/main" id="{A38C9AD2-E1AE-75D5-B79F-3F7373AD507F}"/>
              </a:ext>
            </a:extLst>
          </p:cNvPr>
          <p:cNvSpPr>
            <a:spLocks noGrp="1"/>
          </p:cNvSpPr>
          <p:nvPr>
            <p:ph sz="half" idx="1"/>
          </p:nvPr>
        </p:nvSpPr>
        <p:spPr>
          <a:xfrm>
            <a:off x="98474" y="1556280"/>
            <a:ext cx="7005711" cy="5301719"/>
          </a:xfrm>
        </p:spPr>
        <p:txBody>
          <a:bodyPr>
            <a:normAutofit fontScale="92500" lnSpcReduction="10000"/>
          </a:bodyPr>
          <a:lstStyle/>
          <a:p>
            <a:pPr marL="0" indent="0">
              <a:buNone/>
            </a:pPr>
            <a:r>
              <a:rPr lang="en-US" dirty="0"/>
              <a:t>Introduction: </a:t>
            </a:r>
          </a:p>
          <a:p>
            <a:pPr marL="0" indent="0">
              <a:buNone/>
            </a:pPr>
            <a:r>
              <a:rPr lang="en-US" dirty="0"/>
              <a:t>Challenges in Waste Management </a:t>
            </a:r>
          </a:p>
          <a:p>
            <a:pPr marL="0" indent="0">
              <a:buNone/>
            </a:pPr>
            <a:r>
              <a:rPr lang="en-US" dirty="0"/>
              <a:t>-Discussion of the challenges faced in waste management, including increasing urbanization, population growth, and resource depletion. </a:t>
            </a:r>
          </a:p>
          <a:p>
            <a:pPr marL="0" indent="0">
              <a:buNone/>
            </a:pPr>
            <a:r>
              <a:rPr lang="en-US" dirty="0"/>
              <a:t>-Impact of improper waste management on public health, environment, and economy.</a:t>
            </a:r>
          </a:p>
          <a:p>
            <a:pPr marL="0" indent="0">
              <a:buNone/>
            </a:pPr>
            <a:r>
              <a:rPr lang="en-US" dirty="0"/>
              <a:t>● Principles of Sustainable Waste Management </a:t>
            </a:r>
          </a:p>
          <a:p>
            <a:pPr marL="0" indent="0">
              <a:buNone/>
            </a:pPr>
            <a:r>
              <a:rPr lang="en-US" dirty="0"/>
              <a:t>-Introduction to the principles of sustainable waste management: </a:t>
            </a:r>
          </a:p>
          <a:p>
            <a:pPr marL="0" indent="0">
              <a:buNone/>
            </a:pPr>
            <a:r>
              <a:rPr lang="en-US" dirty="0"/>
              <a:t>-Reduce </a:t>
            </a:r>
          </a:p>
          <a:p>
            <a:pPr marL="0" indent="0">
              <a:buNone/>
            </a:pPr>
            <a:r>
              <a:rPr lang="en-US" dirty="0"/>
              <a:t>-Reuse </a:t>
            </a:r>
          </a:p>
          <a:p>
            <a:pPr marL="0" indent="0">
              <a:buNone/>
            </a:pPr>
            <a:r>
              <a:rPr lang="en-US" dirty="0"/>
              <a:t>-Recycle </a:t>
            </a:r>
          </a:p>
          <a:p>
            <a:pPr marL="0" indent="0">
              <a:buNone/>
            </a:pPr>
            <a:r>
              <a:rPr lang="en-US" dirty="0"/>
              <a:t>-Recover </a:t>
            </a:r>
          </a:p>
          <a:p>
            <a:pPr marL="0" indent="0">
              <a:buNone/>
            </a:pPr>
            <a:r>
              <a:rPr lang="en-US" dirty="0"/>
              <a:t>-Dispose</a:t>
            </a:r>
            <a:endParaRPr lang="ar-EG" dirty="0"/>
          </a:p>
        </p:txBody>
      </p:sp>
      <p:pic>
        <p:nvPicPr>
          <p:cNvPr id="7" name="Content Placeholder 6">
            <a:extLst>
              <a:ext uri="{FF2B5EF4-FFF2-40B4-BE49-F238E27FC236}">
                <a16:creationId xmlns:a16="http://schemas.microsoft.com/office/drawing/2014/main" id="{46693124-41C8-4E16-A9B9-A2E0F62C5A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20776" y="1274397"/>
            <a:ext cx="3769162" cy="4621213"/>
          </a:xfrm>
        </p:spPr>
      </p:pic>
    </p:spTree>
    <p:extLst>
      <p:ext uri="{BB962C8B-B14F-4D97-AF65-F5344CB8AC3E}">
        <p14:creationId xmlns:p14="http://schemas.microsoft.com/office/powerpoint/2010/main" val="19759111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Custom">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EC9E49B7-4EF5-484D-A5C3-E44E8A0091EA}"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F2847D-96C7-4634-93AB-D232DDB6E5EB}">
  <ds:schemaRefs>
    <ds:schemaRef ds:uri="http://schemas.microsoft.com/sharepoint/v3/contenttype/forms"/>
  </ds:schemaRefs>
</ds:datastoreItem>
</file>

<file path=customXml/itemProps2.xml><?xml version="1.0" encoding="utf-8"?>
<ds:datastoreItem xmlns:ds="http://schemas.openxmlformats.org/officeDocument/2006/customXml" ds:itemID="{4D18307F-863E-465D-9426-B14DA0CBD25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74F6EFD-5A76-4C77-A0A3-4BA9EAEE14E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470</TotalTime>
  <Words>1438</Words>
  <Application>Microsoft Office PowerPoint</Application>
  <PresentationFormat>Widescreen</PresentationFormat>
  <Paragraphs>163</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Bahnschrift Light</vt:lpstr>
      <vt:lpstr>Corbel</vt:lpstr>
      <vt:lpstr>Custom</vt:lpstr>
      <vt:lpstr>Sustainable  cities and  how to preserve them</vt:lpstr>
      <vt:lpstr> 1\Sustainable urban planning  </vt:lpstr>
      <vt:lpstr>The importance of sustainable cities and sustainable urban planning</vt:lpstr>
      <vt:lpstr>Achieving sustainable cities and sustainable urban planning:</vt:lpstr>
      <vt:lpstr>2\ Green hydrogen is a clean and renewable source of energy, making it a kay element in achieving sustainability in cities.</vt:lpstr>
      <vt:lpstr>. Content:</vt:lpstr>
      <vt:lpstr>PowerPoint Presentation</vt:lpstr>
      <vt:lpstr>5. How Can We Promote the Use of Green Hydrogen in Cities?  ● Supporting Policies and Legislation:  ○ Enacting incentive laws for the use of green hydrogen.  ○ Providing financial incentives for investors in green hydrogen projects.  ● Raising Awareness:  ○ Organizing awareness campaigns about the benefits of green hydrogen.  ○ Educating the community about available green hydrogen technologies.  ● Investing in Research and Development:  ○ Supporting the development of new technologies for green hydrogen.  ○ Reducing the cost of green hydrogen systems.  </vt:lpstr>
      <vt:lpstr>3\Waste management in sustainable cities Subtitle:Building a greener future</vt:lpstr>
      <vt:lpstr>PowerPoint Presentation</vt:lpstr>
      <vt:lpstr>PowerPoint Presentation</vt:lpstr>
      <vt:lpstr>PowerPoint Presentation</vt:lpstr>
      <vt:lpstr>4\ Technological innovation</vt:lpstr>
      <vt:lpstr>PowerPoint Presentation</vt:lpstr>
      <vt:lpstr>Presentation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Mody Astro</dc:creator>
  <cp:lastModifiedBy>Mody OMAR</cp:lastModifiedBy>
  <cp:revision>409</cp:revision>
  <dcterms:created xsi:type="dcterms:W3CDTF">2024-02-19T16:10:33Z</dcterms:created>
  <dcterms:modified xsi:type="dcterms:W3CDTF">2024-02-22T21:40:20Z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