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59" r:id="rId7"/>
    <p:sldId id="265" r:id="rId8"/>
    <p:sldId id="262" r:id="rId9"/>
    <p:sldId id="266" r:id="rId10"/>
    <p:sldId id="263" r:id="rId11"/>
    <p:sldId id="271" r:id="rId12"/>
    <p:sldId id="270" r:id="rId13"/>
    <p:sldId id="273" r:id="rId14"/>
    <p:sldId id="274" r:id="rId15"/>
    <p:sldId id="275" r:id="rId16"/>
    <p:sldId id="276" r:id="rId17"/>
    <p:sldId id="277" r:id="rId18"/>
    <p:sldId id="278" r:id="rId19"/>
    <p:sldId id="279" r:id="rId20"/>
    <p:sldId id="280" r:id="rId21"/>
    <p:sldId id="281"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8C0D-0C8D-925A-2BAB-004433EC41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EADA9E-8F49-FCC3-33EF-A4A9D61FA8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3A9B16-050A-C95C-417C-FD24B398B209}"/>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5" name="Footer Placeholder 4">
            <a:extLst>
              <a:ext uri="{FF2B5EF4-FFF2-40B4-BE49-F238E27FC236}">
                <a16:creationId xmlns:a16="http://schemas.microsoft.com/office/drawing/2014/main" id="{2A04E8FB-80FF-2B9D-EB25-809BE2AFA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2F48B-EE13-E658-CF28-F61EFD0B9DB8}"/>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26373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7C6F-EFF0-8B81-083B-9660C6509A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7594C-1292-D978-F1AB-26CD95731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0AC71-E793-423A-87BC-5B9983D09CE5}"/>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5" name="Footer Placeholder 4">
            <a:extLst>
              <a:ext uri="{FF2B5EF4-FFF2-40B4-BE49-F238E27FC236}">
                <a16:creationId xmlns:a16="http://schemas.microsoft.com/office/drawing/2014/main" id="{6E0D55A2-067A-7327-0F03-56D466F02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0736C5-4B6F-E96C-F8F3-DF4877C8FB50}"/>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111010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F568A-F104-DCA4-9BF4-AF78AD4AC1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45D83E-9A3C-CB10-0EF6-C62375165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1F8D1-05E1-BFE3-F5DC-2A2D548BD880}"/>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5" name="Footer Placeholder 4">
            <a:extLst>
              <a:ext uri="{FF2B5EF4-FFF2-40B4-BE49-F238E27FC236}">
                <a16:creationId xmlns:a16="http://schemas.microsoft.com/office/drawing/2014/main" id="{071E8A4F-894C-88EE-5238-082AD90C3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42AE7-A375-2B9B-4609-1516372E685F}"/>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53191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D4A3-9819-27DB-1AE1-B74E6F974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57082-ABB1-7005-F113-6FDE309FD7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666F4-4CE0-3801-494C-FED6719477E8}"/>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5" name="Footer Placeholder 4">
            <a:extLst>
              <a:ext uri="{FF2B5EF4-FFF2-40B4-BE49-F238E27FC236}">
                <a16:creationId xmlns:a16="http://schemas.microsoft.com/office/drawing/2014/main" id="{74708AD9-89F1-6FD0-8450-48E3F56E0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2A10D-8397-9A8B-2E83-6FB9DAF0C97C}"/>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259589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87C6-2BAB-5FC1-94D4-22F1E72AB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64C1B8-DB74-52AD-E0B1-B1A7812FE0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8568C-9DA8-BA91-8105-EABD79FE63EE}"/>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5" name="Footer Placeholder 4">
            <a:extLst>
              <a:ext uri="{FF2B5EF4-FFF2-40B4-BE49-F238E27FC236}">
                <a16:creationId xmlns:a16="http://schemas.microsoft.com/office/drawing/2014/main" id="{BD68C5D5-D837-D0F2-CA2B-B36AC11C3A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E0129-A42E-00E8-A0CC-3FCBCF171422}"/>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60710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ED64-038F-BED1-C9AA-3BFF4A0536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9A938-99EE-5266-1B37-260053B534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27D108-8952-CA74-82E9-4717732A6A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B19265-1206-F00C-4EB3-F13BD2B94C62}"/>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6" name="Footer Placeholder 5">
            <a:extLst>
              <a:ext uri="{FF2B5EF4-FFF2-40B4-BE49-F238E27FC236}">
                <a16:creationId xmlns:a16="http://schemas.microsoft.com/office/drawing/2014/main" id="{1E64A28A-364F-75A8-B86A-BB5C27C82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8511D-7440-9CB3-74FA-2BA1D224FC52}"/>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193553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04A9B-E9FD-A2C8-7CD8-6E0503BF6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98062-6CB7-413E-48EC-A48CA21BCD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3E2C5-7167-CD83-8FEB-1D96637C71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EBF43-F089-0E71-F175-B98645582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E09473-73FD-7CF6-3F0F-646D8F2C7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5A487-2C2C-2A8D-A464-F024D86C1599}"/>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8" name="Footer Placeholder 7">
            <a:extLst>
              <a:ext uri="{FF2B5EF4-FFF2-40B4-BE49-F238E27FC236}">
                <a16:creationId xmlns:a16="http://schemas.microsoft.com/office/drawing/2014/main" id="{660135B3-88FC-BFB4-A4EB-61695FF8B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8667D2-042E-7AFF-21F1-A1B13140E81C}"/>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74700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33B8-47FC-2B70-0DEA-413B5AC10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58D683-09C3-DE3C-F5C6-8AA3FA69A7C1}"/>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4" name="Footer Placeholder 3">
            <a:extLst>
              <a:ext uri="{FF2B5EF4-FFF2-40B4-BE49-F238E27FC236}">
                <a16:creationId xmlns:a16="http://schemas.microsoft.com/office/drawing/2014/main" id="{1014EBF7-B429-4BEF-3B39-63E5354018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5C719D-546C-42A8-ED8A-7FA5421ED763}"/>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56107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7A2D7-F37E-501A-4D1D-F78130F37888}"/>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3" name="Footer Placeholder 2">
            <a:extLst>
              <a:ext uri="{FF2B5EF4-FFF2-40B4-BE49-F238E27FC236}">
                <a16:creationId xmlns:a16="http://schemas.microsoft.com/office/drawing/2014/main" id="{762B02C9-61C3-ED18-1246-C93BC5CDD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F95E06-3177-A8AC-16C1-0FCBD5283C00}"/>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279279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6BED-52B2-236F-23E7-495AB2C50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0E307-7A4F-B59B-BAB3-C9C89F137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B578B8-6544-570E-A9AF-5784BEC0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D891E-2188-C8C1-9C33-8C0C5ADEFB29}"/>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6" name="Footer Placeholder 5">
            <a:extLst>
              <a:ext uri="{FF2B5EF4-FFF2-40B4-BE49-F238E27FC236}">
                <a16:creationId xmlns:a16="http://schemas.microsoft.com/office/drawing/2014/main" id="{1DD04C6F-AA9C-68A3-E8D4-323F07AEF7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D34FE-BC46-ED7A-5647-84E50B1AC148}"/>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3239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9BC7-6FAE-33E5-36F3-6CA656DFF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862043-9EED-0438-87F7-68BFCB17A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BB6EAE-7772-A3AA-8EA4-D57F4E8B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76361B-2B4F-9C54-BB38-44B7DF318BEF}"/>
              </a:ext>
            </a:extLst>
          </p:cNvPr>
          <p:cNvSpPr>
            <a:spLocks noGrp="1"/>
          </p:cNvSpPr>
          <p:nvPr>
            <p:ph type="dt" sz="half" idx="10"/>
          </p:nvPr>
        </p:nvSpPr>
        <p:spPr/>
        <p:txBody>
          <a:bodyPr/>
          <a:lstStyle/>
          <a:p>
            <a:fld id="{B1D38249-3812-4C72-AC5F-9372188728BB}" type="datetimeFigureOut">
              <a:rPr lang="en-US" smtClean="0"/>
              <a:t>2/16/2024</a:t>
            </a:fld>
            <a:endParaRPr lang="en-US"/>
          </a:p>
        </p:txBody>
      </p:sp>
      <p:sp>
        <p:nvSpPr>
          <p:cNvPr id="6" name="Footer Placeholder 5">
            <a:extLst>
              <a:ext uri="{FF2B5EF4-FFF2-40B4-BE49-F238E27FC236}">
                <a16:creationId xmlns:a16="http://schemas.microsoft.com/office/drawing/2014/main" id="{1FAC764B-DD2E-C314-D920-93AE01523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66404-E2A2-1A66-9CCD-DC17B9B01A3F}"/>
              </a:ext>
            </a:extLst>
          </p:cNvPr>
          <p:cNvSpPr>
            <a:spLocks noGrp="1"/>
          </p:cNvSpPr>
          <p:nvPr>
            <p:ph type="sldNum" sz="quarter" idx="12"/>
          </p:nvPr>
        </p:nvSpPr>
        <p:spPr/>
        <p:txBody>
          <a:bodyPr/>
          <a:lstStyle/>
          <a:p>
            <a:fld id="{3867B56D-9C6A-44EC-9C6C-F0730DAD70C0}" type="slidenum">
              <a:rPr lang="en-US" smtClean="0"/>
              <a:t>‹#›</a:t>
            </a:fld>
            <a:endParaRPr lang="en-US"/>
          </a:p>
        </p:txBody>
      </p:sp>
    </p:spTree>
    <p:extLst>
      <p:ext uri="{BB962C8B-B14F-4D97-AF65-F5344CB8AC3E}">
        <p14:creationId xmlns:p14="http://schemas.microsoft.com/office/powerpoint/2010/main" val="159081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F9C9AB-CDFB-EE02-5290-96380B9673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5393A3-05E3-F9AD-82AF-0AB918578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42C16-BA63-BB58-79B1-9195280AF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38249-3812-4C72-AC5F-9372188728BB}" type="datetimeFigureOut">
              <a:rPr lang="en-US" smtClean="0"/>
              <a:t>2/16/2024</a:t>
            </a:fld>
            <a:endParaRPr lang="en-US"/>
          </a:p>
        </p:txBody>
      </p:sp>
      <p:sp>
        <p:nvSpPr>
          <p:cNvPr id="5" name="Footer Placeholder 4">
            <a:extLst>
              <a:ext uri="{FF2B5EF4-FFF2-40B4-BE49-F238E27FC236}">
                <a16:creationId xmlns:a16="http://schemas.microsoft.com/office/drawing/2014/main" id="{0517822B-58E6-0B83-FDA8-B764216C9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B7F481-9CC6-FF55-A3E9-2FB840E8C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7B56D-9C6A-44EC-9C6C-F0730DAD70C0}" type="slidenum">
              <a:rPr lang="en-US" smtClean="0"/>
              <a:t>‹#›</a:t>
            </a:fld>
            <a:endParaRPr lang="en-US"/>
          </a:p>
        </p:txBody>
      </p:sp>
    </p:spTree>
    <p:extLst>
      <p:ext uri="{BB962C8B-B14F-4D97-AF65-F5344CB8AC3E}">
        <p14:creationId xmlns:p14="http://schemas.microsoft.com/office/powerpoint/2010/main" val="4271156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2DA5-81FB-A3A4-1F7B-4F2E163F0472}"/>
              </a:ext>
            </a:extLst>
          </p:cNvPr>
          <p:cNvSpPr>
            <a:spLocks noGrp="1"/>
          </p:cNvSpPr>
          <p:nvPr>
            <p:ph type="ctrTitle"/>
          </p:nvPr>
        </p:nvSpPr>
        <p:spPr/>
        <p:txBody>
          <a:bodyPr>
            <a:normAutofit/>
          </a:bodyPr>
          <a:lstStyle/>
          <a:p>
            <a:r>
              <a:rPr lang="en-US" sz="7200" b="1" dirty="0"/>
              <a:t>Data</a:t>
            </a:r>
            <a:r>
              <a:rPr lang="en-US" sz="2400" b="0" i="0" dirty="0">
                <a:solidFill>
                  <a:srgbClr val="0D0D0D"/>
                </a:solidFill>
                <a:effectLst/>
                <a:latin typeface="Söhne"/>
              </a:rPr>
              <a:t> </a:t>
            </a:r>
            <a:r>
              <a:rPr lang="en-US" sz="7200" b="1" dirty="0"/>
              <a:t>Engineering</a:t>
            </a:r>
            <a:r>
              <a:rPr lang="en-US" sz="2400" b="0" i="0" dirty="0">
                <a:solidFill>
                  <a:srgbClr val="0D0D0D"/>
                </a:solidFill>
                <a:effectLst/>
                <a:latin typeface="Söhne"/>
              </a:rPr>
              <a:t> </a:t>
            </a:r>
            <a:r>
              <a:rPr lang="en-US" sz="7200" b="1" dirty="0"/>
              <a:t>Project</a:t>
            </a:r>
          </a:p>
        </p:txBody>
      </p:sp>
      <p:sp>
        <p:nvSpPr>
          <p:cNvPr id="3" name="Subtitle 2">
            <a:extLst>
              <a:ext uri="{FF2B5EF4-FFF2-40B4-BE49-F238E27FC236}">
                <a16:creationId xmlns:a16="http://schemas.microsoft.com/office/drawing/2014/main" id="{B1327F98-3F1D-8962-313F-B9617A69B2CF}"/>
              </a:ext>
            </a:extLst>
          </p:cNvPr>
          <p:cNvSpPr>
            <a:spLocks noGrp="1"/>
          </p:cNvSpPr>
          <p:nvPr>
            <p:ph type="subTitle" idx="1"/>
          </p:nvPr>
        </p:nvSpPr>
        <p:spPr/>
        <p:txBody>
          <a:bodyPr/>
          <a:lstStyle/>
          <a:p>
            <a:r>
              <a:rPr lang="en-US" u="sng" dirty="0"/>
              <a:t>BASMA </a:t>
            </a:r>
          </a:p>
          <a:p>
            <a:endParaRPr lang="en-US" dirty="0"/>
          </a:p>
        </p:txBody>
      </p:sp>
      <p:pic>
        <p:nvPicPr>
          <p:cNvPr id="5" name="Picture 4" descr="A white letter on a red background&#10;&#10;Description automatically generated with low confidence">
            <a:extLst>
              <a:ext uri="{FF2B5EF4-FFF2-40B4-BE49-F238E27FC236}">
                <a16:creationId xmlns:a16="http://schemas.microsoft.com/office/drawing/2014/main" id="{D9124962-E7D3-CA1B-E4DF-82533E50E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 y="0"/>
            <a:ext cx="2065565" cy="1414924"/>
          </a:xfrm>
          <a:prstGeom prst="rect">
            <a:avLst/>
          </a:prstGeom>
        </p:spPr>
      </p:pic>
    </p:spTree>
    <p:extLst>
      <p:ext uri="{BB962C8B-B14F-4D97-AF65-F5344CB8AC3E}">
        <p14:creationId xmlns:p14="http://schemas.microsoft.com/office/powerpoint/2010/main" val="205303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4C93EB4-7983-87C0-4432-E4085B6DB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
            <a:ext cx="12192000" cy="6852090"/>
          </a:xfrm>
          <a:prstGeom prst="rect">
            <a:avLst/>
          </a:prstGeom>
        </p:spPr>
      </p:pic>
    </p:spTree>
    <p:extLst>
      <p:ext uri="{BB962C8B-B14F-4D97-AF65-F5344CB8AC3E}">
        <p14:creationId xmlns:p14="http://schemas.microsoft.com/office/powerpoint/2010/main" val="167403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52F-E225-B1FA-ECA5-1084995A5321}"/>
              </a:ext>
            </a:extLst>
          </p:cNvPr>
          <p:cNvSpPr>
            <a:spLocks noGrp="1"/>
          </p:cNvSpPr>
          <p:nvPr>
            <p:ph type="title"/>
          </p:nvPr>
        </p:nvSpPr>
        <p:spPr/>
        <p:txBody>
          <a:bodyPr/>
          <a:lstStyle/>
          <a:p>
            <a:pPr algn="ctr"/>
            <a:r>
              <a:rPr lang="en-US" b="1" dirty="0">
                <a:solidFill>
                  <a:srgbClr val="FF0000"/>
                </a:solidFill>
              </a:rPr>
              <a:t>Analyzing and comparing</a:t>
            </a:r>
          </a:p>
        </p:txBody>
      </p:sp>
      <p:sp>
        <p:nvSpPr>
          <p:cNvPr id="3" name="Content Placeholder 2">
            <a:extLst>
              <a:ext uri="{FF2B5EF4-FFF2-40B4-BE49-F238E27FC236}">
                <a16:creationId xmlns:a16="http://schemas.microsoft.com/office/drawing/2014/main" id="{C338657E-D822-D544-252C-42F82A70403E}"/>
              </a:ext>
            </a:extLst>
          </p:cNvPr>
          <p:cNvSpPr>
            <a:spLocks noGrp="1"/>
          </p:cNvSpPr>
          <p:nvPr>
            <p:ph idx="1"/>
          </p:nvPr>
        </p:nvSpPr>
        <p:spPr/>
        <p:txBody>
          <a:bodyPr/>
          <a:lstStyle/>
          <a:p>
            <a:r>
              <a:rPr lang="en-US" sz="2800" dirty="0"/>
              <a:t>Facebook and Instagram have the highest number of unique purchases, registrations</a:t>
            </a:r>
            <a:r>
              <a:rPr lang="en-US" dirty="0"/>
              <a:t> and reach over time.</a:t>
            </a:r>
            <a:endParaRPr lang="en-US" sz="2800" dirty="0"/>
          </a:p>
          <a:p>
            <a:endParaRPr lang="en-US" dirty="0"/>
          </a:p>
          <a:p>
            <a:pPr>
              <a:buFont typeface="Arial" panose="020B0604020202020204" pitchFamily="34" charset="0"/>
              <a:buChar char="•"/>
            </a:pPr>
            <a:r>
              <a:rPr lang="en-US" dirty="0"/>
              <a:t> August, September, and October are the months with the highest number of unique purchases.</a:t>
            </a:r>
          </a:p>
          <a:p>
            <a:pPr>
              <a:buFont typeface="Arial" panose="020B0604020202020204" pitchFamily="34" charset="0"/>
              <a:buChar char="•"/>
            </a:pPr>
            <a:endParaRPr lang="en-US" dirty="0"/>
          </a:p>
          <a:p>
            <a:r>
              <a:rPr lang="en-US" dirty="0"/>
              <a:t>July and August have the highest number of unique registrations.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87472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pie chart&#10;&#10;Description automatically generated">
            <a:extLst>
              <a:ext uri="{FF2B5EF4-FFF2-40B4-BE49-F238E27FC236}">
                <a16:creationId xmlns:a16="http://schemas.microsoft.com/office/drawing/2014/main" id="{0B80B32A-FC32-3360-7F02-FA8158002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304903"/>
          </a:xfrm>
          <a:prstGeom prst="rect">
            <a:avLst/>
          </a:prstGeom>
        </p:spPr>
      </p:pic>
      <p:pic>
        <p:nvPicPr>
          <p:cNvPr id="7" name="Picture 6" descr="Chart, line chart&#10;&#10;Description automatically generated">
            <a:extLst>
              <a:ext uri="{FF2B5EF4-FFF2-40B4-BE49-F238E27FC236}">
                <a16:creationId xmlns:a16="http://schemas.microsoft.com/office/drawing/2014/main" id="{4EA86DB3-4313-985E-6C0A-718D6A1B7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02875"/>
            <a:ext cx="12182833" cy="3455125"/>
          </a:xfrm>
          <a:prstGeom prst="rect">
            <a:avLst/>
          </a:prstGeom>
        </p:spPr>
      </p:pic>
    </p:spTree>
    <p:extLst>
      <p:ext uri="{BB962C8B-B14F-4D97-AF65-F5344CB8AC3E}">
        <p14:creationId xmlns:p14="http://schemas.microsoft.com/office/powerpoint/2010/main" val="357308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DA50-337B-A84B-F745-05C8FDD340D0}"/>
              </a:ext>
            </a:extLst>
          </p:cNvPr>
          <p:cNvSpPr>
            <a:spLocks noGrp="1"/>
          </p:cNvSpPr>
          <p:nvPr>
            <p:ph type="title"/>
          </p:nvPr>
        </p:nvSpPr>
        <p:spPr>
          <a:xfrm flipH="1">
            <a:off x="940526" y="372292"/>
            <a:ext cx="10306594" cy="772296"/>
          </a:xfrm>
        </p:spPr>
        <p:txBody>
          <a:bodyPr>
            <a:normAutofit/>
          </a:bodyPr>
          <a:lstStyle/>
          <a:p>
            <a:pPr algn="ctr"/>
            <a:r>
              <a:rPr lang="en-US" b="1" dirty="0">
                <a:solidFill>
                  <a:srgbClr val="FF0000"/>
                </a:solidFill>
              </a:rPr>
              <a:t>Purchases and Amount spent</a:t>
            </a:r>
          </a:p>
        </p:txBody>
      </p:sp>
      <p:sp>
        <p:nvSpPr>
          <p:cNvPr id="3" name="Content Placeholder 2">
            <a:extLst>
              <a:ext uri="{FF2B5EF4-FFF2-40B4-BE49-F238E27FC236}">
                <a16:creationId xmlns:a16="http://schemas.microsoft.com/office/drawing/2014/main" id="{8C05D047-E74B-B94B-7650-783076C471A7}"/>
              </a:ext>
            </a:extLst>
          </p:cNvPr>
          <p:cNvSpPr>
            <a:spLocks noGrp="1"/>
          </p:cNvSpPr>
          <p:nvPr>
            <p:ph sz="half" idx="1"/>
          </p:nvPr>
        </p:nvSpPr>
        <p:spPr>
          <a:xfrm>
            <a:off x="838200" y="1825625"/>
            <a:ext cx="10515600" cy="4351338"/>
          </a:xfrm>
        </p:spPr>
        <p:txBody>
          <a:bodyPr/>
          <a:lstStyle/>
          <a:p>
            <a:r>
              <a:rPr lang="en-US" dirty="0"/>
              <a:t>The line chart shows that there is a positive relationship between the amount spent and purchases; as the amount spent increases, the purchases increase.</a:t>
            </a:r>
          </a:p>
        </p:txBody>
      </p:sp>
      <p:pic>
        <p:nvPicPr>
          <p:cNvPr id="6" name="Content Placeholder 5" descr="Chart, line chart&#10;&#10;Description automatically generated">
            <a:extLst>
              <a:ext uri="{FF2B5EF4-FFF2-40B4-BE49-F238E27FC236}">
                <a16:creationId xmlns:a16="http://schemas.microsoft.com/office/drawing/2014/main" id="{93FBC695-6EB7-699E-B0A7-0D1F53C549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3428999"/>
            <a:ext cx="12192000" cy="3429001"/>
          </a:xfrm>
        </p:spPr>
      </p:pic>
    </p:spTree>
    <p:extLst>
      <p:ext uri="{BB962C8B-B14F-4D97-AF65-F5344CB8AC3E}">
        <p14:creationId xmlns:p14="http://schemas.microsoft.com/office/powerpoint/2010/main" val="1524406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F0A4C-732E-BE4E-EA16-AB4F43A2D4FA}"/>
              </a:ext>
            </a:extLst>
          </p:cNvPr>
          <p:cNvSpPr>
            <a:spLocks noGrp="1"/>
          </p:cNvSpPr>
          <p:nvPr>
            <p:ph type="title"/>
          </p:nvPr>
        </p:nvSpPr>
        <p:spPr/>
        <p:txBody>
          <a:bodyPr/>
          <a:lstStyle/>
          <a:p>
            <a:pPr algn="ctr"/>
            <a:r>
              <a:rPr lang="en-US" b="1" dirty="0">
                <a:solidFill>
                  <a:srgbClr val="FF0000"/>
                </a:solidFill>
              </a:rPr>
              <a:t>Market vs Purchases</a:t>
            </a:r>
          </a:p>
        </p:txBody>
      </p:sp>
      <p:sp>
        <p:nvSpPr>
          <p:cNvPr id="3" name="Content Placeholder 2">
            <a:extLst>
              <a:ext uri="{FF2B5EF4-FFF2-40B4-BE49-F238E27FC236}">
                <a16:creationId xmlns:a16="http://schemas.microsoft.com/office/drawing/2014/main" id="{BC7E32A8-C310-5F1E-02D3-9BD89A16E700}"/>
              </a:ext>
            </a:extLst>
          </p:cNvPr>
          <p:cNvSpPr>
            <a:spLocks noGrp="1"/>
          </p:cNvSpPr>
          <p:nvPr>
            <p:ph sz="half" idx="1"/>
          </p:nvPr>
        </p:nvSpPr>
        <p:spPr/>
        <p:txBody>
          <a:bodyPr/>
          <a:lstStyle/>
          <a:p>
            <a:r>
              <a:rPr lang="en-US" dirty="0"/>
              <a:t>KSA_May2020_Conversion and UAE_July2020_Conversion </a:t>
            </a:r>
            <a:r>
              <a:rPr lang="en-US" sz="2800" dirty="0"/>
              <a:t>highest number of unique purchases and the amount spent </a:t>
            </a:r>
            <a:r>
              <a:rPr lang="en-US" dirty="0"/>
              <a:t>over time.</a:t>
            </a:r>
            <a:endParaRPr lang="en-US" sz="2800" dirty="0"/>
          </a:p>
          <a:p>
            <a:endParaRPr lang="en-US" dirty="0"/>
          </a:p>
        </p:txBody>
      </p:sp>
      <p:pic>
        <p:nvPicPr>
          <p:cNvPr id="6" name="Content Placeholder 5" descr="Table&#10;&#10;Description automatically generated">
            <a:extLst>
              <a:ext uri="{FF2B5EF4-FFF2-40B4-BE49-F238E27FC236}">
                <a16:creationId xmlns:a16="http://schemas.microsoft.com/office/drawing/2014/main" id="{46B3D9C5-B350-DC55-4677-BCC3A5D4E8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34882" y="1574224"/>
            <a:ext cx="4486111" cy="4081993"/>
          </a:xfrm>
        </p:spPr>
      </p:pic>
    </p:spTree>
    <p:extLst>
      <p:ext uri="{BB962C8B-B14F-4D97-AF65-F5344CB8AC3E}">
        <p14:creationId xmlns:p14="http://schemas.microsoft.com/office/powerpoint/2010/main" val="2055673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8E93-EB9F-C151-CF75-D4F6356A38BA}"/>
              </a:ext>
            </a:extLst>
          </p:cNvPr>
          <p:cNvSpPr>
            <a:spLocks noGrp="1"/>
          </p:cNvSpPr>
          <p:nvPr>
            <p:ph type="title"/>
          </p:nvPr>
        </p:nvSpPr>
        <p:spPr/>
        <p:txBody>
          <a:bodyPr/>
          <a:lstStyle/>
          <a:p>
            <a:pPr algn="ctr"/>
            <a:r>
              <a:rPr lang="en-US" sz="4400" b="1" dirty="0">
                <a:solidFill>
                  <a:srgbClr val="FF0000"/>
                </a:solidFill>
              </a:rPr>
              <a:t>KPI’s  Using Drill Through</a:t>
            </a:r>
            <a:endParaRPr lang="en-US" dirty="0"/>
          </a:p>
        </p:txBody>
      </p:sp>
      <p:sp>
        <p:nvSpPr>
          <p:cNvPr id="3" name="Content Placeholder 2">
            <a:extLst>
              <a:ext uri="{FF2B5EF4-FFF2-40B4-BE49-F238E27FC236}">
                <a16:creationId xmlns:a16="http://schemas.microsoft.com/office/drawing/2014/main" id="{3C3589C3-A04A-33B8-8BA9-D0C50C4C3637}"/>
              </a:ext>
            </a:extLst>
          </p:cNvPr>
          <p:cNvSpPr>
            <a:spLocks noGrp="1"/>
          </p:cNvSpPr>
          <p:nvPr>
            <p:ph sz="half" idx="1"/>
          </p:nvPr>
        </p:nvSpPr>
        <p:spPr/>
        <p:txBody>
          <a:bodyPr>
            <a:normAutofit/>
          </a:bodyPr>
          <a:lstStyle/>
          <a:p>
            <a:pPr marL="0" indent="0" algn="ctr">
              <a:buNone/>
            </a:pPr>
            <a:r>
              <a:rPr lang="en-US" sz="2400" dirty="0">
                <a:solidFill>
                  <a:schemeClr val="accent1"/>
                </a:solidFill>
              </a:rPr>
              <a:t>Platforms: Instagram and Facebook:   </a:t>
            </a:r>
            <a:r>
              <a:rPr lang="en-US" sz="2400" dirty="0">
                <a:solidFill>
                  <a:srgbClr val="7030A0"/>
                </a:solidFill>
              </a:rPr>
              <a:t>KSA_May2020_Conversion and UAE_July2020_Conversion:</a:t>
            </a:r>
          </a:p>
          <a:p>
            <a:r>
              <a:rPr lang="en-US" sz="2400" dirty="0"/>
              <a:t>An obvious decline in all the KPIs in the 4th quarter compared with the last quarter.</a:t>
            </a:r>
          </a:p>
          <a:p>
            <a:r>
              <a:rPr lang="en-US" sz="2400" dirty="0"/>
              <a:t>The line charts show a strong relationship between spending and purchases.</a:t>
            </a:r>
          </a:p>
          <a:p>
            <a:endParaRPr lang="en-US" sz="2000" dirty="0"/>
          </a:p>
          <a:p>
            <a:pPr marL="0" indent="0" algn="ctr">
              <a:buNone/>
            </a:pPr>
            <a:endParaRPr lang="en-US" sz="2400" dirty="0">
              <a:solidFill>
                <a:srgbClr val="7030A0"/>
              </a:solidFill>
            </a:endParaRPr>
          </a:p>
          <a:p>
            <a:pPr marL="0" indent="0" algn="ctr">
              <a:buNone/>
            </a:pPr>
            <a:endParaRPr lang="en-US" sz="2400" dirty="0">
              <a:solidFill>
                <a:srgbClr val="7030A0"/>
              </a:solidFill>
            </a:endParaRPr>
          </a:p>
          <a:p>
            <a:endParaRPr lang="en-US" dirty="0"/>
          </a:p>
        </p:txBody>
      </p:sp>
      <p:pic>
        <p:nvPicPr>
          <p:cNvPr id="10" name="Content Placeholder 9" descr="Chart&#10;&#10;Description automatically generated">
            <a:extLst>
              <a:ext uri="{FF2B5EF4-FFF2-40B4-BE49-F238E27FC236}">
                <a16:creationId xmlns:a16="http://schemas.microsoft.com/office/drawing/2014/main" id="{693D6F02-8828-3C6A-D556-1BE79D3A7D3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6216" y="4130017"/>
            <a:ext cx="6535783" cy="2634388"/>
          </a:xfrm>
        </p:spPr>
      </p:pic>
      <p:pic>
        <p:nvPicPr>
          <p:cNvPr id="12" name="Picture 11" descr="Chart&#10;&#10;Description automatically generated with low confidence">
            <a:extLst>
              <a:ext uri="{FF2B5EF4-FFF2-40B4-BE49-F238E27FC236}">
                <a16:creationId xmlns:a16="http://schemas.microsoft.com/office/drawing/2014/main" id="{42E4531E-2524-C49F-3A44-9F3F96F3A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6217" y="1410789"/>
            <a:ext cx="6535783" cy="2677885"/>
          </a:xfrm>
          <a:prstGeom prst="rect">
            <a:avLst/>
          </a:prstGeom>
        </p:spPr>
      </p:pic>
    </p:spTree>
    <p:extLst>
      <p:ext uri="{BB962C8B-B14F-4D97-AF65-F5344CB8AC3E}">
        <p14:creationId xmlns:p14="http://schemas.microsoft.com/office/powerpoint/2010/main" val="133314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A9AD-7963-2121-3847-7C7DD6BD46A7}"/>
              </a:ext>
            </a:extLst>
          </p:cNvPr>
          <p:cNvSpPr>
            <a:spLocks noGrp="1"/>
          </p:cNvSpPr>
          <p:nvPr>
            <p:ph type="title"/>
          </p:nvPr>
        </p:nvSpPr>
        <p:spPr>
          <a:xfrm>
            <a:off x="839787" y="365125"/>
            <a:ext cx="10619045" cy="410795"/>
          </a:xfrm>
        </p:spPr>
        <p:txBody>
          <a:bodyPr>
            <a:normAutofit fontScale="90000"/>
          </a:bodyPr>
          <a:lstStyle/>
          <a:p>
            <a:pPr algn="ctr"/>
            <a:r>
              <a:rPr lang="en-US" b="1" dirty="0">
                <a:solidFill>
                  <a:srgbClr val="FF0000"/>
                </a:solidFill>
              </a:rPr>
              <a:t>Filtering By Region</a:t>
            </a:r>
          </a:p>
        </p:txBody>
      </p:sp>
      <p:sp>
        <p:nvSpPr>
          <p:cNvPr id="3" name="Text Placeholder 2">
            <a:extLst>
              <a:ext uri="{FF2B5EF4-FFF2-40B4-BE49-F238E27FC236}">
                <a16:creationId xmlns:a16="http://schemas.microsoft.com/office/drawing/2014/main" id="{12C0A885-FFDA-07D6-7FA2-434037E9552F}"/>
              </a:ext>
            </a:extLst>
          </p:cNvPr>
          <p:cNvSpPr>
            <a:spLocks noGrp="1"/>
          </p:cNvSpPr>
          <p:nvPr>
            <p:ph type="body" idx="1"/>
          </p:nvPr>
        </p:nvSpPr>
        <p:spPr>
          <a:xfrm>
            <a:off x="1323355" y="698355"/>
            <a:ext cx="10308711" cy="623742"/>
          </a:xfrm>
        </p:spPr>
        <p:txBody>
          <a:bodyPr>
            <a:normAutofit/>
          </a:bodyPr>
          <a:lstStyle/>
          <a:p>
            <a:pPr algn="ctr"/>
            <a:r>
              <a:rPr lang="en-US" dirty="0">
                <a:solidFill>
                  <a:schemeClr val="accent1"/>
                </a:solidFill>
              </a:rPr>
              <a:t>KSA                                                                                	UAE</a:t>
            </a:r>
          </a:p>
        </p:txBody>
      </p:sp>
      <p:sp>
        <p:nvSpPr>
          <p:cNvPr id="5" name="Text Placeholder 4">
            <a:extLst>
              <a:ext uri="{FF2B5EF4-FFF2-40B4-BE49-F238E27FC236}">
                <a16:creationId xmlns:a16="http://schemas.microsoft.com/office/drawing/2014/main" id="{8F07C0DE-E1B4-9F0A-FBF3-AB822F732D59}"/>
              </a:ext>
            </a:extLst>
          </p:cNvPr>
          <p:cNvSpPr>
            <a:spLocks noGrp="1"/>
          </p:cNvSpPr>
          <p:nvPr>
            <p:ph type="body" sz="quarter" idx="3"/>
          </p:nvPr>
        </p:nvSpPr>
        <p:spPr>
          <a:xfrm rot="10800000" flipV="1">
            <a:off x="-4" y="5981307"/>
            <a:ext cx="12191999" cy="876693"/>
          </a:xfrm>
        </p:spPr>
        <p:txBody>
          <a:bodyPr>
            <a:normAutofit/>
          </a:bodyPr>
          <a:lstStyle/>
          <a:p>
            <a:r>
              <a:rPr lang="en-US" b="0" dirty="0"/>
              <a:t>We can observe that BASMA is focusing on spending more money in the KSA market than the UAE market, as the KPIs and the bar chart show.</a:t>
            </a:r>
          </a:p>
        </p:txBody>
      </p:sp>
      <p:pic>
        <p:nvPicPr>
          <p:cNvPr id="30" name="Content Placeholder 29" descr="Logo&#10;&#10;Description automatically generated">
            <a:extLst>
              <a:ext uri="{FF2B5EF4-FFF2-40B4-BE49-F238E27FC236}">
                <a16:creationId xmlns:a16="http://schemas.microsoft.com/office/drawing/2014/main" id="{1A01008F-D7CE-69F2-0158-6F45ADE2160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406335" y="1291414"/>
            <a:ext cx="5785666" cy="3045455"/>
          </a:xfrm>
        </p:spPr>
      </p:pic>
      <p:pic>
        <p:nvPicPr>
          <p:cNvPr id="28" name="Content Placeholder 27" descr="Timeline&#10;&#10;Description automatically generated">
            <a:extLst>
              <a:ext uri="{FF2B5EF4-FFF2-40B4-BE49-F238E27FC236}">
                <a16:creationId xmlns:a16="http://schemas.microsoft.com/office/drawing/2014/main" id="{DF78DA92-7712-B343-45C1-D84B405A69F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 y="1291414"/>
            <a:ext cx="6406339" cy="3045455"/>
          </a:xfrm>
        </p:spPr>
      </p:pic>
      <p:pic>
        <p:nvPicPr>
          <p:cNvPr id="34" name="Picture 33" descr="Chart, bar chart&#10;&#10;Description automatically generated">
            <a:extLst>
              <a:ext uri="{FF2B5EF4-FFF2-40B4-BE49-F238E27FC236}">
                <a16:creationId xmlns:a16="http://schemas.microsoft.com/office/drawing/2014/main" id="{CCF82BB1-2754-0562-D93C-9BFB734B7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1" y="4336869"/>
            <a:ext cx="12183204" cy="1644438"/>
          </a:xfrm>
          <a:prstGeom prst="rect">
            <a:avLst/>
          </a:prstGeom>
        </p:spPr>
      </p:pic>
    </p:spTree>
    <p:extLst>
      <p:ext uri="{BB962C8B-B14F-4D97-AF65-F5344CB8AC3E}">
        <p14:creationId xmlns:p14="http://schemas.microsoft.com/office/powerpoint/2010/main" val="11375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698-C392-0A07-E3EB-03F9AB621BBF}"/>
              </a:ext>
            </a:extLst>
          </p:cNvPr>
          <p:cNvSpPr>
            <a:spLocks noGrp="1"/>
          </p:cNvSpPr>
          <p:nvPr>
            <p:ph type="ctrTitle"/>
          </p:nvPr>
        </p:nvSpPr>
        <p:spPr/>
        <p:txBody>
          <a:bodyPr/>
          <a:lstStyle/>
          <a:p>
            <a:r>
              <a:rPr lang="en-US" b="1" i="0" dirty="0">
                <a:solidFill>
                  <a:srgbClr val="FF0000"/>
                </a:solidFill>
                <a:effectLst/>
                <a:latin typeface="Söhne"/>
              </a:rPr>
              <a:t>Data-driven Insights</a:t>
            </a:r>
            <a:endParaRPr lang="en-US" b="1" dirty="0">
              <a:solidFill>
                <a:srgbClr val="FF0000"/>
              </a:solidFill>
            </a:endParaRPr>
          </a:p>
        </p:txBody>
      </p:sp>
      <p:sp>
        <p:nvSpPr>
          <p:cNvPr id="3" name="Subtitle 2">
            <a:extLst>
              <a:ext uri="{FF2B5EF4-FFF2-40B4-BE49-F238E27FC236}">
                <a16:creationId xmlns:a16="http://schemas.microsoft.com/office/drawing/2014/main" id="{92644145-CF4A-9C05-9E53-08C0FC373DAC}"/>
              </a:ext>
            </a:extLst>
          </p:cNvPr>
          <p:cNvSpPr>
            <a:spLocks noGrp="1"/>
          </p:cNvSpPr>
          <p:nvPr>
            <p:ph type="subTitle" idx="1"/>
          </p:nvPr>
        </p:nvSpPr>
        <p:spPr/>
        <p:txBody>
          <a:bodyPr/>
          <a:lstStyle/>
          <a:p>
            <a:r>
              <a:rPr lang="en-US" dirty="0"/>
              <a:t>Insights and recommendations</a:t>
            </a:r>
          </a:p>
        </p:txBody>
      </p:sp>
    </p:spTree>
    <p:extLst>
      <p:ext uri="{BB962C8B-B14F-4D97-AF65-F5344CB8AC3E}">
        <p14:creationId xmlns:p14="http://schemas.microsoft.com/office/powerpoint/2010/main" val="3543877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72E2-8197-E54A-8FDC-313FCCE901AD}"/>
              </a:ext>
            </a:extLst>
          </p:cNvPr>
          <p:cNvSpPr>
            <a:spLocks noGrp="1"/>
          </p:cNvSpPr>
          <p:nvPr>
            <p:ph type="title"/>
          </p:nvPr>
        </p:nvSpPr>
        <p:spPr/>
        <p:txBody>
          <a:bodyPr>
            <a:normAutofit/>
          </a:bodyPr>
          <a:lstStyle/>
          <a:p>
            <a:r>
              <a:rPr lang="en-US" sz="4800" b="1" dirty="0">
                <a:highlight>
                  <a:srgbClr val="FF0000"/>
                </a:highlight>
              </a:rPr>
              <a:t>Sharing The Finds</a:t>
            </a:r>
          </a:p>
        </p:txBody>
      </p:sp>
      <p:sp>
        <p:nvSpPr>
          <p:cNvPr id="3" name="Content Placeholder 2">
            <a:extLst>
              <a:ext uri="{FF2B5EF4-FFF2-40B4-BE49-F238E27FC236}">
                <a16:creationId xmlns:a16="http://schemas.microsoft.com/office/drawing/2014/main" id="{E34CBA2D-8435-226E-3DB7-72AB12933E41}"/>
              </a:ext>
            </a:extLst>
          </p:cNvPr>
          <p:cNvSpPr>
            <a:spLocks noGrp="1"/>
          </p:cNvSpPr>
          <p:nvPr>
            <p:ph idx="1"/>
          </p:nvPr>
        </p:nvSpPr>
        <p:spPr/>
        <p:txBody>
          <a:bodyPr>
            <a:normAutofit/>
          </a:bodyPr>
          <a:lstStyle/>
          <a:p>
            <a:r>
              <a:rPr lang="en-US" sz="2000" dirty="0"/>
              <a:t>After analyzing and visualizing the data set provided, what comes to the forefront is that money spending is crucial and essential for Basma to achieve its potential customers and profit maximization. all charts show that spending more money leads to more purchases and registration.</a:t>
            </a:r>
          </a:p>
          <a:p>
            <a:r>
              <a:rPr lang="en-US" sz="2000" dirty="0"/>
              <a:t>For example, BASMA spends more on Instagram and Facebook than other platforms, so these two platforms have the highest reaches, registrations, and purchases. Also, spending more on regions and campaigns leads to better results.</a:t>
            </a:r>
          </a:p>
          <a:p>
            <a:r>
              <a:rPr lang="en-US" sz="2000" dirty="0"/>
              <a:t>On the other side, when looking closer at the regional level, we see that the campaign also plays a big role in reaching audience. In KSA, it is clear that KSA_May2020_Conversion is the best campaign by purchases and reach, while in the UAE, the best campaign to reach the audience is UAE_July2020_reach, knowing that the money spent on UAE_July2020_Conversion is more.</a:t>
            </a:r>
          </a:p>
          <a:p>
            <a:endParaRPr lang="en-US" dirty="0"/>
          </a:p>
        </p:txBody>
      </p:sp>
    </p:spTree>
    <p:extLst>
      <p:ext uri="{BB962C8B-B14F-4D97-AF65-F5344CB8AC3E}">
        <p14:creationId xmlns:p14="http://schemas.microsoft.com/office/powerpoint/2010/main" val="1011532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7CA9-A2F9-64FD-C171-D55B18081F7A}"/>
              </a:ext>
            </a:extLst>
          </p:cNvPr>
          <p:cNvSpPr>
            <a:spLocks noGrp="1"/>
          </p:cNvSpPr>
          <p:nvPr>
            <p:ph type="title"/>
          </p:nvPr>
        </p:nvSpPr>
        <p:spPr/>
        <p:txBody>
          <a:bodyPr/>
          <a:lstStyle/>
          <a:p>
            <a:r>
              <a:rPr lang="en-US" b="1" dirty="0">
                <a:solidFill>
                  <a:srgbClr val="FF0000"/>
                </a:solidFill>
              </a:rPr>
              <a:t>Recommendations</a:t>
            </a:r>
          </a:p>
        </p:txBody>
      </p:sp>
      <p:sp>
        <p:nvSpPr>
          <p:cNvPr id="3" name="Content Placeholder 2">
            <a:extLst>
              <a:ext uri="{FF2B5EF4-FFF2-40B4-BE49-F238E27FC236}">
                <a16:creationId xmlns:a16="http://schemas.microsoft.com/office/drawing/2014/main" id="{3A90203E-0C0C-D1FE-D3F4-1D4906834224}"/>
              </a:ext>
            </a:extLst>
          </p:cNvPr>
          <p:cNvSpPr>
            <a:spLocks noGrp="1"/>
          </p:cNvSpPr>
          <p:nvPr>
            <p:ph idx="1"/>
          </p:nvPr>
        </p:nvSpPr>
        <p:spPr/>
        <p:txBody>
          <a:bodyPr/>
          <a:lstStyle/>
          <a:p>
            <a:r>
              <a:rPr lang="en-US" dirty="0"/>
              <a:t>It is recommended to spend more money on campaigns and platforms, especially Instagram and Facebook, because these two platforms are more popular.</a:t>
            </a:r>
          </a:p>
          <a:p>
            <a:r>
              <a:rPr lang="en-US" dirty="0"/>
              <a:t>Make a customer experience survey that collects customer feedback and recommendations and try to provide the customer with high levels of satisfaction.</a:t>
            </a:r>
          </a:p>
          <a:p>
            <a:r>
              <a:rPr lang="en-US" b="0" i="0" dirty="0">
                <a:solidFill>
                  <a:srgbClr val="374151"/>
                </a:solidFill>
                <a:effectLst/>
                <a:latin typeface="Söhne"/>
              </a:rPr>
              <a:t>Offer discounts or promotions to attract and retain customers.</a:t>
            </a:r>
          </a:p>
          <a:p>
            <a:endParaRPr lang="en-US" b="0" i="0" dirty="0">
              <a:solidFill>
                <a:srgbClr val="374151"/>
              </a:solidFill>
              <a:effectLst/>
              <a:latin typeface="Söhne"/>
            </a:endParaRPr>
          </a:p>
          <a:p>
            <a:pPr marL="0" indent="0">
              <a:buNone/>
            </a:pPr>
            <a:endParaRPr lang="en-US" dirty="0"/>
          </a:p>
          <a:p>
            <a:endParaRPr lang="en-US" dirty="0"/>
          </a:p>
        </p:txBody>
      </p:sp>
    </p:spTree>
    <p:extLst>
      <p:ext uri="{BB962C8B-B14F-4D97-AF65-F5344CB8AC3E}">
        <p14:creationId xmlns:p14="http://schemas.microsoft.com/office/powerpoint/2010/main" val="359719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A9E9-1BE7-E13E-F4F1-6A2DD31E06E3}"/>
              </a:ext>
            </a:extLst>
          </p:cNvPr>
          <p:cNvSpPr>
            <a:spLocks noGrp="1"/>
          </p:cNvSpPr>
          <p:nvPr>
            <p:ph type="title"/>
          </p:nvPr>
        </p:nvSpPr>
        <p:spPr/>
        <p:txBody>
          <a:bodyPr/>
          <a:lstStyle/>
          <a:p>
            <a:pPr algn="ctr"/>
            <a:r>
              <a:rPr lang="en-US" b="1" dirty="0">
                <a:solidFill>
                  <a:srgbClr val="FF0000"/>
                </a:solidFill>
              </a:rPr>
              <a:t>Exploring The Data Set</a:t>
            </a:r>
            <a:br>
              <a:rPr lang="en-US" b="1" dirty="0">
                <a:solidFill>
                  <a:srgbClr val="FF0000"/>
                </a:solidFill>
              </a:rPr>
            </a:br>
            <a:r>
              <a:rPr lang="en-US" sz="2000" b="0" i="0" dirty="0">
                <a:solidFill>
                  <a:srgbClr val="FF0000"/>
                </a:solidFill>
                <a:effectLst/>
                <a:latin typeface="Söhne"/>
              </a:rPr>
              <a:t>Data Import and Database Insertion</a:t>
            </a:r>
            <a:endParaRPr lang="en-US" b="1" dirty="0">
              <a:solidFill>
                <a:srgbClr val="FF0000"/>
              </a:solidFill>
            </a:endParaRPr>
          </a:p>
        </p:txBody>
      </p:sp>
      <p:sp>
        <p:nvSpPr>
          <p:cNvPr id="3" name="Content Placeholder 2">
            <a:extLst>
              <a:ext uri="{FF2B5EF4-FFF2-40B4-BE49-F238E27FC236}">
                <a16:creationId xmlns:a16="http://schemas.microsoft.com/office/drawing/2014/main" id="{54409BB7-1D11-7E29-5029-ED8B427BC0D3}"/>
              </a:ext>
            </a:extLst>
          </p:cNvPr>
          <p:cNvSpPr>
            <a:spLocks noGrp="1"/>
          </p:cNvSpPr>
          <p:nvPr>
            <p:ph idx="1"/>
          </p:nvPr>
        </p:nvSpPr>
        <p:spPr/>
        <p:txBody>
          <a:bodyPr>
            <a:normAutofit lnSpcReduction="10000"/>
          </a:bodyPr>
          <a:lstStyle/>
          <a:p>
            <a:pPr marL="0" indent="0">
              <a:buNone/>
            </a:pPr>
            <a:endParaRPr lang="en-US" b="1" i="0" dirty="0">
              <a:solidFill>
                <a:srgbClr val="374151"/>
              </a:solidFill>
              <a:effectLst/>
              <a:latin typeface="Söhne"/>
            </a:endParaRPr>
          </a:p>
          <a:p>
            <a:r>
              <a:rPr lang="en-US" b="1" i="0" dirty="0">
                <a:solidFill>
                  <a:srgbClr val="374151"/>
                </a:solidFill>
                <a:effectLst/>
                <a:latin typeface="Söhne"/>
              </a:rPr>
              <a:t> </a:t>
            </a:r>
            <a:r>
              <a:rPr lang="en-US" b="1" i="0" dirty="0">
                <a:solidFill>
                  <a:srgbClr val="374151"/>
                </a:solidFill>
                <a:effectLst/>
              </a:rPr>
              <a:t>Data Import </a:t>
            </a:r>
            <a:r>
              <a:rPr lang="en-US" b="1" dirty="0"/>
              <a:t>with</a:t>
            </a:r>
            <a:r>
              <a:rPr lang="en-US" b="1" i="0" dirty="0">
                <a:solidFill>
                  <a:srgbClr val="374151"/>
                </a:solidFill>
                <a:effectLst/>
              </a:rPr>
              <a:t> Python</a:t>
            </a:r>
            <a:r>
              <a:rPr lang="en-US" b="0" i="0" dirty="0">
                <a:solidFill>
                  <a:srgbClr val="374151"/>
                </a:solidFill>
                <a:effectLst/>
                <a:latin typeface="Söhne"/>
              </a:rPr>
              <a:t>: </a:t>
            </a:r>
            <a:r>
              <a:rPr lang="en-US" sz="2600" b="0" i="0" dirty="0">
                <a:solidFill>
                  <a:srgbClr val="374151"/>
                </a:solidFill>
                <a:effectLst/>
                <a:latin typeface="Sohne"/>
              </a:rPr>
              <a:t>Used Python and Pandas to import data from campain_data.xlsx. Ensured data quality and readiness for database insertion.</a:t>
            </a:r>
            <a:endParaRPr lang="en-US" sz="2600" dirty="0">
              <a:solidFill>
                <a:srgbClr val="374151"/>
              </a:solidFill>
              <a:latin typeface="Sohne"/>
            </a:endParaRPr>
          </a:p>
          <a:p>
            <a:r>
              <a:rPr lang="en-US" b="1" dirty="0"/>
              <a:t>Database Insertion</a:t>
            </a:r>
            <a:r>
              <a:rPr lang="en-US" dirty="0"/>
              <a:t>: </a:t>
            </a:r>
            <a:r>
              <a:rPr lang="en-US" sz="2600" dirty="0">
                <a:latin typeface="Sohne"/>
              </a:rPr>
              <a:t>Connect to SQL Server via PyODBC, created CampaignData table and inserted cleaned data</a:t>
            </a:r>
            <a:r>
              <a:rPr lang="en-US" dirty="0"/>
              <a:t>.</a:t>
            </a:r>
          </a:p>
          <a:p>
            <a:pPr algn="l"/>
            <a:r>
              <a:rPr lang="en-US" b="1" i="0" dirty="0">
                <a:solidFill>
                  <a:srgbClr val="0D0D0D"/>
                </a:solidFill>
                <a:effectLst/>
              </a:rPr>
              <a:t>Verification and Closure</a:t>
            </a:r>
            <a:r>
              <a:rPr lang="en-US" b="1" i="0" dirty="0">
                <a:solidFill>
                  <a:srgbClr val="0D0D0D"/>
                </a:solidFill>
                <a:effectLst/>
                <a:latin typeface="Söhne"/>
              </a:rPr>
              <a:t>: </a:t>
            </a:r>
            <a:r>
              <a:rPr lang="en-US" sz="2600" b="0" i="0" dirty="0">
                <a:solidFill>
                  <a:srgbClr val="0D0D0D"/>
                </a:solidFill>
                <a:effectLst/>
                <a:latin typeface="Sohne"/>
              </a:rPr>
              <a:t>Confirmed successful data insertion, Closed database connection after completion</a:t>
            </a:r>
            <a:r>
              <a:rPr lang="en-US" b="0" i="0" dirty="0">
                <a:solidFill>
                  <a:srgbClr val="0D0D0D"/>
                </a:solidFill>
                <a:effectLst/>
                <a:latin typeface="Söhne"/>
              </a:rPr>
              <a:t>.</a:t>
            </a:r>
          </a:p>
          <a:p>
            <a:pPr algn="l"/>
            <a:r>
              <a:rPr lang="en-US" sz="3000" b="1" i="0" dirty="0">
                <a:solidFill>
                  <a:srgbClr val="0D0D0D"/>
                </a:solidFill>
                <a:effectLst/>
              </a:rPr>
              <a:t>Future Steps</a:t>
            </a:r>
            <a:r>
              <a:rPr lang="en-US" b="1" i="0" dirty="0">
                <a:solidFill>
                  <a:srgbClr val="0D0D0D"/>
                </a:solidFill>
                <a:effectLst/>
              </a:rPr>
              <a:t>: </a:t>
            </a:r>
            <a:r>
              <a:rPr lang="en-US" b="0" i="0" dirty="0">
                <a:solidFill>
                  <a:srgbClr val="0D0D0D"/>
                </a:solidFill>
                <a:effectLst/>
                <a:latin typeface="Söhne"/>
              </a:rPr>
              <a:t>Explore automation for streamlined updates, Further analyze data for actionable insights.</a:t>
            </a:r>
          </a:p>
          <a:p>
            <a:pPr algn="l"/>
            <a:endParaRPr lang="en-US" b="0" i="0" dirty="0">
              <a:solidFill>
                <a:srgbClr val="0D0D0D"/>
              </a:solidFill>
              <a:effectLst/>
              <a:latin typeface="Söhne"/>
            </a:endParaRPr>
          </a:p>
          <a:p>
            <a:endParaRPr lang="en-US" dirty="0"/>
          </a:p>
          <a:p>
            <a:endParaRPr lang="en-US" b="0" i="0" dirty="0">
              <a:solidFill>
                <a:srgbClr val="374151"/>
              </a:solidFill>
              <a:effectLst/>
              <a:latin typeface="Söhne"/>
            </a:endParaRPr>
          </a:p>
          <a:p>
            <a:pPr marL="0" indent="0">
              <a:buNone/>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613950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435D-65BF-9F36-4EDB-3756CBFD2B97}"/>
              </a:ext>
            </a:extLst>
          </p:cNvPr>
          <p:cNvSpPr>
            <a:spLocks noGrp="1"/>
          </p:cNvSpPr>
          <p:nvPr>
            <p:ph type="title"/>
          </p:nvPr>
        </p:nvSpPr>
        <p:spPr/>
        <p:txBody>
          <a:bodyPr/>
          <a:lstStyle/>
          <a:p>
            <a:r>
              <a:rPr lang="en-US" b="1" dirty="0">
                <a:solidFill>
                  <a:srgbClr val="FF0000"/>
                </a:solidFill>
              </a:rPr>
              <a:t>Expanding</a:t>
            </a:r>
          </a:p>
        </p:txBody>
      </p:sp>
      <p:sp>
        <p:nvSpPr>
          <p:cNvPr id="3" name="Content Placeholder 2">
            <a:extLst>
              <a:ext uri="{FF2B5EF4-FFF2-40B4-BE49-F238E27FC236}">
                <a16:creationId xmlns:a16="http://schemas.microsoft.com/office/drawing/2014/main" id="{07D82E75-E4AE-418D-0AF0-37CB798DB187}"/>
              </a:ext>
            </a:extLst>
          </p:cNvPr>
          <p:cNvSpPr>
            <a:spLocks noGrp="1"/>
          </p:cNvSpPr>
          <p:nvPr>
            <p:ph idx="1"/>
          </p:nvPr>
        </p:nvSpPr>
        <p:spPr/>
        <p:txBody>
          <a:bodyPr>
            <a:normAutofit lnSpcReduction="10000"/>
          </a:bodyPr>
          <a:lstStyle/>
          <a:p>
            <a:r>
              <a:rPr lang="en-US" b="0" i="0" dirty="0">
                <a:solidFill>
                  <a:srgbClr val="374151"/>
                </a:solidFill>
                <a:effectLst/>
                <a:latin typeface="Söhne"/>
              </a:rPr>
              <a:t>As a recommendation for the third market expansion, Qatar would be an ideal choice due to various reasons. Despite being a small country, Qatar has a wealthy population, which presents a promising opportunity for BASMA's services. Furthermore, the country's small size can offer an advantage for collecting accurate data, enabling the company to stand out from the competition. Qatar's business environment is also investor-friendly, with a focus on attracting foreign investment. The fact that Qatar is a neighboring country with a similar culture and population to the UAE and KSA can provide additional benefits for BASMA's expansion strategy. Overall, expanding to Qatar presents a lucrative opportunity for BASMA's growth and success.</a:t>
            </a:r>
            <a:endParaRPr lang="en-US" dirty="0"/>
          </a:p>
        </p:txBody>
      </p:sp>
    </p:spTree>
    <p:extLst>
      <p:ext uri="{BB962C8B-B14F-4D97-AF65-F5344CB8AC3E}">
        <p14:creationId xmlns:p14="http://schemas.microsoft.com/office/powerpoint/2010/main" val="1444242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0908-909A-37F7-EA5F-EA4FDDF87B69}"/>
              </a:ext>
            </a:extLst>
          </p:cNvPr>
          <p:cNvSpPr>
            <a:spLocks noGrp="1"/>
          </p:cNvSpPr>
          <p:nvPr>
            <p:ph type="title"/>
          </p:nvPr>
        </p:nvSpPr>
        <p:spPr/>
        <p:txBody>
          <a:bodyPr/>
          <a:lstStyle/>
          <a:p>
            <a:r>
              <a:rPr lang="en-US" b="1" dirty="0">
                <a:solidFill>
                  <a:srgbClr val="FF0000"/>
                </a:solidFill>
              </a:rPr>
              <a:t>Business Development Opportunities </a:t>
            </a:r>
          </a:p>
        </p:txBody>
      </p:sp>
      <p:sp>
        <p:nvSpPr>
          <p:cNvPr id="3" name="Content Placeholder 2">
            <a:extLst>
              <a:ext uri="{FF2B5EF4-FFF2-40B4-BE49-F238E27FC236}">
                <a16:creationId xmlns:a16="http://schemas.microsoft.com/office/drawing/2014/main" id="{D69F7F10-6F31-BA56-B4EF-11EF7374B1A0}"/>
              </a:ext>
            </a:extLst>
          </p:cNvPr>
          <p:cNvSpPr>
            <a:spLocks noGrp="1"/>
          </p:cNvSpPr>
          <p:nvPr>
            <p:ph idx="1"/>
          </p:nvPr>
        </p:nvSpPr>
        <p:spPr/>
        <p:txBody>
          <a:bodyPr/>
          <a:lstStyle/>
          <a:p>
            <a:pPr marL="0" indent="0">
              <a:buNone/>
            </a:pPr>
            <a:r>
              <a:rPr lang="en-US" sz="3200" b="1" dirty="0"/>
              <a:t>Basma can offer additional services in some related fields, such as: 	</a:t>
            </a:r>
          </a:p>
          <a:p>
            <a:r>
              <a:rPr lang="en-US" dirty="0">
                <a:effectLst/>
              </a:rPr>
              <a:t>cosmetic dentistry that focus on person's smile</a:t>
            </a:r>
          </a:p>
          <a:p>
            <a:r>
              <a:rPr lang="en-US" b="0" i="0" dirty="0">
                <a:solidFill>
                  <a:srgbClr val="374151"/>
                </a:solidFill>
                <a:effectLst/>
                <a:latin typeface="Söhne"/>
              </a:rPr>
              <a:t>Creating a toothpaste that establishes its brand identity would be a favorable beginning for a business venture.</a:t>
            </a:r>
            <a:endParaRPr lang="en-US" b="0" i="0" dirty="0">
              <a:solidFill>
                <a:srgbClr val="374151"/>
              </a:solidFill>
              <a:latin typeface="Söhne"/>
            </a:endParaRPr>
          </a:p>
          <a:p>
            <a:endParaRPr lang="en-US" dirty="0">
              <a:effectLst/>
            </a:endParaRPr>
          </a:p>
          <a:p>
            <a:endParaRPr lang="en-US" dirty="0">
              <a:effectLst/>
            </a:endParaRPr>
          </a:p>
          <a:p>
            <a:pPr marL="0" indent="0">
              <a:buNone/>
            </a:pPr>
            <a:endParaRPr lang="en-US" dirty="0"/>
          </a:p>
        </p:txBody>
      </p:sp>
    </p:spTree>
    <p:extLst>
      <p:ext uri="{BB962C8B-B14F-4D97-AF65-F5344CB8AC3E}">
        <p14:creationId xmlns:p14="http://schemas.microsoft.com/office/powerpoint/2010/main" val="213491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410A-41A9-E38A-4BB2-A7A5774CA083}"/>
              </a:ext>
            </a:extLst>
          </p:cNvPr>
          <p:cNvSpPr>
            <a:spLocks noGrp="1"/>
          </p:cNvSpPr>
          <p:nvPr>
            <p:ph type="title"/>
          </p:nvPr>
        </p:nvSpPr>
        <p:spPr>
          <a:xfrm>
            <a:off x="838200" y="1580605"/>
            <a:ext cx="10487297" cy="3252652"/>
          </a:xfrm>
        </p:spPr>
        <p:txBody>
          <a:bodyPr>
            <a:normAutofit/>
          </a:bodyPr>
          <a:lstStyle/>
          <a:p>
            <a:pPr algn="ctr"/>
            <a:r>
              <a:rPr lang="en-US" sz="19900" b="1" dirty="0">
                <a:solidFill>
                  <a:srgbClr val="FF0000"/>
                </a:solidFill>
              </a:rPr>
              <a:t>Thank You</a:t>
            </a:r>
          </a:p>
        </p:txBody>
      </p:sp>
      <p:sp>
        <p:nvSpPr>
          <p:cNvPr id="3" name="Content Placeholder 2">
            <a:extLst>
              <a:ext uri="{FF2B5EF4-FFF2-40B4-BE49-F238E27FC236}">
                <a16:creationId xmlns:a16="http://schemas.microsoft.com/office/drawing/2014/main" id="{8FB00508-DF9D-EAFB-D449-E50AB8468A55}"/>
              </a:ext>
            </a:extLst>
          </p:cNvPr>
          <p:cNvSpPr>
            <a:spLocks noGrp="1"/>
          </p:cNvSpPr>
          <p:nvPr>
            <p:ph idx="1"/>
          </p:nvPr>
        </p:nvSpPr>
        <p:spPr>
          <a:xfrm>
            <a:off x="158931" y="6275750"/>
            <a:ext cx="3354977" cy="434249"/>
          </a:xfrm>
        </p:spPr>
        <p:txBody>
          <a:bodyPr>
            <a:normAutofit fontScale="92500" lnSpcReduction="10000"/>
          </a:bodyPr>
          <a:lstStyle/>
          <a:p>
            <a:pPr marL="0" indent="0">
              <a:buNone/>
            </a:pPr>
            <a:r>
              <a:rPr lang="en-US" dirty="0"/>
              <a:t>Mohammad Haidar</a:t>
            </a:r>
          </a:p>
        </p:txBody>
      </p:sp>
    </p:spTree>
    <p:extLst>
      <p:ext uri="{BB962C8B-B14F-4D97-AF65-F5344CB8AC3E}">
        <p14:creationId xmlns:p14="http://schemas.microsoft.com/office/powerpoint/2010/main" val="149647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F24C-BCF8-ECB0-F6A4-625EFACD546C}"/>
              </a:ext>
            </a:extLst>
          </p:cNvPr>
          <p:cNvSpPr>
            <a:spLocks noGrp="1"/>
          </p:cNvSpPr>
          <p:nvPr>
            <p:ph type="title"/>
          </p:nvPr>
        </p:nvSpPr>
        <p:spPr/>
        <p:txBody>
          <a:bodyPr/>
          <a:lstStyle/>
          <a:p>
            <a:pPr algn="ctr"/>
            <a:r>
              <a:rPr lang="en-US" b="1" dirty="0">
                <a:solidFill>
                  <a:srgbClr val="FF0000"/>
                </a:solidFill>
              </a:rPr>
              <a:t>Let's Talk About The Data Set:</a:t>
            </a:r>
            <a:br>
              <a:rPr lang="en-US" b="1" dirty="0">
                <a:solidFill>
                  <a:srgbClr val="FF0000"/>
                </a:solidFill>
              </a:rPr>
            </a:br>
            <a:endParaRPr lang="en-US" b="1" dirty="0">
              <a:solidFill>
                <a:srgbClr val="FF0000"/>
              </a:solidFill>
            </a:endParaRPr>
          </a:p>
        </p:txBody>
      </p:sp>
      <p:sp>
        <p:nvSpPr>
          <p:cNvPr id="3" name="Content Placeholder 2">
            <a:extLst>
              <a:ext uri="{FF2B5EF4-FFF2-40B4-BE49-F238E27FC236}">
                <a16:creationId xmlns:a16="http://schemas.microsoft.com/office/drawing/2014/main" id="{96734460-7172-F184-ED53-DE90A3565A60}"/>
              </a:ext>
            </a:extLst>
          </p:cNvPr>
          <p:cNvSpPr>
            <a:spLocks noGrp="1"/>
          </p:cNvSpPr>
          <p:nvPr>
            <p:ph idx="1"/>
          </p:nvPr>
        </p:nvSpPr>
        <p:spPr/>
        <p:txBody>
          <a:bodyPr/>
          <a:lstStyle/>
          <a:p>
            <a:r>
              <a:rPr lang="en-US" dirty="0"/>
              <a:t>This data set shows that BASMA is trying to reach potential customers through different campaigns in two regions (KSA and the UAE) in 2020.</a:t>
            </a:r>
          </a:p>
          <a:p>
            <a:r>
              <a:rPr lang="en-US" dirty="0"/>
              <a:t>They tried to use four different platforms to reach their potential customers. they provide us with several data columns to analyze their performance over time and channel based on 6 numerical factors that are crucial to any company in this field.</a:t>
            </a:r>
          </a:p>
          <a:p>
            <a:endParaRPr lang="en-US" dirty="0"/>
          </a:p>
        </p:txBody>
      </p:sp>
    </p:spTree>
    <p:extLst>
      <p:ext uri="{BB962C8B-B14F-4D97-AF65-F5344CB8AC3E}">
        <p14:creationId xmlns:p14="http://schemas.microsoft.com/office/powerpoint/2010/main" val="297262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7AD0-C122-4A72-DF3E-C9CF1CE35123}"/>
              </a:ext>
            </a:extLst>
          </p:cNvPr>
          <p:cNvSpPr>
            <a:spLocks noGrp="1"/>
          </p:cNvSpPr>
          <p:nvPr>
            <p:ph type="title"/>
          </p:nvPr>
        </p:nvSpPr>
        <p:spPr/>
        <p:txBody>
          <a:bodyPr/>
          <a:lstStyle/>
          <a:p>
            <a:pPr algn="ctr"/>
            <a:r>
              <a:rPr lang="en-US" b="1" dirty="0">
                <a:solidFill>
                  <a:srgbClr val="FF0000"/>
                </a:solidFill>
              </a:rPr>
              <a:t>Data Model</a:t>
            </a:r>
            <a:br>
              <a:rPr lang="en-US" b="1" dirty="0">
                <a:solidFill>
                  <a:srgbClr val="FF0000"/>
                </a:solidFill>
              </a:rPr>
            </a:br>
            <a:endParaRPr lang="en-US" b="1" dirty="0">
              <a:solidFill>
                <a:srgbClr val="FF0000"/>
              </a:solidFill>
            </a:endParaRPr>
          </a:p>
        </p:txBody>
      </p:sp>
      <p:sp>
        <p:nvSpPr>
          <p:cNvPr id="3" name="Content Placeholder 2">
            <a:extLst>
              <a:ext uri="{FF2B5EF4-FFF2-40B4-BE49-F238E27FC236}">
                <a16:creationId xmlns:a16="http://schemas.microsoft.com/office/drawing/2014/main" id="{61EB26D5-C6D6-77E1-3E69-11088A6B5916}"/>
              </a:ext>
            </a:extLst>
          </p:cNvPr>
          <p:cNvSpPr>
            <a:spLocks noGrp="1"/>
          </p:cNvSpPr>
          <p:nvPr>
            <p:ph idx="1"/>
          </p:nvPr>
        </p:nvSpPr>
        <p:spPr/>
        <p:txBody>
          <a:bodyPr>
            <a:normAutofit fontScale="92500" lnSpcReduction="10000"/>
          </a:bodyPr>
          <a:lstStyle/>
          <a:p>
            <a:r>
              <a:rPr lang="en-US" dirty="0"/>
              <a:t>I saw that working with a full data model is more beneficial in analysis, especially using PowerBi to visualize the data set, so I decided to add a campaign </a:t>
            </a:r>
            <a:r>
              <a:rPr lang="en-US" b="0" i="0" dirty="0">
                <a:solidFill>
                  <a:srgbClr val="0D0D0D"/>
                </a:solidFill>
                <a:effectLst/>
                <a:latin typeface="Söhne"/>
              </a:rPr>
              <a:t>dimension</a:t>
            </a:r>
            <a:r>
              <a:rPr lang="en-US" dirty="0"/>
              <a:t> table (</a:t>
            </a:r>
            <a:r>
              <a:rPr lang="en-US" dirty="0" err="1"/>
              <a:t>campaign_dim</a:t>
            </a:r>
            <a:r>
              <a:rPr lang="en-US" dirty="0"/>
              <a:t>) and platform_table, which are derived from the fact table. The main reason behind this is to index the campaign name and platform columns and remove them from the initial data table, which is </a:t>
            </a:r>
            <a:r>
              <a:rPr lang="en-US" dirty="0" err="1"/>
              <a:t>campaign_fact</a:t>
            </a:r>
            <a:r>
              <a:rPr lang="en-US" dirty="0"/>
              <a:t>, to achieve the best practice of not having any categorical data type in the fact table. Also,  I found that it is beneficial to add a table that contains only the 2 regions and make its relationship with the </a:t>
            </a:r>
            <a:r>
              <a:rPr lang="en-US" dirty="0" err="1"/>
              <a:t>campaign_dim</a:t>
            </a:r>
            <a:r>
              <a:rPr lang="en-US" dirty="0"/>
              <a:t> table and this step is important to add the region slicer to my dashboard. Adding to that I didn't ignore adding a calendar table to have full data model</a:t>
            </a:r>
          </a:p>
          <a:p>
            <a:r>
              <a:rPr lang="en-US" dirty="0"/>
              <a:t>All these steps are done inside the power query editor </a:t>
            </a:r>
          </a:p>
        </p:txBody>
      </p:sp>
    </p:spTree>
    <p:extLst>
      <p:ext uri="{BB962C8B-B14F-4D97-AF65-F5344CB8AC3E}">
        <p14:creationId xmlns:p14="http://schemas.microsoft.com/office/powerpoint/2010/main" val="2275614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3A15EE3-126B-F89B-29B9-ADB0DF415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23412" cy="6727371"/>
          </a:xfrm>
          <a:prstGeom prst="rect">
            <a:avLst/>
          </a:prstGeom>
        </p:spPr>
      </p:pic>
    </p:spTree>
    <p:extLst>
      <p:ext uri="{BB962C8B-B14F-4D97-AF65-F5344CB8AC3E}">
        <p14:creationId xmlns:p14="http://schemas.microsoft.com/office/powerpoint/2010/main" val="291350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3FE3-EEA6-0E6E-9D02-2EB5A429A550}"/>
              </a:ext>
            </a:extLst>
          </p:cNvPr>
          <p:cNvSpPr>
            <a:spLocks noGrp="1"/>
          </p:cNvSpPr>
          <p:nvPr>
            <p:ph type="ctrTitle"/>
          </p:nvPr>
        </p:nvSpPr>
        <p:spPr/>
        <p:txBody>
          <a:bodyPr>
            <a:normAutofit/>
          </a:bodyPr>
          <a:lstStyle/>
          <a:p>
            <a:r>
              <a:rPr lang="en-US" sz="8000" b="1" u="sng" dirty="0">
                <a:solidFill>
                  <a:srgbClr val="FF0000"/>
                </a:solidFill>
              </a:rPr>
              <a:t>VISUALIZATIONS</a:t>
            </a:r>
          </a:p>
        </p:txBody>
      </p:sp>
      <p:sp>
        <p:nvSpPr>
          <p:cNvPr id="3" name="Subtitle 2">
            <a:extLst>
              <a:ext uri="{FF2B5EF4-FFF2-40B4-BE49-F238E27FC236}">
                <a16:creationId xmlns:a16="http://schemas.microsoft.com/office/drawing/2014/main" id="{EE78BB9D-25D6-4B14-7B1B-4E544ADC144A}"/>
              </a:ext>
            </a:extLst>
          </p:cNvPr>
          <p:cNvSpPr>
            <a:spLocks noGrp="1"/>
          </p:cNvSpPr>
          <p:nvPr>
            <p:ph type="subTitle" idx="1"/>
          </p:nvPr>
        </p:nvSpPr>
        <p:spPr/>
        <p:txBody>
          <a:bodyPr/>
          <a:lstStyle/>
          <a:p>
            <a:r>
              <a:rPr lang="en-US" dirty="0"/>
              <a:t>Charts and Explanation</a:t>
            </a:r>
          </a:p>
        </p:txBody>
      </p:sp>
    </p:spTree>
    <p:extLst>
      <p:ext uri="{BB962C8B-B14F-4D97-AF65-F5344CB8AC3E}">
        <p14:creationId xmlns:p14="http://schemas.microsoft.com/office/powerpoint/2010/main" val="113826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9E7A5-B6C7-AA4F-1121-763DAE27561D}"/>
              </a:ext>
            </a:extLst>
          </p:cNvPr>
          <p:cNvSpPr>
            <a:spLocks noGrp="1"/>
          </p:cNvSpPr>
          <p:nvPr>
            <p:ph type="ctrTitle"/>
          </p:nvPr>
        </p:nvSpPr>
        <p:spPr/>
        <p:txBody>
          <a:bodyPr/>
          <a:lstStyle/>
          <a:p>
            <a:r>
              <a:rPr lang="en-US" b="1" dirty="0">
                <a:solidFill>
                  <a:srgbClr val="FF0000"/>
                </a:solidFill>
              </a:rPr>
              <a:t>The Full Dashboard </a:t>
            </a:r>
          </a:p>
        </p:txBody>
      </p:sp>
      <p:sp>
        <p:nvSpPr>
          <p:cNvPr id="3" name="Subtitle 2">
            <a:extLst>
              <a:ext uri="{FF2B5EF4-FFF2-40B4-BE49-F238E27FC236}">
                <a16:creationId xmlns:a16="http://schemas.microsoft.com/office/drawing/2014/main" id="{B630BE85-9D52-C6B7-BFCC-68EFCA723793}"/>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00824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 table&#10;&#10;Description automatically generated">
            <a:extLst>
              <a:ext uri="{FF2B5EF4-FFF2-40B4-BE49-F238E27FC236}">
                <a16:creationId xmlns:a16="http://schemas.microsoft.com/office/drawing/2014/main" id="{F736CCC6-8419-C8C1-4EDD-AF0669A9F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46"/>
            <a:ext cx="12192000" cy="6863545"/>
          </a:xfrm>
          <a:prstGeom prst="rect">
            <a:avLst/>
          </a:prstGeom>
        </p:spPr>
      </p:pic>
    </p:spTree>
    <p:extLst>
      <p:ext uri="{BB962C8B-B14F-4D97-AF65-F5344CB8AC3E}">
        <p14:creationId xmlns:p14="http://schemas.microsoft.com/office/powerpoint/2010/main" val="43627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D7E6C-564E-48F1-C780-90666BDE0763}"/>
              </a:ext>
            </a:extLst>
          </p:cNvPr>
          <p:cNvSpPr>
            <a:spLocks noGrp="1"/>
          </p:cNvSpPr>
          <p:nvPr>
            <p:ph type="title"/>
          </p:nvPr>
        </p:nvSpPr>
        <p:spPr/>
        <p:txBody>
          <a:bodyPr/>
          <a:lstStyle/>
          <a:p>
            <a:pPr algn="ctr"/>
            <a:r>
              <a:rPr lang="en-US" b="1" dirty="0">
                <a:solidFill>
                  <a:srgbClr val="FF0000"/>
                </a:solidFill>
              </a:rPr>
              <a:t>Topline Performance</a:t>
            </a:r>
          </a:p>
        </p:txBody>
      </p:sp>
      <p:sp>
        <p:nvSpPr>
          <p:cNvPr id="3" name="Content Placeholder 2">
            <a:extLst>
              <a:ext uri="{FF2B5EF4-FFF2-40B4-BE49-F238E27FC236}">
                <a16:creationId xmlns:a16="http://schemas.microsoft.com/office/drawing/2014/main" id="{4501C5FF-3683-7DF0-7715-1ED7B5B6BC43}"/>
              </a:ext>
            </a:extLst>
          </p:cNvPr>
          <p:cNvSpPr>
            <a:spLocks noGrp="1"/>
          </p:cNvSpPr>
          <p:nvPr>
            <p:ph idx="1"/>
          </p:nvPr>
        </p:nvSpPr>
        <p:spPr/>
        <p:txBody>
          <a:bodyPr/>
          <a:lstStyle/>
          <a:p>
            <a:pPr>
              <a:buFont typeface="Arial" panose="020B0604020202020204" pitchFamily="34" charset="0"/>
              <a:buChar char="•"/>
            </a:pPr>
            <a:r>
              <a:rPr lang="en-US" dirty="0">
                <a:solidFill>
                  <a:srgbClr val="252525"/>
                </a:solidFill>
                <a:effectLst/>
              </a:rPr>
              <a:t>In this step of the work, I started adding slicers that filter every chart in the dashboard in order to view data at different levels.</a:t>
            </a:r>
          </a:p>
          <a:p>
            <a:pPr>
              <a:buFont typeface="Arial" panose="020B0604020202020204" pitchFamily="34" charset="0"/>
              <a:buChar char="•"/>
            </a:pPr>
            <a:endParaRPr lang="en-US" dirty="0">
              <a:solidFill>
                <a:srgbClr val="252525"/>
              </a:solidFill>
              <a:effectLst/>
            </a:endParaRPr>
          </a:p>
          <a:p>
            <a:pPr>
              <a:buFont typeface="Arial" panose="020B0604020202020204" pitchFamily="34" charset="0"/>
              <a:buChar char="•"/>
            </a:pPr>
            <a:r>
              <a:rPr lang="en-US" dirty="0">
                <a:solidFill>
                  <a:srgbClr val="252525"/>
                </a:solidFill>
                <a:effectLst/>
              </a:rPr>
              <a:t>The pie chart represents the reach by platform as a sum of total</a:t>
            </a:r>
          </a:p>
          <a:p>
            <a:pPr>
              <a:buFont typeface="Arial" panose="020B0604020202020204" pitchFamily="34" charset="0"/>
              <a:buChar char="•"/>
            </a:pPr>
            <a:endParaRPr lang="en-US" dirty="0">
              <a:solidFill>
                <a:srgbClr val="252525"/>
              </a:solidFill>
              <a:effectLst/>
            </a:endParaRPr>
          </a:p>
          <a:p>
            <a:pPr>
              <a:buFont typeface="Arial" panose="020B0604020202020204" pitchFamily="34" charset="0"/>
              <a:buChar char="•"/>
            </a:pPr>
            <a:r>
              <a:rPr lang="en-US" dirty="0">
                <a:solidFill>
                  <a:srgbClr val="252525"/>
                </a:solidFill>
                <a:effectLst/>
              </a:rPr>
              <a:t>Adding cards showing the sum of different data is very important to take a closer look at what is happening, especially when using filters.</a:t>
            </a:r>
          </a:p>
          <a:p>
            <a:pPr marL="0" indent="0">
              <a:buNone/>
            </a:pPr>
            <a:endParaRPr lang="en-US" dirty="0"/>
          </a:p>
        </p:txBody>
      </p:sp>
    </p:spTree>
    <p:extLst>
      <p:ext uri="{BB962C8B-B14F-4D97-AF65-F5344CB8AC3E}">
        <p14:creationId xmlns:p14="http://schemas.microsoft.com/office/powerpoint/2010/main" val="1167832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1617</TotalTime>
  <Words>1012</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Sohne</vt:lpstr>
      <vt:lpstr>Söhne</vt:lpstr>
      <vt:lpstr>Office Theme</vt:lpstr>
      <vt:lpstr>Data Engineering Project</vt:lpstr>
      <vt:lpstr>Exploring The Data Set Data Import and Database Insertion</vt:lpstr>
      <vt:lpstr>Let's Talk About The Data Set: </vt:lpstr>
      <vt:lpstr>Data Model </vt:lpstr>
      <vt:lpstr>PowerPoint Presentation</vt:lpstr>
      <vt:lpstr>VISUALIZATIONS</vt:lpstr>
      <vt:lpstr>The Full Dashboard </vt:lpstr>
      <vt:lpstr>PowerPoint Presentation</vt:lpstr>
      <vt:lpstr>Topline Performance</vt:lpstr>
      <vt:lpstr>PowerPoint Presentation</vt:lpstr>
      <vt:lpstr>Analyzing and comparing</vt:lpstr>
      <vt:lpstr>PowerPoint Presentation</vt:lpstr>
      <vt:lpstr>Purchases and Amount spent</vt:lpstr>
      <vt:lpstr>Market vs Purchases</vt:lpstr>
      <vt:lpstr>KPI’s  Using Drill Through</vt:lpstr>
      <vt:lpstr>Filtering By Region</vt:lpstr>
      <vt:lpstr>Data-driven Insights</vt:lpstr>
      <vt:lpstr>Sharing The Finds</vt:lpstr>
      <vt:lpstr>Recommendations</vt:lpstr>
      <vt:lpstr>Expanding</vt:lpstr>
      <vt:lpstr>Business Development Opportunities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Assignment</dc:title>
  <dc:creator>Mohammad Haidar</dc:creator>
  <cp:lastModifiedBy>Mohammad Haidar</cp:lastModifiedBy>
  <cp:revision>36</cp:revision>
  <dcterms:created xsi:type="dcterms:W3CDTF">2023-04-24T17:58:42Z</dcterms:created>
  <dcterms:modified xsi:type="dcterms:W3CDTF">2024-02-16T19:46:25Z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2023-04-24T18:03:07Z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a895c6ab-5132-4239-a0d1-4c35ba4fa764</vt:lpwstr>
  </property>
  <property fmtid="{D5CDD505-2E9C-101B-9397-08002B2CF9AE}" pid="7" name="MSIP_Label_defa4170-0d19-0005-0004-bc88714345d2_ActionId">
    <vt:lpwstr>abf8a913-dcc8-48d5-b51e-f5f13e97c260</vt:lpwstr>
  </property>
  <property fmtid="{D5CDD505-2E9C-101B-9397-08002B2CF9AE}" pid="8" name="MSIP_Label_defa4170-0d19-0005-0004-bc88714345d2_ContentBits">
    <vt:lpwstr>0</vt:lpwstr>
  </property>
</Properties>
</file>