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gramming\Udacity%20Nanodegree\Progect\results%201%20query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'results 1 query'!$B$1</c:f>
              <c:strCache>
                <c:ptCount val="1"/>
                <c:pt idx="0">
                  <c:v>movie_count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'results 1 query'!$A$2:$A$17</c:f>
              <c:strCache>
                <c:ptCount val="16"/>
                <c:pt idx="0">
                  <c:v>Sports</c:v>
                </c:pt>
                <c:pt idx="1">
                  <c:v>Sci-Fi</c:v>
                </c:pt>
                <c:pt idx="2">
                  <c:v>Animation</c:v>
                </c:pt>
                <c:pt idx="3">
                  <c:v>Drama</c:v>
                </c:pt>
                <c:pt idx="4">
                  <c:v>Comedy</c:v>
                </c:pt>
                <c:pt idx="5">
                  <c:v>New</c:v>
                </c:pt>
                <c:pt idx="6">
                  <c:v>Action</c:v>
                </c:pt>
                <c:pt idx="7">
                  <c:v>Foreign</c:v>
                </c:pt>
                <c:pt idx="8">
                  <c:v>Games</c:v>
                </c:pt>
                <c:pt idx="9">
                  <c:v>Family</c:v>
                </c:pt>
                <c:pt idx="10">
                  <c:v>Documentary</c:v>
                </c:pt>
                <c:pt idx="11">
                  <c:v>Horror</c:v>
                </c:pt>
                <c:pt idx="12">
                  <c:v>Classics</c:v>
                </c:pt>
                <c:pt idx="13">
                  <c:v>Children</c:v>
                </c:pt>
                <c:pt idx="14">
                  <c:v>Travel</c:v>
                </c:pt>
                <c:pt idx="15">
                  <c:v>Music</c:v>
                </c:pt>
              </c:strCache>
            </c:strRef>
          </c:cat>
          <c:val>
            <c:numRef>
              <c:f>'results 1 query'!$B$2:$B$17</c:f>
              <c:numCache>
                <c:formatCode>General</c:formatCode>
                <c:ptCount val="16"/>
                <c:pt idx="0">
                  <c:v>1081</c:v>
                </c:pt>
                <c:pt idx="1">
                  <c:v>998</c:v>
                </c:pt>
                <c:pt idx="2">
                  <c:v>1065</c:v>
                </c:pt>
                <c:pt idx="3">
                  <c:v>953</c:v>
                </c:pt>
                <c:pt idx="4">
                  <c:v>851</c:v>
                </c:pt>
                <c:pt idx="5">
                  <c:v>864</c:v>
                </c:pt>
                <c:pt idx="6">
                  <c:v>1013</c:v>
                </c:pt>
                <c:pt idx="7">
                  <c:v>953</c:v>
                </c:pt>
                <c:pt idx="8">
                  <c:v>884</c:v>
                </c:pt>
                <c:pt idx="9">
                  <c:v>988</c:v>
                </c:pt>
                <c:pt idx="10">
                  <c:v>937</c:v>
                </c:pt>
                <c:pt idx="11">
                  <c:v>773</c:v>
                </c:pt>
                <c:pt idx="12">
                  <c:v>860</c:v>
                </c:pt>
                <c:pt idx="13">
                  <c:v>861</c:v>
                </c:pt>
                <c:pt idx="14">
                  <c:v>765</c:v>
                </c:pt>
                <c:pt idx="15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00-4B2A-BF53-9F0BA6884B3A}"/>
            </c:ext>
          </c:extLst>
        </c:ser>
        <c:ser>
          <c:idx val="1"/>
          <c:order val="1"/>
          <c:tx>
            <c:strRef>
              <c:f>'results 1 query'!$C$1</c:f>
              <c:strCache>
                <c:ptCount val="1"/>
                <c:pt idx="0">
                  <c:v>max_sales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'results 1 query'!$A$2:$A$17</c:f>
              <c:strCache>
                <c:ptCount val="16"/>
                <c:pt idx="0">
                  <c:v>Sports</c:v>
                </c:pt>
                <c:pt idx="1">
                  <c:v>Sci-Fi</c:v>
                </c:pt>
                <c:pt idx="2">
                  <c:v>Animation</c:v>
                </c:pt>
                <c:pt idx="3">
                  <c:v>Drama</c:v>
                </c:pt>
                <c:pt idx="4">
                  <c:v>Comedy</c:v>
                </c:pt>
                <c:pt idx="5">
                  <c:v>New</c:v>
                </c:pt>
                <c:pt idx="6">
                  <c:v>Action</c:v>
                </c:pt>
                <c:pt idx="7">
                  <c:v>Foreign</c:v>
                </c:pt>
                <c:pt idx="8">
                  <c:v>Games</c:v>
                </c:pt>
                <c:pt idx="9">
                  <c:v>Family</c:v>
                </c:pt>
                <c:pt idx="10">
                  <c:v>Documentary</c:v>
                </c:pt>
                <c:pt idx="11">
                  <c:v>Horror</c:v>
                </c:pt>
                <c:pt idx="12">
                  <c:v>Classics</c:v>
                </c:pt>
                <c:pt idx="13">
                  <c:v>Children</c:v>
                </c:pt>
                <c:pt idx="14">
                  <c:v>Travel</c:v>
                </c:pt>
                <c:pt idx="15">
                  <c:v>Music</c:v>
                </c:pt>
              </c:strCache>
            </c:strRef>
          </c:cat>
          <c:val>
            <c:numRef>
              <c:f>'results 1 query'!$C$2:$C$17</c:f>
              <c:numCache>
                <c:formatCode>General</c:formatCode>
                <c:ptCount val="16"/>
                <c:pt idx="0">
                  <c:v>4892.1899999999996</c:v>
                </c:pt>
                <c:pt idx="1">
                  <c:v>4336.01</c:v>
                </c:pt>
                <c:pt idx="2">
                  <c:v>4245.3100000000004</c:v>
                </c:pt>
                <c:pt idx="3">
                  <c:v>4118.46</c:v>
                </c:pt>
                <c:pt idx="4">
                  <c:v>4002.48</c:v>
                </c:pt>
                <c:pt idx="5">
                  <c:v>3966.38</c:v>
                </c:pt>
                <c:pt idx="6">
                  <c:v>3951.84</c:v>
                </c:pt>
                <c:pt idx="7">
                  <c:v>3934.47</c:v>
                </c:pt>
                <c:pt idx="8">
                  <c:v>3922.18</c:v>
                </c:pt>
                <c:pt idx="9">
                  <c:v>3830.15</c:v>
                </c:pt>
                <c:pt idx="10">
                  <c:v>3749.65</c:v>
                </c:pt>
                <c:pt idx="11">
                  <c:v>3401.27</c:v>
                </c:pt>
                <c:pt idx="12">
                  <c:v>3353.38</c:v>
                </c:pt>
                <c:pt idx="13">
                  <c:v>3309.39</c:v>
                </c:pt>
                <c:pt idx="14">
                  <c:v>3227.36</c:v>
                </c:pt>
                <c:pt idx="15">
                  <c:v>3071.52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00-4B2A-BF53-9F0BA6884B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719661439"/>
        <c:axId val="1716197759"/>
      </c:barChart>
      <c:lineChart>
        <c:grouping val="standard"/>
        <c:varyColors val="0"/>
        <c:ser>
          <c:idx val="2"/>
          <c:order val="2"/>
          <c:tx>
            <c:strRef>
              <c:f>'results 1 query'!$D$1</c:f>
              <c:strCache>
                <c:ptCount val="1"/>
                <c:pt idx="0">
                  <c:v>total_sales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'results 1 query'!$A$2:$A$17</c:f>
              <c:strCache>
                <c:ptCount val="16"/>
                <c:pt idx="0">
                  <c:v>Sports</c:v>
                </c:pt>
                <c:pt idx="1">
                  <c:v>Sci-Fi</c:v>
                </c:pt>
                <c:pt idx="2">
                  <c:v>Animation</c:v>
                </c:pt>
                <c:pt idx="3">
                  <c:v>Drama</c:v>
                </c:pt>
                <c:pt idx="4">
                  <c:v>Comedy</c:v>
                </c:pt>
                <c:pt idx="5">
                  <c:v>New</c:v>
                </c:pt>
                <c:pt idx="6">
                  <c:v>Action</c:v>
                </c:pt>
                <c:pt idx="7">
                  <c:v>Foreign</c:v>
                </c:pt>
                <c:pt idx="8">
                  <c:v>Games</c:v>
                </c:pt>
                <c:pt idx="9">
                  <c:v>Family</c:v>
                </c:pt>
                <c:pt idx="10">
                  <c:v>Documentary</c:v>
                </c:pt>
                <c:pt idx="11">
                  <c:v>Horror</c:v>
                </c:pt>
                <c:pt idx="12">
                  <c:v>Classics</c:v>
                </c:pt>
                <c:pt idx="13">
                  <c:v>Children</c:v>
                </c:pt>
                <c:pt idx="14">
                  <c:v>Travel</c:v>
                </c:pt>
                <c:pt idx="15">
                  <c:v>Music</c:v>
                </c:pt>
              </c:strCache>
            </c:strRef>
          </c:cat>
          <c:val>
            <c:numRef>
              <c:f>'results 1 query'!$D$2:$D$17</c:f>
              <c:numCache>
                <c:formatCode>General</c:formatCode>
                <c:ptCount val="16"/>
                <c:pt idx="0">
                  <c:v>5288457.3899999997</c:v>
                </c:pt>
                <c:pt idx="1">
                  <c:v>4327337.9800000004</c:v>
                </c:pt>
                <c:pt idx="2">
                  <c:v>4521255.1500000004</c:v>
                </c:pt>
                <c:pt idx="3">
                  <c:v>3924892.38</c:v>
                </c:pt>
                <c:pt idx="4">
                  <c:v>3406110.48</c:v>
                </c:pt>
                <c:pt idx="5">
                  <c:v>3426952.32</c:v>
                </c:pt>
                <c:pt idx="6">
                  <c:v>4003213.92</c:v>
                </c:pt>
                <c:pt idx="7">
                  <c:v>3749549.91</c:v>
                </c:pt>
                <c:pt idx="8">
                  <c:v>3467207.12</c:v>
                </c:pt>
                <c:pt idx="9">
                  <c:v>3784188.2</c:v>
                </c:pt>
                <c:pt idx="10">
                  <c:v>3513422.05</c:v>
                </c:pt>
                <c:pt idx="11">
                  <c:v>2629181.71</c:v>
                </c:pt>
                <c:pt idx="12">
                  <c:v>2883906.8</c:v>
                </c:pt>
                <c:pt idx="13">
                  <c:v>2849384.79</c:v>
                </c:pt>
                <c:pt idx="14">
                  <c:v>2468930.4</c:v>
                </c:pt>
                <c:pt idx="15">
                  <c:v>2303640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500-4B2A-BF53-9F0BA6884B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9157087"/>
        <c:axId val="1791045151"/>
      </c:lineChart>
      <c:catAx>
        <c:axId val="1719661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6197759"/>
        <c:crosses val="autoZero"/>
        <c:auto val="1"/>
        <c:lblAlgn val="ctr"/>
        <c:lblOffset val="100"/>
        <c:noMultiLvlLbl val="0"/>
      </c:catAx>
      <c:valAx>
        <c:axId val="1716197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9661439"/>
        <c:crosses val="autoZero"/>
        <c:crossBetween val="between"/>
      </c:valAx>
      <c:valAx>
        <c:axId val="179104515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9157087"/>
        <c:crosses val="max"/>
        <c:crossBetween val="between"/>
      </c:valAx>
      <c:catAx>
        <c:axId val="178915708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9104515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average_rental_rate</c:v>
                </c:pt>
              </c:strCache>
            </c:strRef>
          </c:tx>
          <c:spPr>
            <a:gradFill>
              <a:gsLst>
                <a:gs pos="0">
                  <a:schemeClr val="accent4"/>
                </a:gs>
                <a:gs pos="100000">
                  <a:schemeClr val="accent4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effectLst>
                      <a:outerShdw blurRad="50800" dist="50800" dir="5400000" sx="1000" sy="1000" algn="ctr" rotWithShape="0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6"/>
                <c:pt idx="0">
                  <c:v>Travel</c:v>
                </c:pt>
                <c:pt idx="1">
                  <c:v>Sports</c:v>
                </c:pt>
                <c:pt idx="2">
                  <c:v>Sci-Fi</c:v>
                </c:pt>
                <c:pt idx="3">
                  <c:v>New</c:v>
                </c:pt>
                <c:pt idx="4">
                  <c:v>Music</c:v>
                </c:pt>
                <c:pt idx="5">
                  <c:v>Horror</c:v>
                </c:pt>
                <c:pt idx="6">
                  <c:v>Games</c:v>
                </c:pt>
                <c:pt idx="7">
                  <c:v>Foreign</c:v>
                </c:pt>
                <c:pt idx="8">
                  <c:v>Family</c:v>
                </c:pt>
                <c:pt idx="9">
                  <c:v>Drama</c:v>
                </c:pt>
                <c:pt idx="10">
                  <c:v>Documentary</c:v>
                </c:pt>
                <c:pt idx="11">
                  <c:v>Comedy</c:v>
                </c:pt>
                <c:pt idx="12">
                  <c:v>Classics</c:v>
                </c:pt>
                <c:pt idx="13">
                  <c:v>Children</c:v>
                </c:pt>
                <c:pt idx="14">
                  <c:v>Animation</c:v>
                </c:pt>
                <c:pt idx="15">
                  <c:v>Action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3.24</c:v>
                </c:pt>
                <c:pt idx="1">
                  <c:v>3.13</c:v>
                </c:pt>
                <c:pt idx="2">
                  <c:v>3.22</c:v>
                </c:pt>
                <c:pt idx="3">
                  <c:v>3.12</c:v>
                </c:pt>
                <c:pt idx="4">
                  <c:v>2.95</c:v>
                </c:pt>
                <c:pt idx="5">
                  <c:v>3.03</c:v>
                </c:pt>
                <c:pt idx="6">
                  <c:v>3.25</c:v>
                </c:pt>
                <c:pt idx="7">
                  <c:v>3.1</c:v>
                </c:pt>
                <c:pt idx="8">
                  <c:v>2.76</c:v>
                </c:pt>
                <c:pt idx="9">
                  <c:v>3.02</c:v>
                </c:pt>
                <c:pt idx="10">
                  <c:v>2.67</c:v>
                </c:pt>
                <c:pt idx="11">
                  <c:v>3.16</c:v>
                </c:pt>
                <c:pt idx="12">
                  <c:v>2.74</c:v>
                </c:pt>
                <c:pt idx="13">
                  <c:v>2.89</c:v>
                </c:pt>
                <c:pt idx="14">
                  <c:v>2.81</c:v>
                </c:pt>
                <c:pt idx="15">
                  <c:v>2.65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0C-4C68-A58F-37EA3DC1C8C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790464911"/>
        <c:axId val="1112288463"/>
      </c:barChart>
      <c:catAx>
        <c:axId val="1790464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2288463"/>
        <c:crosses val="autoZero"/>
        <c:auto val="1"/>
        <c:lblAlgn val="ctr"/>
        <c:lblOffset val="100"/>
        <c:noMultiLvlLbl val="0"/>
      </c:catAx>
      <c:valAx>
        <c:axId val="1112288463"/>
        <c:scaling>
          <c:orientation val="minMax"/>
          <c:max val="3.5"/>
          <c:min val="1"/>
        </c:scaling>
        <c:delete val="1"/>
        <c:axPos val="l"/>
        <c:numFmt formatCode="General" sourceLinked="0"/>
        <c:majorTickMark val="none"/>
        <c:minorTickMark val="none"/>
        <c:tickLblPos val="nextTo"/>
        <c:crossAx val="1790464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dirty="0"/>
              <a:t>Category and movie 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Movie Count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Music</c:v>
                </c:pt>
                <c:pt idx="1">
                  <c:v>Comedy</c:v>
                </c:pt>
                <c:pt idx="2">
                  <c:v>Children</c:v>
                </c:pt>
                <c:pt idx="3">
                  <c:v>Games</c:v>
                </c:pt>
                <c:pt idx="4">
                  <c:v>Animation</c:v>
                </c:pt>
                <c:pt idx="5">
                  <c:v>Family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51</c:v>
                </c:pt>
                <c:pt idx="1">
                  <c:v>58</c:v>
                </c:pt>
                <c:pt idx="2">
                  <c:v>60</c:v>
                </c:pt>
                <c:pt idx="3">
                  <c:v>61</c:v>
                </c:pt>
                <c:pt idx="4">
                  <c:v>66</c:v>
                </c:pt>
                <c:pt idx="5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75-45E1-964C-B7FA4911E59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811780031"/>
        <c:axId val="814256191"/>
      </c:barChart>
      <c:catAx>
        <c:axId val="811780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4256191"/>
        <c:crosses val="autoZero"/>
        <c:auto val="1"/>
        <c:lblAlgn val="ctr"/>
        <c:lblOffset val="100"/>
        <c:noMultiLvlLbl val="0"/>
      </c:catAx>
      <c:valAx>
        <c:axId val="81425619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11780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Sales:Mov len:Rental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SHORT</c:v>
                </c:pt>
                <c:pt idx="1">
                  <c:v>MEDIUM</c:v>
                </c:pt>
                <c:pt idx="2">
                  <c:v>LONG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21133.59</c:v>
                </c:pt>
                <c:pt idx="1">
                  <c:v>20487.64</c:v>
                </c:pt>
                <c:pt idx="2">
                  <c:v>19690.810000000001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74-4A9D-9726-FDAA75F32F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Rental rate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SHORT</c:v>
                </c:pt>
                <c:pt idx="1">
                  <c:v>MEDIUM</c:v>
                </c:pt>
                <c:pt idx="2">
                  <c:v>LONG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5039</c:v>
                </c:pt>
                <c:pt idx="1">
                  <c:v>4938</c:v>
                </c:pt>
                <c:pt idx="2">
                  <c:v>4619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74-4A9D-9726-FDAA75F32F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8391919"/>
        <c:axId val="795900895"/>
      </c:barChart>
      <c:catAx>
        <c:axId val="798391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900895"/>
        <c:crosses val="autoZero"/>
        <c:auto val="1"/>
        <c:lblAlgn val="ctr"/>
        <c:lblOffset val="100"/>
        <c:noMultiLvlLbl val="0"/>
      </c:catAx>
      <c:valAx>
        <c:axId val="795900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8391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This insight shows the top selling categories and the movie count in each category as well as how much the top selling movie gained in each category.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much was the best selling movie sold for, </a:t>
            </a:r>
            <a:r>
              <a:rPr lang="en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total sales of categories, and 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number of</a:t>
            </a:r>
            <a:r>
              <a:rPr lang="en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movie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in each 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category</a:t>
            </a:r>
            <a:r>
              <a:rPr lang="en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BA1A04BA-5C9D-4685-A0FB-87D74D3F33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626299"/>
              </p:ext>
            </p:extLst>
          </p:nvPr>
        </p:nvGraphicFramePr>
        <p:xfrm>
          <a:off x="394500" y="1418450"/>
          <a:ext cx="45720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This insight shows the average rental rate for each category. You will notice that even though Sports is the best selling category, Games has the highest average rental rate.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0" y="-20782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average rental rate for each category?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23269FC-DA93-444E-859A-BD3EE72436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7936977"/>
              </p:ext>
            </p:extLst>
          </p:nvPr>
        </p:nvGraphicFramePr>
        <p:xfrm>
          <a:off x="384109" y="1418449"/>
          <a:ext cx="4437981" cy="3072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This insight shows the family-friendly categories and the number of movies in each category.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are the Family-friendly categories and their movie count?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5202B50-F990-4E86-B940-BCE74F3933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949586"/>
              </p:ext>
            </p:extLst>
          </p:nvPr>
        </p:nvGraphicFramePr>
        <p:xfrm>
          <a:off x="354300" y="1418450"/>
          <a:ext cx="4525909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This insight shows the sales and rental rate of movies grouped by their length into 3 groups; short, medium, long.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You should notice that short category has the highest sales and rental rate.</a:t>
            </a:r>
          </a:p>
        </p:txBody>
      </p:sp>
      <p:sp>
        <p:nvSpPr>
          <p:cNvPr id="77" name="Google Shape;77;p1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sa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les for movie length group (3 groups, Short, medium, long) and their rental rate?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07275DB-A370-4D43-857C-888D55517F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2921982"/>
              </p:ext>
            </p:extLst>
          </p:nvPr>
        </p:nvGraphicFramePr>
        <p:xfrm>
          <a:off x="354300" y="1418450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199</Words>
  <Application>Microsoft Office PowerPoint</Application>
  <PresentationFormat>On-screen Show (16:9)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How much was the best selling movie sold for, the total sales of categories, and the number of movies in each category?</vt:lpstr>
      <vt:lpstr>What is the average rental rate for each category?</vt:lpstr>
      <vt:lpstr>What are the Family-friendly categories and their movie count?</vt:lpstr>
      <vt:lpstr>What is the sales for movie length group (3 groups, Short, medium, long) and their rental rate?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&lt;title&gt;</dc:title>
  <cp:lastModifiedBy>The Veterinarian</cp:lastModifiedBy>
  <cp:revision>19</cp:revision>
  <dcterms:modified xsi:type="dcterms:W3CDTF">2020-06-04T21:50:27Z</dcterms:modified>
</cp:coreProperties>
</file>