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AE26-F374-DDD4-7451-C2C93F56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81E1F-610A-7BD3-BC8B-F45091CA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A4D7-BA95-D93F-5CB2-A42D4CD6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08B9-5EDD-941B-E1A7-5276064D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9FAE-BD69-BDAE-BB4B-61235B2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007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7A0B-F866-E960-5299-F51D1353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D7DB-1E55-D58B-A271-75941460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DF49-C694-96DA-D727-640EDAC3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16ACE-9776-42AB-690C-02D27615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958A-F8A4-4E40-1351-DFD7525F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84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A6B13-DC89-3778-E877-A2CA88262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23D4-3AE2-76FB-880E-27400EEF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EC3C-98A3-4D04-4383-E924E7EA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B888-B2E8-CBC9-7D51-CC80AF5F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E5BF4-AF08-EB5F-5DEA-12C1E4C9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5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E86-3F52-E705-AEEA-9048EA2E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81CF-7D9C-5513-64FE-388E675D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6E80-FA4D-496F-A634-21FD353F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6CC6-4921-8BE6-1E28-70B6E08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0390-D8D9-934A-83DB-42DF9F0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12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6723-932F-BDE2-DCE6-1C0B375D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3A1-A106-64FE-47E8-A55C6171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9F95-5D0C-59B7-6302-55466EB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90F1-CF8A-61C3-A755-2D8AC9A2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00B3-B8A1-5DBB-228E-3B3C3F8D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82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A6A5-AA4D-4930-12E7-B60C4456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068E-BFF0-C67D-7DD9-BCDDE1184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B167-A4C8-D1FF-BF8B-53536DC41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64F5-A10B-9128-2F99-B1B2D51D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D479-3FB8-B86B-3550-F65A1B43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BCBA2-55DC-BEC7-FF43-CECCD674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461-0195-2331-CD7E-8F1D698F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C60B-D728-FB0D-993D-F1FF76E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9323-9E98-3008-BDF3-8E3159F3B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EBC27-A63D-9777-705F-5A9D065BE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DD449-69E7-2374-69A1-6F5F9FC83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A5621-757F-209B-394E-BB9D2E10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84D0F-E394-5D4A-F0D3-9E4879BE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3CC5F-C302-BF9D-93D9-736E949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7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BB51-B0D2-5319-124A-A5B09D20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81415-C959-FFDF-1D30-2997A483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C2BBB-4D66-4C67-A41B-0163922C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C29F7-5527-585D-F421-AC369C2C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64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2FE2-1997-4F66-54CB-4D7C1E3F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D4914-FCC5-64DA-1D4C-2CD2C7CC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924F-B3A0-7162-1AFA-95B5DEB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5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D69F-B269-E656-93E1-5ADAF337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C812-8446-E72D-5637-9CA34F91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4E96-9E51-BAF0-587E-F9CD5A1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9B6DD-DBB9-0A2C-50B3-983F2129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550D7-EF13-2D93-730D-EBB9CD1C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0314C-875B-676A-2DC0-49FA1FCA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3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D6A2-CBD6-1ADF-79C5-A2E198FF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56EF9-7741-4213-570D-51270614E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11A03-79B9-2EFD-6A0A-1C4FB2AB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7109-754C-A384-DCDE-CC846E64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5F2D2-9109-0E1D-3EB8-FD6FA206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05CB-A4FD-C66D-C564-C803CAFC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884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D7836-255C-7E39-FD8A-AEE5E61A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1D939-B615-74B2-6042-229A917D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87E5-4CCE-CEA3-054E-08A01170D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3A60-7BB0-405B-B3B7-D86C2FE22BD1}" type="datetimeFigureOut">
              <a:rPr lang="en-SG" smtClean="0"/>
              <a:t>22 Sep 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8282-B6DE-E10E-1849-C09557276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F138-2670-F918-2E47-7A4404B6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D517B-B710-4CC2-AB6B-128FD6EAF0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44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CloudFront/latest/DeveloperGuide/cnames-and-https-requirement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7064-6571-2589-79F6-9155B70A5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413"/>
            <a:ext cx="9144000" cy="668337"/>
          </a:xfrm>
        </p:spPr>
        <p:txBody>
          <a:bodyPr>
            <a:normAutofit/>
          </a:bodyPr>
          <a:lstStyle/>
          <a:p>
            <a:r>
              <a:rPr lang="en-SG" sz="4000" dirty="0"/>
              <a:t>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3140076" y="1073557"/>
            <a:ext cx="8524874" cy="53716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8">
            <a:extLst>
              <a:ext uri="{FF2B5EF4-FFF2-40B4-BE49-F238E27FC236}">
                <a16:creationId xmlns:a16="http://schemas.microsoft.com/office/drawing/2014/main" id="{C82136FF-1B96-E442-BED3-EF2632D5F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40075" y="1073557"/>
            <a:ext cx="381000" cy="381000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DCF3B395-01E6-8F40-907D-A09C2177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16618" y="22699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35" y="2731701"/>
            <a:ext cx="988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47" y="2530795"/>
            <a:ext cx="77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1. Git push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9486184-C021-3D48-9C93-FC5F62951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612" y="3486417"/>
            <a:ext cx="742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74D09EAA-6FCC-469B-B194-46D4F1C1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748166" y="3008700"/>
            <a:ext cx="453148" cy="45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2">
            <a:extLst>
              <a:ext uri="{FF2B5EF4-FFF2-40B4-BE49-F238E27FC236}">
                <a16:creationId xmlns:a16="http://schemas.microsoft.com/office/drawing/2014/main" id="{1BFC19CA-8215-804B-9680-609EBE0D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399" y="2641728"/>
            <a:ext cx="105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Standard</a:t>
            </a:r>
          </a:p>
        </p:txBody>
      </p:sp>
      <p:pic>
        <p:nvPicPr>
          <p:cNvPr id="12" name="Graphic 173097">
            <a:extLst>
              <a:ext uri="{FF2B5EF4-FFF2-40B4-BE49-F238E27FC236}">
                <a16:creationId xmlns:a16="http://schemas.microsoft.com/office/drawing/2014/main" id="{B2EE544A-D1AD-FD77-99A7-3F37CEC83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5725" y="2214285"/>
            <a:ext cx="457200" cy="457200"/>
          </a:xfrm>
          <a:prstGeom prst="rect">
            <a:avLst/>
          </a:prstGeom>
        </p:spPr>
      </p:pic>
      <p:pic>
        <p:nvPicPr>
          <p:cNvPr id="13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507322" y="4423098"/>
            <a:ext cx="453148" cy="45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C8EDBA0-A1A3-C44F-A7D1-E699A9A2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091" y="4907895"/>
            <a:ext cx="1039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7418619" y="1930399"/>
            <a:ext cx="1613263" cy="416043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(ap-southeast-1)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3FB05E-6EC1-FD61-C399-B1FAF1F0D501}"/>
              </a:ext>
            </a:extLst>
          </p:cNvPr>
          <p:cNvSpPr/>
          <p:nvPr/>
        </p:nvSpPr>
        <p:spPr bwMode="auto">
          <a:xfrm>
            <a:off x="9282922" y="1930399"/>
            <a:ext cx="1613264" cy="416043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(ap-southeast-2)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4DE03-BB6E-54B5-9AFC-2EA6EDDCF27B}"/>
              </a:ext>
            </a:extLst>
          </p:cNvPr>
          <p:cNvSpPr txBox="1"/>
          <p:nvPr/>
        </p:nvSpPr>
        <p:spPr>
          <a:xfrm>
            <a:off x="11055350" y="37594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21" name="Graphic 6">
            <a:extLst>
              <a:ext uri="{FF2B5EF4-FFF2-40B4-BE49-F238E27FC236}">
                <a16:creationId xmlns:a16="http://schemas.microsoft.com/office/drawing/2014/main" id="{7CF770E6-1B63-5251-FFDE-D2DE1B3F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518319" y="445419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207D8CE7-4B7B-46FF-985C-99E77B89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07895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users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CA39BD2D-ED1F-CF3A-DB50-19ADD11A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002" y="4111331"/>
            <a:ext cx="774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HTTPS request</a:t>
            </a:r>
          </a:p>
        </p:txBody>
      </p:sp>
      <p:pic>
        <p:nvPicPr>
          <p:cNvPr id="1028" name="Picture 4" descr="GitHub Logo Download - SVG - All Vector Logo">
            <a:extLst>
              <a:ext uri="{FF2B5EF4-FFF2-40B4-BE49-F238E27FC236}">
                <a16:creationId xmlns:a16="http://schemas.microsoft.com/office/drawing/2014/main" id="{46429303-C7C0-F88B-1F87-E27B066C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09" y="2200570"/>
            <a:ext cx="982980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C93757-6625-5CFC-4C2D-7255FB0703D2}"/>
              </a:ext>
            </a:extLst>
          </p:cNvPr>
          <p:cNvCxnSpPr/>
          <p:nvPr/>
        </p:nvCxnSpPr>
        <p:spPr>
          <a:xfrm>
            <a:off x="1226847" y="246380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BDA936-14E1-43D9-C263-4A9F7B8C6E22}"/>
              </a:ext>
            </a:extLst>
          </p:cNvPr>
          <p:cNvCxnSpPr/>
          <p:nvPr/>
        </p:nvCxnSpPr>
        <p:spPr>
          <a:xfrm>
            <a:off x="1086518" y="4584700"/>
            <a:ext cx="224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629E6D-BD9E-F7B8-9B28-884D2D713B68}"/>
              </a:ext>
            </a:extLst>
          </p:cNvPr>
          <p:cNvCxnSpPr/>
          <p:nvPr/>
        </p:nvCxnSpPr>
        <p:spPr>
          <a:xfrm flipH="1">
            <a:off x="1086518" y="4813300"/>
            <a:ext cx="224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6">
            <a:extLst>
              <a:ext uri="{FF2B5EF4-FFF2-40B4-BE49-F238E27FC236}">
                <a16:creationId xmlns:a16="http://schemas.microsoft.com/office/drawing/2014/main" id="{470BB802-6571-073A-F10B-0787FEC2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963" y="4813300"/>
            <a:ext cx="9250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581382" y="22155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198" y="2659275"/>
            <a:ext cx="1121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3">
            <a:extLst>
              <a:ext uri="{FF2B5EF4-FFF2-40B4-BE49-F238E27FC236}">
                <a16:creationId xmlns:a16="http://schemas.microsoft.com/office/drawing/2014/main" id="{4195114D-A1FD-B441-86FA-58F93E67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24276" y="22125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5">
            <a:extLst>
              <a:ext uri="{FF2B5EF4-FFF2-40B4-BE49-F238E27FC236}">
                <a16:creationId xmlns:a16="http://schemas.microsoft.com/office/drawing/2014/main" id="{B047EC3C-0156-034C-875F-4BEEAA1F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930" y="2659274"/>
            <a:ext cx="10578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CodeDeploy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82460-14B7-693C-42ED-FE43FE006DA6}"/>
              </a:ext>
            </a:extLst>
          </p:cNvPr>
          <p:cNvCxnSpPr/>
          <p:nvPr/>
        </p:nvCxnSpPr>
        <p:spPr>
          <a:xfrm>
            <a:off x="4171950" y="2441102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8CB6EA-1DE9-FB1C-CACB-9DB1C8F9B54B}"/>
              </a:ext>
            </a:extLst>
          </p:cNvPr>
          <p:cNvCxnSpPr>
            <a:cxnSpLocks/>
          </p:cNvCxnSpPr>
          <p:nvPr/>
        </p:nvCxnSpPr>
        <p:spPr>
          <a:xfrm>
            <a:off x="5473700" y="2441102"/>
            <a:ext cx="618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74F7520-1574-7620-A261-C120029B8450}"/>
              </a:ext>
            </a:extLst>
          </p:cNvPr>
          <p:cNvCxnSpPr>
            <a:cxnSpLocks/>
          </p:cNvCxnSpPr>
          <p:nvPr/>
        </p:nvCxnSpPr>
        <p:spPr>
          <a:xfrm>
            <a:off x="6717341" y="2488923"/>
            <a:ext cx="947575" cy="762818"/>
          </a:xfrm>
          <a:prstGeom prst="bentConnector3">
            <a:avLst>
              <a:gd name="adj1" fmla="val 2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4A11CE4-5E3F-5871-2309-074A4626CFA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>
            <a:off x="4326926" y="2325697"/>
            <a:ext cx="1504371" cy="2690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9719058-A314-CF31-4BDC-27FD82FC9933}"/>
              </a:ext>
            </a:extLst>
          </p:cNvPr>
          <p:cNvCxnSpPr>
            <a:stCxn id="9" idx="2"/>
          </p:cNvCxnSpPr>
          <p:nvPr/>
        </p:nvCxnSpPr>
        <p:spPr>
          <a:xfrm rot="5400000">
            <a:off x="5567444" y="2234554"/>
            <a:ext cx="878434" cy="3936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74C977D5-F2EF-D642-A8A1-06C47757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979" y="5564798"/>
            <a:ext cx="75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50" name="Graphic 152575">
            <a:extLst>
              <a:ext uri="{FF2B5EF4-FFF2-40B4-BE49-F238E27FC236}">
                <a16:creationId xmlns:a16="http://schemas.microsoft.com/office/drawing/2014/main" id="{DAB71A8B-431D-4011-9163-5DE7411E862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60966" y="5170019"/>
            <a:ext cx="457200" cy="457200"/>
          </a:xfrm>
          <a:prstGeom prst="rect">
            <a:avLst/>
          </a:prstGeom>
        </p:spPr>
      </p:pic>
      <p:sp>
        <p:nvSpPr>
          <p:cNvPr id="53" name="TextBox 22">
            <a:extLst>
              <a:ext uri="{FF2B5EF4-FFF2-40B4-BE49-F238E27FC236}">
                <a16:creationId xmlns:a16="http://schemas.microsoft.com/office/drawing/2014/main" id="{5614A555-BEF6-190A-A55B-38377448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079" y="5564798"/>
            <a:ext cx="753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location</a:t>
            </a:r>
          </a:p>
        </p:txBody>
      </p:sp>
      <p:pic>
        <p:nvPicPr>
          <p:cNvPr id="54" name="Graphic 152575">
            <a:extLst>
              <a:ext uri="{FF2B5EF4-FFF2-40B4-BE49-F238E27FC236}">
                <a16:creationId xmlns:a16="http://schemas.microsoft.com/office/drawing/2014/main" id="{326A6DCF-EADE-C330-7458-92652FC418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80066" y="5170019"/>
            <a:ext cx="457200" cy="457200"/>
          </a:xfrm>
          <a:prstGeom prst="rect">
            <a:avLst/>
          </a:prstGeom>
        </p:spPr>
      </p:pic>
      <p:sp>
        <p:nvSpPr>
          <p:cNvPr id="55" name="TextBox 21">
            <a:extLst>
              <a:ext uri="{FF2B5EF4-FFF2-40B4-BE49-F238E27FC236}">
                <a16:creationId xmlns:a16="http://schemas.microsoft.com/office/drawing/2014/main" id="{0AEAEB9B-9385-B12F-652D-21069B407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949" y="4284598"/>
            <a:ext cx="669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56" name="Graphic 173105">
            <a:extLst>
              <a:ext uri="{FF2B5EF4-FFF2-40B4-BE49-F238E27FC236}">
                <a16:creationId xmlns:a16="http://schemas.microsoft.com/office/drawing/2014/main" id="{EFADCA02-F29F-121D-7019-2AF8D0ECA6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29326" y="3847103"/>
            <a:ext cx="457200" cy="457200"/>
          </a:xfrm>
          <a:prstGeom prst="rect">
            <a:avLst/>
          </a:prstGeom>
        </p:spPr>
      </p:pic>
      <p:sp>
        <p:nvSpPr>
          <p:cNvPr id="57" name="TextBox 21">
            <a:extLst>
              <a:ext uri="{FF2B5EF4-FFF2-40B4-BE49-F238E27FC236}">
                <a16:creationId xmlns:a16="http://schemas.microsoft.com/office/drawing/2014/main" id="{EB9E6CFF-7DD1-2ADB-8D09-A7DE8230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008" y="4290767"/>
            <a:ext cx="669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58" name="Graphic 173105">
            <a:extLst>
              <a:ext uri="{FF2B5EF4-FFF2-40B4-BE49-F238E27FC236}">
                <a16:creationId xmlns:a16="http://schemas.microsoft.com/office/drawing/2014/main" id="{4D49C088-BFD1-8E6A-7861-78F8212943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32385" y="3853272"/>
            <a:ext cx="457200" cy="457200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BC8435F-DDFD-F16D-375E-B98188CA5BD7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H="1">
            <a:off x="6700812" y="1937798"/>
            <a:ext cx="1879200" cy="2432174"/>
          </a:xfrm>
          <a:prstGeom prst="bentConnector4">
            <a:avLst>
              <a:gd name="adj1" fmla="val -28385"/>
              <a:gd name="adj2" fmla="val 11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F5F9A0AA-5499-204F-B93F-C95FB54178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10209" y="3077749"/>
            <a:ext cx="1777070" cy="245988"/>
          </a:xfrm>
          <a:prstGeom prst="bentConnector3">
            <a:avLst>
              <a:gd name="adj1" fmla="val 10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0D560DE4-C38D-620C-6C66-DCFE03D6410A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609626" y="3295265"/>
            <a:ext cx="213725" cy="39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612CD618-4237-5E81-8FD9-2485EDE6EDC3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5895399" y="5170019"/>
            <a:ext cx="3813267" cy="228600"/>
          </a:xfrm>
          <a:prstGeom prst="bentConnector4">
            <a:avLst>
              <a:gd name="adj1" fmla="val 543"/>
              <a:gd name="adj2" fmla="val 2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26">
            <a:extLst>
              <a:ext uri="{FF2B5EF4-FFF2-40B4-BE49-F238E27FC236}">
                <a16:creationId xmlns:a16="http://schemas.microsoft.com/office/drawing/2014/main" id="{DF019967-96F6-4B96-8F14-B7E21530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800" y="4954060"/>
            <a:ext cx="86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AWS Managed</a:t>
            </a:r>
          </a:p>
        </p:txBody>
      </p:sp>
      <p:sp>
        <p:nvSpPr>
          <p:cNvPr id="1059" name="TextBox 26">
            <a:extLst>
              <a:ext uri="{FF2B5EF4-FFF2-40B4-BE49-F238E27FC236}">
                <a16:creationId xmlns:a16="http://schemas.microsoft.com/office/drawing/2014/main" id="{86D7BE6C-B118-4298-D6BA-31F6DBAE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987" y="1247201"/>
            <a:ext cx="86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AWS Managed</a:t>
            </a:r>
          </a:p>
        </p:txBody>
      </p: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B43072CE-241F-3FA6-CD10-3C8CA5645CED}"/>
              </a:ext>
            </a:extLst>
          </p:cNvPr>
          <p:cNvCxnSpPr>
            <a:cxnSpLocks/>
          </p:cNvCxnSpPr>
          <p:nvPr/>
        </p:nvCxnSpPr>
        <p:spPr>
          <a:xfrm>
            <a:off x="3092035" y="2457450"/>
            <a:ext cx="41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26">
            <a:extLst>
              <a:ext uri="{FF2B5EF4-FFF2-40B4-BE49-F238E27FC236}">
                <a16:creationId xmlns:a16="http://schemas.microsoft.com/office/drawing/2014/main" id="{160C9A7B-341A-FB33-6304-74D6143AB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460" y="1950290"/>
            <a:ext cx="9271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2. Triggers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E41A2CF3-A1DA-CDF3-116B-A4CE0D99A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246" y="1961236"/>
            <a:ext cx="1025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3. Deploys in</a:t>
            </a: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78AC37A4-BDB8-2771-D0DB-37AA579B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10" y="2953581"/>
            <a:ext cx="8953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4.Triggers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BC02D917-55BF-1C01-139D-6E81F2B5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229" y="4180558"/>
            <a:ext cx="1369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5. Invalidates edge caches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41D8BD99-08A7-E6DA-FAC1-5571923F6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690" y="3406164"/>
            <a:ext cx="13693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6. Receives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58FF94-D7EA-E7F4-9107-CD278D5AFC6F}"/>
              </a:ext>
            </a:extLst>
          </p:cNvPr>
          <p:cNvSpPr txBox="1"/>
          <p:nvPr/>
        </p:nvSpPr>
        <p:spPr>
          <a:xfrm>
            <a:off x="3200091" y="5554804"/>
            <a:ext cx="2558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https://d3kg18khkilitk.cloudfront.net/</a:t>
            </a:r>
          </a:p>
        </p:txBody>
      </p:sp>
    </p:spTree>
    <p:extLst>
      <p:ext uri="{BB962C8B-B14F-4D97-AF65-F5344CB8AC3E}">
        <p14:creationId xmlns:p14="http://schemas.microsoft.com/office/powerpoint/2010/main" val="135766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96966-7220-2D5B-DD87-5385A6E53288}"/>
              </a:ext>
            </a:extLst>
          </p:cNvPr>
          <p:cNvSpPr txBox="1"/>
          <p:nvPr/>
        </p:nvSpPr>
        <p:spPr>
          <a:xfrm>
            <a:off x="215900" y="128538"/>
            <a:ext cx="1190625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Below are the requirements of the Web application: </a:t>
            </a:r>
          </a:p>
          <a:p>
            <a:endParaRPr lang="en-GB" sz="1600" dirty="0"/>
          </a:p>
          <a:p>
            <a:pPr marL="342900" indent="-342900">
              <a:buAutoNum type="arabicParenR"/>
            </a:pPr>
            <a:r>
              <a:rPr lang="en-GB" sz="1600" dirty="0"/>
              <a:t>The infrastructure must be provisioned on AWS automatically without manual intervention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AWS </a:t>
            </a:r>
            <a:r>
              <a:rPr lang="en-GB" sz="1600" dirty="0" err="1">
                <a:solidFill>
                  <a:srgbClr val="00B050"/>
                </a:solidFill>
              </a:rPr>
              <a:t>Cloudformation</a:t>
            </a:r>
            <a:r>
              <a:rPr lang="en-GB" sz="1600" dirty="0">
                <a:solidFill>
                  <a:srgbClr val="00B050"/>
                </a:solidFill>
              </a:rPr>
              <a:t> ideally be used. However, it will be manually deployed to explain the different services better</a:t>
            </a:r>
          </a:p>
          <a:p>
            <a:pPr marL="342900" indent="-342900">
              <a:buAutoNum type="arabicParenR"/>
            </a:pPr>
            <a:r>
              <a:rPr lang="en-GB" sz="1600" dirty="0"/>
              <a:t>2) The web application service should still be up when an AWS availability zone fails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Multiple AZs deployment from S3 bucket and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(Content delivery network)</a:t>
            </a:r>
          </a:p>
          <a:p>
            <a:pPr marL="342900" indent="-342900">
              <a:buAutoNum type="arabicParenR"/>
            </a:pPr>
            <a:r>
              <a:rPr lang="en-GB" sz="1600" dirty="0"/>
              <a:t>3) The web traffic should be load balance across multiple availability zone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S3 bucket and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are configured to have multiple Availability Zones for load distributions automatically. Infrastructure is AWS managed.</a:t>
            </a:r>
          </a:p>
          <a:p>
            <a:pPr marL="342900" indent="-342900">
              <a:buAutoNum type="arabicParenR"/>
            </a:pPr>
            <a:r>
              <a:rPr lang="en-GB" sz="1600" dirty="0"/>
              <a:t>4) Any changes to the infrastructure must be performed without manual intervention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CICD using </a:t>
            </a: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r>
              <a:rPr lang="en-GB" sz="1600" dirty="0">
                <a:solidFill>
                  <a:srgbClr val="00B050"/>
                </a:solidFill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. When AWS detects a change in the repository, </a:t>
            </a: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r>
              <a:rPr lang="en-GB" sz="1600" dirty="0">
                <a:solidFill>
                  <a:srgbClr val="00B050"/>
                </a:solidFill>
              </a:rPr>
              <a:t> will execute the pipeline, </a:t>
            </a:r>
            <a:r>
              <a:rPr lang="en-GB" sz="1600" dirty="0" err="1">
                <a:solidFill>
                  <a:srgbClr val="00B050"/>
                </a:solidFill>
              </a:rPr>
              <a:t>CodeDeploy</a:t>
            </a:r>
            <a:r>
              <a:rPr lang="en-GB" sz="1600" dirty="0">
                <a:solidFill>
                  <a:srgbClr val="00B050"/>
                </a:solidFill>
              </a:rPr>
              <a:t> will deploy the pipeline – automatically into the S3 bucket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Lambda will be triggered when the index.html file is overridden, and a Python code will execute to invalidate the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Edge caches programmatically using BOTO3.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GB" sz="16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GB" sz="1600" dirty="0"/>
              <a:t>5) The design should be based on best practices with security in mind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Public will not access the static website in S3 directly – will be using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edge locations instead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HTTPS instead of HTTP (more secure)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Web Application Firewall configured at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Implemented 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restrictions to Singapore only.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rgbClr val="FF0000"/>
                </a:solidFill>
              </a:rPr>
              <a:t>Difficult to obtain TLS/SSL certificates from AWS Certificate Manager with </a:t>
            </a:r>
            <a:r>
              <a:rPr lang="en-GB" sz="1600" dirty="0" err="1">
                <a:solidFill>
                  <a:srgbClr val="FF0000"/>
                </a:solidFill>
              </a:rPr>
              <a:t>Cloudfront</a:t>
            </a:r>
            <a:r>
              <a:rPr lang="en-GB" sz="1600" dirty="0">
                <a:solidFill>
                  <a:srgbClr val="FF0000"/>
                </a:solidFill>
              </a:rPr>
              <a:t> – seems to be limited to the region of us-east-1 (</a:t>
            </a:r>
            <a:r>
              <a:rPr lang="en-GB" sz="16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https://docs.aws.amazon.com/AmazonCloudFront/latest/DeveloperGuide/cnames-and-https-requirements.html</a:t>
            </a:r>
            <a:r>
              <a:rPr lang="en-GB" sz="1600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1600" dirty="0" err="1">
                <a:solidFill>
                  <a:srgbClr val="FF0000"/>
                </a:solidFill>
              </a:rPr>
              <a:t>Lambda@Edge</a:t>
            </a:r>
            <a:r>
              <a:rPr lang="en-GB" sz="1600" dirty="0">
                <a:solidFill>
                  <a:srgbClr val="FF0000"/>
                </a:solidFill>
              </a:rPr>
              <a:t> seems to be limited to us-east-1 too (N. Virginia)   (https://docs.aws.amazon.com/AmazonCloudFront/latest/DeveloperGuide/edge-functions-restrictions.html#lambda-at-edge-function-restrictions)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3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70EE-E9D3-EAAB-52EC-851B1DCC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76224"/>
            <a:ext cx="11029950" cy="555307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Case Study &amp; Interpretations</a:t>
            </a:r>
          </a:p>
          <a:p>
            <a:pPr marL="342900" indent="-342900">
              <a:buAutoNum type="arabicParenR"/>
            </a:pPr>
            <a:r>
              <a:rPr lang="en-GB" sz="1600" dirty="0"/>
              <a:t>To propose architecture and build a web application on AWS through automation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CI/CD with Lambda triggers for automation. Managed AWS</a:t>
            </a:r>
          </a:p>
          <a:p>
            <a:pPr marL="342900" indent="-342900">
              <a:buAutoNum type="arabicParenR"/>
            </a:pPr>
            <a:r>
              <a:rPr lang="en-GB" sz="1600" dirty="0"/>
              <a:t>Candidate can propose any type of web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A static landing webpage shall be used for simplicity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/>
              <a:t>Candidate has flexibility over the use of any AWS Services available in the ap-southeast-1 region to meet the objective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S3 (To store the static webpage)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CloudFront</a:t>
            </a:r>
          </a:p>
          <a:p>
            <a:pPr marL="800100" lvl="1" indent="-342900">
              <a:buAutoNum type="arabicParenR"/>
            </a:pPr>
            <a:r>
              <a:rPr lang="en-GB" sz="1600" dirty="0">
                <a:solidFill>
                  <a:srgbClr val="00B050"/>
                </a:solidFill>
              </a:rPr>
              <a:t>Lambda</a:t>
            </a: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CodePipeline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CodeDeploy</a:t>
            </a:r>
            <a:endParaRPr lang="en-GB" sz="1600" dirty="0">
              <a:solidFill>
                <a:srgbClr val="00B050"/>
              </a:solidFill>
            </a:endParaRPr>
          </a:p>
          <a:p>
            <a:pPr marL="800100" lvl="1" indent="-342900">
              <a:buAutoNum type="arabicParenR"/>
            </a:pPr>
            <a:r>
              <a:rPr lang="en-GB" sz="1600" dirty="0" err="1">
                <a:solidFill>
                  <a:srgbClr val="00B050"/>
                </a:solidFill>
              </a:rPr>
              <a:t>Cloudwatch</a:t>
            </a:r>
            <a:endParaRPr lang="en-GB" sz="16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GB" sz="1600" dirty="0"/>
              <a:t>Assumptions: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Only people in Singapore will be accessing the webpage.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Costs isn’t an issue here (</a:t>
            </a:r>
            <a:r>
              <a:rPr lang="en-GB" sz="1600" dirty="0" err="1">
                <a:solidFill>
                  <a:srgbClr val="00B050"/>
                </a:solidFill>
              </a:rPr>
              <a:t>Cloudfront</a:t>
            </a:r>
            <a:r>
              <a:rPr lang="en-GB" sz="1600" dirty="0">
                <a:solidFill>
                  <a:srgbClr val="00B050"/>
                </a:solidFill>
              </a:rPr>
              <a:t> will keep on invalidating the cache as long as new code is pushed to the origin – may increase costs)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00B050"/>
                </a:solidFill>
              </a:rPr>
              <a:t>Localhost is used for the purposes of demonstration as in-premise hosting is very expensive. Source code will be shown and uploaded too.</a:t>
            </a:r>
          </a:p>
        </p:txBody>
      </p:sp>
    </p:spTree>
    <p:extLst>
      <p:ext uri="{BB962C8B-B14F-4D97-AF65-F5344CB8AC3E}">
        <p14:creationId xmlns:p14="http://schemas.microsoft.com/office/powerpoint/2010/main" val="284411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519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Architecture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KIAH YONG GLENN</dc:creator>
  <cp:lastModifiedBy>YEO KIAH YONG GLENN</cp:lastModifiedBy>
  <cp:revision>17</cp:revision>
  <dcterms:created xsi:type="dcterms:W3CDTF">2023-09-20T05:34:03Z</dcterms:created>
  <dcterms:modified xsi:type="dcterms:W3CDTF">2023-09-22T14:09:00Z</dcterms:modified>
</cp:coreProperties>
</file>